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81" r:id="rId2"/>
    <p:sldId id="361" r:id="rId3"/>
    <p:sldId id="341" r:id="rId4"/>
    <p:sldId id="363" r:id="rId5"/>
    <p:sldId id="364" r:id="rId6"/>
    <p:sldId id="365" r:id="rId7"/>
    <p:sldId id="362" r:id="rId8"/>
  </p:sldIdLst>
  <p:sldSz cx="9144000" cy="6858000" type="screen4x3"/>
  <p:notesSz cx="7010400" cy="9296400"/>
  <p:custDataLst>
    <p:tags r:id="rId11"/>
  </p:custDataLst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har char="•"/>
      <a:defRPr sz="1600" kern="1200">
        <a:solidFill>
          <a:srgbClr val="484334"/>
        </a:solidFill>
        <a:latin typeface="Trebuchet MS" pitchFamily="34" charset="0"/>
        <a:ea typeface="MS PGothic" pitchFamily="34" charset="-128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sz="1600" kern="1200">
        <a:solidFill>
          <a:srgbClr val="484334"/>
        </a:solidFill>
        <a:latin typeface="Trebuchet MS" pitchFamily="34" charset="0"/>
        <a:ea typeface="MS PGothic" pitchFamily="34" charset="-128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sz="1600" kern="1200">
        <a:solidFill>
          <a:srgbClr val="484334"/>
        </a:solidFill>
        <a:latin typeface="Trebuchet MS" pitchFamily="34" charset="0"/>
        <a:ea typeface="MS PGothic" pitchFamily="34" charset="-128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sz="1600" kern="1200">
        <a:solidFill>
          <a:srgbClr val="484334"/>
        </a:solidFill>
        <a:latin typeface="Trebuchet MS" pitchFamily="34" charset="0"/>
        <a:ea typeface="MS PGothic" pitchFamily="34" charset="-128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sz="1600" kern="1200">
        <a:solidFill>
          <a:srgbClr val="484334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rgbClr val="484334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rgbClr val="484334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rgbClr val="484334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rgbClr val="484334"/>
        </a:solidFill>
        <a:latin typeface="Trebuchet MS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300"/>
    <a:srgbClr val="873820"/>
    <a:srgbClr val="566C11"/>
    <a:srgbClr val="EAE4A9"/>
    <a:srgbClr val="0D044C"/>
    <a:srgbClr val="BBB0A3"/>
    <a:srgbClr val="FFCC66"/>
    <a:srgbClr val="EAF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3" autoAdjust="0"/>
    <p:restoredTop sz="99270" autoAdjust="0"/>
  </p:normalViewPr>
  <p:slideViewPr>
    <p:cSldViewPr snapToGrid="0">
      <p:cViewPr>
        <p:scale>
          <a:sx n="70" d="100"/>
          <a:sy n="70" d="100"/>
        </p:scale>
        <p:origin x="-648" y="-702"/>
      </p:cViewPr>
      <p:guideLst>
        <p:guide orient="horz" pos="1620"/>
        <p:guide orient="horz" pos="2322"/>
        <p:guide pos="2817"/>
        <p:guide pos="2928"/>
        <p:guide pos="2875"/>
        <p:guide pos="202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42" d="100"/>
          <a:sy n="142" d="100"/>
        </p:scale>
        <p:origin x="-3656" y="-104"/>
      </p:cViewPr>
      <p:guideLst>
        <p:guide orient="horz" pos="292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9" tIns="46231" rIns="92459" bIns="46231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>
                <a:latin typeface="Trebuchet MS" pitchFamily="-111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9" tIns="46231" rIns="92459" bIns="46231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rebuchet MS" pitchFamily="-111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8BC1585-E17A-4F57-BAFF-72E3B8C8DF4A}" type="datetime1">
              <a:rPr lang="en-US"/>
              <a:pPr>
                <a:defRPr/>
              </a:pPr>
              <a:t>5/24/2011</a:t>
            </a:fld>
            <a:endParaRPr lang="en-US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9" tIns="46231" rIns="92459" bIns="46231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>
                <a:latin typeface="Trebuchet MS" pitchFamily="-111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9" tIns="46231" rIns="92459" bIns="46231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>
                <a:latin typeface="Trebuchet MS" pitchFamily="-111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F1A5256-0A3B-496F-A35E-1FC9ACD5F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6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8" tIns="46580" rIns="93158" bIns="46580" numCol="1" anchor="t" anchorCtr="0" compatLnSpc="1">
            <a:prstTxWarp prst="textNoShape">
              <a:avLst/>
            </a:prstTxWarp>
          </a:bodyPr>
          <a:lstStyle>
            <a:lvl1pPr algn="l" defTabSz="931863" eaLnBrk="0" hangingPunct="0">
              <a:spcBef>
                <a:spcPct val="0"/>
              </a:spcBef>
              <a:buFontTx/>
              <a:buNone/>
              <a:defRPr sz="11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400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8" tIns="46580" rIns="93158" bIns="46580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spcBef>
                <a:spcPct val="0"/>
              </a:spcBef>
              <a:buFontTx/>
              <a:buNone/>
              <a:defRPr sz="11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16425"/>
            <a:ext cx="51371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8" tIns="46580" rIns="93158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40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8" tIns="46580" rIns="93158" bIns="46580" numCol="1" anchor="b" anchorCtr="0" compatLnSpc="1">
            <a:prstTxWarp prst="textNoShape">
              <a:avLst/>
            </a:prstTxWarp>
          </a:bodyPr>
          <a:lstStyle>
            <a:lvl1pPr algn="l" defTabSz="931863" eaLnBrk="0" hangingPunct="0">
              <a:spcBef>
                <a:spcPct val="0"/>
              </a:spcBef>
              <a:buFontTx/>
              <a:buNone/>
              <a:defRPr sz="11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400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8" tIns="46580" rIns="93158" bIns="46580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spcBef>
                <a:spcPct val="0"/>
              </a:spcBef>
              <a:buFontTx/>
              <a:buNone/>
              <a:defRPr sz="11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0C24843-0A4A-4B8B-A128-1FAD6C9F0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9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800">
              <a:latin typeface="Trebuchet MS" pitchFamily="-111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9FB223"/>
          </a:soli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l">
              <a:defRPr/>
            </a:pPr>
            <a:endParaRPr lang="en-US" sz="2800">
              <a:latin typeface="Trebuchet MS" pitchFamily="-111" charset="0"/>
            </a:endParaRPr>
          </a:p>
        </p:txBody>
      </p:sp>
      <p:pic>
        <p:nvPicPr>
          <p:cNvPr id="6" name="Picture 11" descr="leaves3.t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8" y="0"/>
            <a:ext cx="4624387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ancestrycom_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8963" y="6313488"/>
            <a:ext cx="189547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79072" y="3454408"/>
            <a:ext cx="4152076" cy="461653"/>
          </a:xfrm>
        </p:spPr>
        <p:txBody>
          <a:bodyPr wrap="none" lIns="91429" tIns="45714" rIns="91429" bIns="45714" anchor="t">
            <a:spAutoFit/>
          </a:bodyPr>
          <a:lstStyle>
            <a:lvl1pPr algn="ctr">
              <a:spcBef>
                <a:spcPct val="50000"/>
              </a:spcBef>
              <a:defRPr sz="2400" b="0" i="0">
                <a:solidFill>
                  <a:srgbClr val="AFBC22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829401" y="4019692"/>
            <a:ext cx="3219779" cy="338542"/>
          </a:xfrm>
        </p:spPr>
        <p:txBody>
          <a:bodyPr wrap="none" lIns="91429" tIns="45714" rIns="91440" bIns="45714">
            <a:spAutoFit/>
          </a:bodyPr>
          <a:lstStyle>
            <a:lvl1pPr marL="0" indent="0" algn="ctr">
              <a:spcBef>
                <a:spcPct val="50000"/>
              </a:spcBef>
              <a:buClrTx/>
              <a:buFontTx/>
              <a:buNone/>
              <a:defRPr sz="1600" b="0" i="0" spc="20">
                <a:solidFill>
                  <a:srgbClr val="BBB0A3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E64E7-5E2E-4202-8A22-F6BF24AB201B}" type="datetime1">
              <a:rPr lang="en-US"/>
              <a:pPr>
                <a:defRPr/>
              </a:pPr>
              <a:t>5/24/2011</a:t>
            </a:fld>
            <a:r>
              <a:rPr lang="en-US"/>
              <a:t> Confidential. Do not copy or distribute.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6350"/>
            <a:ext cx="86836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0188" y="914400"/>
            <a:ext cx="4265612" cy="5392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5613" cy="5392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ACAEC-8B81-45AC-87FB-6BBC97201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6350"/>
            <a:ext cx="86836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30188" y="914400"/>
            <a:ext cx="8683625" cy="539273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20F76-0C91-4F80-B751-67ADF083E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6350"/>
            <a:ext cx="86836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0188" y="914400"/>
            <a:ext cx="4265612" cy="53927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265613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6175"/>
            <a:ext cx="4265613" cy="2620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AF38E-4E03-4E27-8AE9-435564E21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A15D6-7D61-46E6-99F4-34AF19D37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gray">
          <a:xfrm>
            <a:off x="0" y="350838"/>
            <a:ext cx="9037638" cy="24447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280988" indent="-280988">
              <a:spcBef>
                <a:spcPct val="50000"/>
              </a:spcBef>
              <a:buFontTx/>
              <a:buNone/>
              <a:defRPr/>
            </a:pPr>
            <a:endParaRPr lang="en-US">
              <a:latin typeface="Trebuchet MS" pitchFamily="-111" charset="0"/>
            </a:endParaRPr>
          </a:p>
        </p:txBody>
      </p:sp>
      <p:pic>
        <p:nvPicPr>
          <p:cNvPr id="5" name="Picture 11" descr="leaves3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0"/>
            <a:ext cx="4624387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379072" y="3454408"/>
            <a:ext cx="4152076" cy="461653"/>
          </a:xfrm>
        </p:spPr>
        <p:txBody>
          <a:bodyPr wrap="none" lIns="91429" tIns="45714" rIns="91429" bIns="45714" anchor="t">
            <a:spAutoFit/>
          </a:bodyPr>
          <a:lstStyle>
            <a:lvl1pPr algn="ctr">
              <a:spcBef>
                <a:spcPct val="50000"/>
              </a:spcBef>
              <a:defRPr sz="2400" b="0" i="0">
                <a:solidFill>
                  <a:srgbClr val="AFBC22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829401" y="4019692"/>
            <a:ext cx="3219779" cy="338542"/>
          </a:xfrm>
        </p:spPr>
        <p:txBody>
          <a:bodyPr wrap="none" lIns="91429" tIns="45714" rIns="91440" bIns="45714">
            <a:spAutoFit/>
          </a:bodyPr>
          <a:lstStyle>
            <a:lvl1pPr marL="0" indent="0" algn="ctr">
              <a:spcBef>
                <a:spcPct val="50000"/>
              </a:spcBef>
              <a:buClrTx/>
              <a:buFontTx/>
              <a:buNone/>
              <a:defRPr sz="1600" b="0" i="0" spc="20">
                <a:solidFill>
                  <a:srgbClr val="BBB0A3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BD92-09AF-4D63-BCA9-2E03F7DF3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188" y="914400"/>
            <a:ext cx="4265612" cy="5392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5613" cy="5392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0C9DC-7B91-4A19-9556-6010EB29E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188" y="0"/>
            <a:ext cx="8683625" cy="5191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4DB27-1C09-4966-BB41-F95FE8067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9D3DF-BFEF-4E01-9F5A-8A698518E6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gray">
          <a:xfrm>
            <a:off x="0" y="357188"/>
            <a:ext cx="9037638" cy="24447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280988" indent="-280988">
              <a:spcBef>
                <a:spcPct val="50000"/>
              </a:spcBef>
              <a:buFontTx/>
              <a:buNone/>
              <a:defRPr/>
            </a:pPr>
            <a:endParaRPr lang="en-US">
              <a:latin typeface="Trebuchet MS" pitchFamily="-111" charset="0"/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CFDBF-8928-489D-BD1D-7C938A614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30188" y="6350"/>
            <a:ext cx="86836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0188" y="914400"/>
            <a:ext cx="4265612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265613" cy="2619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0188" y="3686175"/>
            <a:ext cx="4265612" cy="2620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6175"/>
            <a:ext cx="4265613" cy="2620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4BE41-7CB5-4387-AB4A-5B462D2FC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88" y="6350"/>
            <a:ext cx="86836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30188" y="914400"/>
            <a:ext cx="8683625" cy="539273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CB1A3-0F3A-45E1-8910-A512C2040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188" y="625475"/>
            <a:ext cx="868362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0"/>
            <a:ext cx="8683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4689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367463"/>
            <a:ext cx="192088" cy="138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buFontTx/>
              <a:buNone/>
              <a:defRPr sz="900" b="1">
                <a:solidFill>
                  <a:schemeClr val="bg2"/>
                </a:solidFill>
                <a:latin typeface="Tahoma" pitchFamily="-111" charset="0"/>
                <a:ea typeface="MS PGothic" pitchFamily="34" charset="-128"/>
                <a:cs typeface="Tahoma" pitchFamily="-111" charset="0"/>
              </a:defRPr>
            </a:lvl1pPr>
          </a:lstStyle>
          <a:p>
            <a:pPr>
              <a:defRPr/>
            </a:pPr>
            <a:fld id="{A9D1272B-BEA9-4E55-A500-3B0448012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46894" name="Rectangle 14"/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9FB2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Trebuchet MS" pitchFamily="-111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875" y="6562725"/>
            <a:ext cx="2876550" cy="20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buFontTx/>
              <a:buNone/>
              <a:defRPr sz="700">
                <a:solidFill>
                  <a:srgbClr val="695E49"/>
                </a:solidFill>
                <a:latin typeface="Tahoma" pitchFamily="-111" charset="0"/>
                <a:ea typeface="MS PGothic" pitchFamily="34" charset="-128"/>
                <a:cs typeface="Tahoma" pitchFamily="-111" charset="0"/>
              </a:defRPr>
            </a:lvl1pPr>
          </a:lstStyle>
          <a:p>
            <a:pPr>
              <a:defRPr/>
            </a:pPr>
            <a:fld id="{5B2A2B94-712B-4EAB-899F-C82FC2166595}" type="datetime1">
              <a:rPr lang="en-US"/>
              <a:pPr>
                <a:defRPr/>
              </a:pPr>
              <a:t>5/24/2011</a:t>
            </a:fld>
            <a:r>
              <a:rPr lang="en-US"/>
              <a:t> Confidential. Do not copy or distribute.</a:t>
            </a:r>
          </a:p>
        </p:txBody>
      </p:sp>
      <p:pic>
        <p:nvPicPr>
          <p:cNvPr id="10247" name="Picture 8" descr="ancestrycom_logo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38963" y="6313488"/>
            <a:ext cx="189547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 userDrawn="1"/>
        </p:nvCxnSpPr>
        <p:spPr bwMode="auto">
          <a:xfrm>
            <a:off x="223838" y="581025"/>
            <a:ext cx="8689975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  <p:sldLayoutId id="214748430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/>
          <a:ea typeface="MS PGothic" pitchFamily="34" charset="-128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111" charset="0"/>
          <a:ea typeface="MS PGothic" pitchFamily="34" charset="-128"/>
          <a:cs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111" charset="0"/>
          <a:ea typeface="MS PGothic" pitchFamily="34" charset="-128"/>
          <a:cs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111" charset="0"/>
          <a:ea typeface="MS PGothic" pitchFamily="34" charset="-128"/>
          <a:cs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Georgia" pitchFamily="-111" charset="0"/>
          <a:ea typeface="MS PGothic" pitchFamily="34" charset="-128"/>
          <a:cs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MS PGothic" pitchFamily="34" charset="-128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MS PGothic" pitchFamily="34" charset="-128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MS PGothic" pitchFamily="34" charset="-128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rebuchet MS" pitchFamily="34" charset="0"/>
          <a:ea typeface="MS PGothic" pitchFamily="34" charset="-128"/>
          <a:cs typeface="Arial" pitchFamily="34" charset="0"/>
        </a:defRPr>
      </a:lvl9pPr>
    </p:titleStyle>
    <p:bodyStyle>
      <a:lvl1pPr marL="346075" indent="-346075" algn="l" rtl="0" eaLnBrk="0" fontAlgn="base" hangingPunct="0">
        <a:spcBef>
          <a:spcPct val="20000"/>
        </a:spcBef>
        <a:spcAft>
          <a:spcPct val="0"/>
        </a:spcAft>
        <a:buClr>
          <a:srgbClr val="AFBC22"/>
        </a:buClr>
        <a:buSzPct val="75000"/>
        <a:buChar char="•"/>
        <a:defRPr sz="2400">
          <a:solidFill>
            <a:schemeClr val="tx1"/>
          </a:solidFill>
          <a:latin typeface="Tahoma"/>
          <a:ea typeface="MS PGothic" pitchFamily="34" charset="-128"/>
          <a:cs typeface="Tahoma"/>
        </a:defRPr>
      </a:lvl1pPr>
      <a:lvl2pPr marL="692150" indent="-231775" algn="l" rtl="0" eaLnBrk="0" fontAlgn="base" hangingPunct="0">
        <a:spcBef>
          <a:spcPct val="20000"/>
        </a:spcBef>
        <a:spcAft>
          <a:spcPct val="0"/>
        </a:spcAft>
        <a:buClr>
          <a:srgbClr val="AFBC22"/>
        </a:buClr>
        <a:buChar char="•"/>
        <a:defRPr sz="2000">
          <a:solidFill>
            <a:schemeClr val="tx1"/>
          </a:solidFill>
          <a:latin typeface="Tahoma"/>
          <a:ea typeface="MS PGothic" pitchFamily="34" charset="-128"/>
          <a:cs typeface="Tahoma"/>
        </a:defRPr>
      </a:lvl2pPr>
      <a:lvl3pPr marL="1028700" indent="-222250" algn="l" rtl="0" eaLnBrk="0" fontAlgn="base" hangingPunct="0">
        <a:spcBef>
          <a:spcPct val="20000"/>
        </a:spcBef>
        <a:spcAft>
          <a:spcPct val="0"/>
        </a:spcAft>
        <a:buClr>
          <a:srgbClr val="AFBC22"/>
        </a:buClr>
        <a:buFont typeface="Trebuchet MS" pitchFamily="34" charset="0"/>
        <a:buChar char="−"/>
        <a:defRPr sz="2400">
          <a:solidFill>
            <a:schemeClr val="tx1"/>
          </a:solidFill>
          <a:latin typeface="Tahoma"/>
          <a:ea typeface="MS PGothic" pitchFamily="34" charset="-128"/>
          <a:cs typeface="Tahom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FBC22"/>
        </a:buClr>
        <a:buFont typeface="Trebuchet MS" pitchFamily="34" charset="0"/>
        <a:buChar char="−"/>
        <a:defRPr sz="2000">
          <a:solidFill>
            <a:schemeClr val="tx1"/>
          </a:solidFill>
          <a:latin typeface="Tahoma"/>
          <a:ea typeface="MS PGothic" pitchFamily="34" charset="-128"/>
          <a:cs typeface="Tahom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FBC22"/>
        </a:buClr>
        <a:buFont typeface="Trebuchet MS" pitchFamily="34" charset="0"/>
        <a:buChar char="−"/>
        <a:defRPr sz="2000">
          <a:solidFill>
            <a:schemeClr val="tx1"/>
          </a:solidFill>
          <a:latin typeface="Tahoma"/>
          <a:ea typeface="MS PGothic" pitchFamily="34" charset="-128"/>
          <a:cs typeface="Tahom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FBC22"/>
        </a:buClr>
        <a:buFont typeface="Trebuchet MS" pitchFamily="34" charset="0"/>
        <a:buChar char="−"/>
        <a:defRPr sz="2000">
          <a:solidFill>
            <a:srgbClr val="484334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FBC22"/>
        </a:buClr>
        <a:buFont typeface="Trebuchet MS" pitchFamily="34" charset="0"/>
        <a:buChar char="−"/>
        <a:defRPr sz="2000">
          <a:solidFill>
            <a:srgbClr val="484334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FBC22"/>
        </a:buClr>
        <a:buFont typeface="Trebuchet MS" pitchFamily="34" charset="0"/>
        <a:buChar char="−"/>
        <a:defRPr sz="2000">
          <a:solidFill>
            <a:srgbClr val="484334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FBC22"/>
        </a:buClr>
        <a:buFont typeface="Trebuchet MS" pitchFamily="34" charset="0"/>
        <a:buChar char="−"/>
        <a:defRPr sz="2000">
          <a:solidFill>
            <a:srgbClr val="484334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1.png"/><Relationship Id="rId17" Type="http://schemas.microsoft.com/office/2007/relationships/hdphoto" Target="../media/hdphoto9.wdp"/><Relationship Id="rId2" Type="http://schemas.openxmlformats.org/officeDocument/2006/relationships/image" Target="../media/image6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5.wdp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labs.com/" TargetMode="External"/><Relationship Id="rId2" Type="http://schemas.openxmlformats.org/officeDocument/2006/relationships/hyperlink" Target="http://dev.w3.org/html5/websocke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ebsocket.org/aboutwebsocket.html" TargetMode="External"/><Relationship Id="rId4" Type="http://schemas.openxmlformats.org/officeDocument/2006/relationships/hyperlink" Target="http://soa.sys-con.com/node/13154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10" y="684936"/>
            <a:ext cx="887104" cy="88710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9698" name="Title 1"/>
          <p:cNvSpPr>
            <a:spLocks noGrp="1"/>
          </p:cNvSpPr>
          <p:nvPr>
            <p:ph type="ctrTitle" sz="quarter"/>
          </p:nvPr>
        </p:nvSpPr>
        <p:spPr>
          <a:xfrm>
            <a:off x="1310706" y="3440113"/>
            <a:ext cx="6654365" cy="1354205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Georgia" pitchFamily="18" charset="0"/>
                <a:cs typeface="Georgia" pitchFamily="18" charset="0"/>
              </a:rPr>
              <a:t>Developer Brown Bag</a:t>
            </a:r>
            <a:br>
              <a:rPr lang="en-US" sz="2800" dirty="0" smtClean="0">
                <a:solidFill>
                  <a:schemeClr val="tx1"/>
                </a:solidFill>
                <a:latin typeface="Georgia" pitchFamily="18" charset="0"/>
                <a:cs typeface="Georgia" pitchFamily="18" charset="0"/>
              </a:rPr>
            </a:br>
            <a:r>
              <a:rPr lang="en-US" sz="5400" dirty="0" smtClean="0">
                <a:solidFill>
                  <a:schemeClr val="tx1"/>
                </a:solidFill>
                <a:latin typeface="Georgia" pitchFamily="18" charset="0"/>
                <a:cs typeface="Georgia" pitchFamily="18" charset="0"/>
              </a:rPr>
              <a:t>HTML 5 </a:t>
            </a:r>
            <a:r>
              <a:rPr lang="en-US" sz="5400" dirty="0" err="1" smtClean="0">
                <a:solidFill>
                  <a:schemeClr val="tx1"/>
                </a:solidFill>
                <a:latin typeface="Georgia" pitchFamily="18" charset="0"/>
                <a:cs typeface="Georgia" pitchFamily="18" charset="0"/>
              </a:rPr>
              <a:t>WebSockets</a:t>
            </a:r>
            <a:endParaRPr lang="en-US" sz="5400" dirty="0" smtClean="0">
              <a:solidFill>
                <a:schemeClr val="tx1"/>
              </a:solidFill>
              <a:latin typeface="Georgia" pitchFamily="18" charset="0"/>
              <a:cs typeface="Georgia" pitchFamily="18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DEA636-E65B-4DA3-9455-0935599E3184}" type="slidenum">
              <a:rPr lang="en-US" smtClean="0">
                <a:latin typeface="Tahoma" pitchFamily="34" charset="0"/>
                <a:cs typeface="Tahoma" pitchFamily="34" charset="0"/>
              </a:rPr>
              <a:pPr/>
              <a:t>1</a:t>
            </a:fld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http://thenextweb.com/us/files/2010/04/microsoft-log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831734" y="3502392"/>
            <a:ext cx="1711325" cy="13690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A15D6-7D61-46E6-99F4-34AF19D375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0188" y="625475"/>
            <a:ext cx="8683625" cy="3195637"/>
          </a:xfrm>
        </p:spPr>
        <p:txBody>
          <a:bodyPr/>
          <a:lstStyle/>
          <a:p>
            <a:r>
              <a:rPr lang="en-US" dirty="0" smtClean="0"/>
              <a:t>Robert Schultz (@</a:t>
            </a:r>
            <a:r>
              <a:rPr lang="en-US" dirty="0" err="1" smtClean="0"/>
              <a:t>robertschultz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oftware Engineer</a:t>
            </a:r>
          </a:p>
          <a:p>
            <a:r>
              <a:rPr lang="en-US" dirty="0" smtClean="0"/>
              <a:t>11 Years Experience</a:t>
            </a:r>
          </a:p>
          <a:p>
            <a:r>
              <a:rPr lang="en-US" dirty="0" smtClean="0"/>
              <a:t>Born and raised in the central valley</a:t>
            </a:r>
          </a:p>
          <a:p>
            <a:r>
              <a:rPr lang="en-US" dirty="0" smtClean="0"/>
              <a:t>Microsoft MCP, MCAD</a:t>
            </a:r>
          </a:p>
          <a:p>
            <a:r>
              <a:rPr lang="en-US" dirty="0" smtClean="0"/>
              <a:t>My passion is new and emerging technology</a:t>
            </a:r>
          </a:p>
        </p:txBody>
      </p:sp>
      <p:sp>
        <p:nvSpPr>
          <p:cNvPr id="5129" name="AutoShape 9" descr="data:image/jpg;base64,/9j/4AAQSkZJRgABAQAAAQABAAD/2wBDAAkGBwgHBgkIBwgKCgkLDRYPDQwMDRsUFRAWIB0iIiAdHx8kKDQsJCYxJx8fLT0tMTU3Ojo6Iys/RD84QzQ5Ojf/2wBDAQoKCg0MDRoPDxo3JR8lNzc3Nzc3Nzc3Nzc3Nzc3Nzc3Nzc3Nzc3Nzc3Nzc3Nzc3Nzc3Nzc3Nzc3Nzc3Nzc3Nzf/wAARCAC+AJMDASIAAhEBAxEB/8QAHAAAAgIDAQEAAAAAAAAAAAAAAAcFBgEECAMC/8QATRAAAQIEAwMHCAYHBgQHAAAAAQIDAAQFEQYSIQcxQRNRYXF0gbIUIjI1NnORoSNCscHC0hUXUlVicpQkY4KS0fAWM2ThJjRDREVTov/EABsBAAIDAQEBAAAAAAAAAAAAAAAEAgMFBgEH/8QAMhEAAgIBAwIEAwcEAwAAAAAAAQIAAxEEEiEFMRMiNEEyM3EGFFFhgYLwNWKRsaHB0f/aAAwDAQACEQMRAD8AeMEYzCMiCEIIIIIQgggghCMGCPlStbCCEFG5IO4RG0esyVaRMOSDucS76mV9aeI6DvBipbTcXppcmuk09wGffTZxST/yUH7FH5DXmhdYKxI5hmrh8hS5R3zJhscU8COkcO8cYZTTM6FpQ14Vgs6GSbi8ZjWk5lmdl2pqUcQ6w6kKStJuFDnjYSoKFxC0vEzBBBBCEEEEEIQQRgqA3wQmYIxeCCEhMQYikcPCTVUc6WZlwt8qkZgggXueNuqJOUmmZphD8s828ysXQ42oKCh1iF7ts1pFM7Qrf/JC0o1dqlEdLtMnXGLm6kXuhfWk6GG69L4le4HmLvfsfBnSuYc8ZhR0va1MISEVWmtu/wB5Lryn/Kq/2xYJfajh10DlEzrJ5lMX8JMVtp7V9pMXIfeXyPkqAikPbUMNIBKFTbh5ky5F/iRENUNrjQCk0ulLJ4KmFhI+Cb/bHi6e1uyz03IPeM5aiEkkhIG8mF3jPaRLySFydAWiYmtQqZ3tt9XBR+XXuheV7FtZr2ZE9OES5P8A5doZEd4G/vvEHe56Ybq0WDl4tZqc8LJik0OrYlfmHZLJMzF87vKPpDhJ+sQTcjheLBizAE7TXlPySWTTm2EFx519KAlQFlekeJF/8VoruFagxSK4xUJnlFIlsziUNGxWq1gm/MSdegcYmsVYx/4porbM0yZabl5jOlLSiW3EG+/+JOm/Tfu3Rc/iiwbfhlS7NhLd54YKxnN4Ze5JwKmKe4q62L+gf2kE8eccfnDqotakK3KCapk0h5H1huUg8yhvBjmyPeSnZqnzCZmRmHWH0bltKsbc3THl+kWzzL3kqryvB7Tp7MeIjIIMJqkbVapKhLdTlmZ1I0LiTya++wIJ7hFmldqtAcSPKJedYVxu0lQHeD90INprV9sxpb0PvGBGCoDjFIVtNwwkEpcml9AllffEXP7W5FCVCnUx91XBT6koHwF4iKLD2WSNqD3jJJJ0GnXEDM4rpjNclaM275ROvuZFJbIIa0J847gdN2/qhQ17HterKVNLmBKy6tC1K3TcdJ3n426I8Nn3tpSffHwmGBoyFLMZSdQCQFnQmVPNBGYISjUWu2z1RTO0K8EV3BOBXqpMMzs2uVdpim1gqaezHOUkAEW0IJvrzRZNtelHpp/6k7v5DFJwvi5WGKbMNyDCXJ6ZeSVre9BCEjQWB1JurXgLRoVb/u/k7xOzb4vmmhiHDM9h5SEVFyVDi/QbbezLKf2rW0ETuBsEv1aclJ+ZVKPUsEl0IezKvY+aU20N7RAYqqjFarLlSl21tGYQlTrajfk1gZTY8QbAg6b43sK4pOGJGcVJsh2fmVpGZ25bbQm/AHUkk/70hhhaahjvKV2b+e01sR4VnsOqT5c5KhK1ENJS6C4tP7WW3x++N7BuEJmvTMtMpXLLkUPJ8pSHvPSkG5BTa+tvnEfi2sM16qipNNKaceaQH2lahK06XSeKSAD8Y9cJ4hThpU5OMsl2edaDLOY+YgE3Klc+4WHXqID4hq/ugNm/8ps4vwhN0F6YmXXJVMmp5QlgXvpHE30ATbUgb+qPjCeEpvEL7TjDssqWQ6kTAD1nEJvqctr7r2jyxfX0YkelJ1xoszqWeRmEJ1QbG4UnrubjhYb4l9m1Frj86uoU1KJZstloTj4Kgm5F8ifrnS2ugvESzrT5jgz0BTZwMia2M8GzNEmpyczyrVOU6oy4U955B1yhNrm27uisS0m7MoUpmyrbglC1E/5UkfOH7J4RpjbwmZ9LlTnOMxPq5Q9yfRT3CJ9tpttIS2hKEjcEi0LLrCq47y86YE5nPddpsgHpb9Gvci2mWQl5U2y6yOVGijqnjv740aJRpqtzZlZFyX5e10Ideycp/LprHSa0pULKAI5iLiKDjSlYOlxy0061TagDmaVJgcqVA6Hkxv14kDriSaskbcSL6cDnMrWIdnU5KyEi9KrlUclK2nVvPBCQ4CSTc8POI7hFPo9HmKzOmSknZblzfk0uu5A7/KSNerfFgreMpusUSapFcaV5Q2tLjDyWy2SU20WnhcE68Cd0VemOMM1GVdmg4Zdt1K3AgecQDew3cRDNXi7DuPMpfw9wxLzXNnE6xS6e7KmVS4zLK8vW48EJCrlV7ka6Ei/MBFMpVJeq1QEjJvyvLH0M7uVLn8pI1iz17HqsRUmfp9Rk0soWpLkqppROQpIISu/pXF9eBO7mqEkplM6wqbK+QDqVOFHpWBubdOnxgq8XaQ/eD7NwxL3V9m88zRqc5K+TJmWmlmeLj2VIN8wOY77Akd0QGA0BvHFMQFJXlfIzIN0nzVag80Stax+qvU2o0+fk0sy7oCpVTRJLakkEJX+0Da1xuvuIiJ2ee2lJB/8AuPhVEE8Twm3yR2bxtnQkEYgjKj8XG2r1NTu0nwGIPZ9g2XqcwipOT8rNSaULSthIVnQtSSLKBGlrk9wtE5tq9TU7tR8Big0LFU3h+nOy9JbS3Nvuhb0ysBRyp9FAB/xEk85tGhUHOnAQxOwqLfNPjFGG/wDhx8Sz9RlZiY38gyFFSU86iRYdW+J/Z7hFiqzstUVz0o+xLqzPSmVQcSqxsCCLWvbXcbRVsR1RNcqiqj5OGXX0J5dCTdJWBYlPQQBoY2sP4lmcPSU0imNoTPTJSDMOAKyNp3BI5ySd+m7SGGW01YB5lSlN+SOJ74twsnDbpbcqUs64pRLcu3mLgRfQq0sNPjG7gTCjVcnZaZ8vlFoYdSuYlFBXKZQb2taxB5+6IXEta/T863PuMBmaLQQ/k9Fak3AUObS2nRH3hrEDmHfK35JhCp19sNNuuapaRe6jbiSQOjTW+6Arb4XfmAKb+3EtNNwE1O41npVTocpkm5ndyXGqjdLV+e1r23DrhvSzLUsyhllCW2kAJQhIsEgcAIpuG6tS8N4WlZitT7Tc3Ogzb2Y3ccW553ojXcQO6Nhmt1XESlMU+kzclT3W1o/SD6w04klJyqQjfvt/2jOtLv37COV7VHEsk9UpSQZW7NvobSlC3LE+cUpF1EDebDXSK9UMVqUtUrS2gXluKYbde9EOlrlGTYb0L1ANxuj5p2GJh95qcqj4Q8VtTC2keeEu8mW3k3OmRYtpz3ifptHkaY023KMhPJtoaC1HMopTfKCo6m1z8Yr8ok/MZXmJOsYgk3kTU5O06WecbmGlN5UOcmtsZmTpdOVXHiDxiQpeGqHh5tcyzLNpWhJW5NPnO5pqSVHd3WieNkwq9omOJZ1w0iQAmJZKv7YsLsl2x/5YI4X9IjhoInWr2NtWRcqgyZpVvDTFVp68V1OqCnibdW5kdZKypBNmkgXBzZQNOnoim0any1SqCZR2otSec2bdfbOVRvoDY+beJCexfUanTJun1Xk5hl5QcZGUI5BSTplt9W1xb574hZF5qXnmH32uWbbcStTVwM9jexPMY0qksVDk8+0RdkLZEZWJdn8tLUKnurqctJ+RMqRMvOtnK6VKzXABve5UANd4hfUuQlahUhKOVFqUSs5W332yEqN9L6+bfpiZqWOKlV5Kek6slp5iZAU0lCQnydYN0lJ4jSxB136xXJN1piaadfb5VpC0qU3mtnAN8t+F90FS2BSGPM9sZCwwIy8Q7PpaWw/ILXU5WVVItrEy+6g5XCpWbQDW9yQB1CKngEITjmmBtwuID6sqykpzDKqxsTpHpUcc1Kryc/J1VDLsvNJu2hCcvk6hqkpPEXGt48NnntrSvenwqiCrYtTb5IlC42zoOCCCMmPxcbavUtO7SfAYiNm+FKdUHk1MVJE0hpCkOyhayrbUtJTrqdLFVjx7ol9tfqWndpPgML6j4lqNHprspR/oHXnQ69MJTmWQBZKRpYDf13O6NKpXOnwpidhXxvNPrFeH5TDsz5G1VUTcyk+e0hkjkxwzKvv6Psiw7NsMSFTn5epfpJDqpVWd6SUyUqCrWTxsU31v0RU69UH63UDUHpUtzDiEh7Ik5VqTpmtwuANI96LXalQ5KaZpaFMzEypOeZyXUlCRolNxpqTrrFzBzVgHmVqV8TJHE2sZYaksOTK2G6ol99SsyZZDWraDqMyr2GnRcxuYEwtT8QzLanKkm7Ks78ipohSkDilV9Rra/DviFxBVJmuzTU5NSxTNBoNvOITYOkXsq3A2sD1CPqhVmeoLc2qnMlE1MIDflBTcto3nKOcm2vC0B3+FjPM88viZxxLzQzRsD1U07EEpL+VE52KmPpLt383Mne2Ra2ghlSM/Jz7YckptiYQoXBacCtO4xz5XqxO14Sjs+wTOMNlpT6U25VN7pJHONeu/RGnJOmUbmLyKXXnUhKHHEk8lzqAG9W6xO7XfFDabeNxPMuW7acAcTpZxxtpBU4tKEjio2AiAqeM6JIuBhM4JqaUQlEvKfSrWomwGmg7yIRU2+ZmRl2TI5H2Sczyc30yTa2YE7xrqOfdxjNGmnaVUmJ5Mpyq2CVNoWDlC7EAnnsTe3RERpBjJM9OpOe0aOM5uszNGdfqk61QJFfmplx9NMP8A8JKTYafVBPG5tCxoFNlKpPiUmKgiRK7BlbrRUkngCQdOjhwjfqWJ6tWKW7I1YKmTyweZdKMqm1cRoLZbE6cNIiqW6uRqMvOKlFPcgsOBtQIClDUX03XsbcbRfUhRCM8/pKXfcwOIxcYYGp8lSJGYdqjUk3Jywl3FqaKi8q5OgB3klWkL+iyEnUagJWZqIkULNm3nWsySb6BVj5vDovpEpUMWVirU6ckqukzLb6g42Q3lLCwRbLp6OhFjz74hKetUpPMTLksp5LKwvk1XAWQbgHovaJVB1QhjzBypYECMjFeA5CTocg89U2pNMgwWnnltFXLEnMLC973KtOmF5SZKSnqiJWaqIk2lkht91u6ejNY+b16/fEvPYurNVkZ6Tq6PKWZmy0Dk8vILBuCiw3aWIN9L6xAyV5ecYedlVvNtuJWpsgjMAb2vzGPKldVIY8wsKlhgcRl4lwFIymHpBcxVWpQSDag/MLaJDpUq+gBve5IA1ve0U/AIQnHNMDKytsPqCVKTlJGVVjbW0ek9jOs1KTqEtVk8vLTQ0RyeUMKBBSUHgNNxv1gx47PPbWk+9PhVEUVxW24z1ipcbZ0HBBBGVH4uNtfqandqPgMQuyypJpFHxFUFtLdTLoZWUI3kDP8A76rxN7a/U1O7UfAY0diaErbrSVgKSeRBBFwR9JD49If57xcYGpGe09TteYBI/Qzv9SPyxuUrarT5ydal5uRelEOEJDxcC0pJ/a3EDpio7UMPyFCqkuaa3yTU02pZa3hKgfq8w13RSucHW8ZJsdWwZ3FHStDqaBYikZH49p0dieuow9SV1ByXcfSlSUhDZtqTYXPAdMUj9bzH7ne/qE/li0YNnWcSYPl/LEpeJbMvMoWLhRTob9Yse+FZtGw1L4drDSJBSvJplsrQ2o3LZBsRfiN1om7MBkTM6dpdLZa2nvXz5MtY2vMfuZ7+pH5YlKztJlqY1IOJpk04JyXTMJzqCLJPDjc/9ueF3s4pkpVsVS8vPtB1hLa3C2dyikaX5xruhw4uoshVKFMNzrAUGGlLaUNFNqCdCDw3QIXZc5k9dRotNqVq2HHvz+Mpx2vsX9TPf1I/LB+t9j9zPf1I/LCoScwF+aLLhzBFVxHImdp65VLQWW7OuKSbi3Mk88VixzwJp29L6dSm+wYH1MuX63mP3M9/Uj8sS0ttFYmcPTlVRTniqUdQhbAdBICtyibaDfw4RSJjZfiJhlboEk6UC/JoeVmV0C6QL98eWzKcTJ4mVT5tH0M+hUs604NCrUgEdxHfEg7g4aKW6Hp70tZp+SvJ5PaWb9bzI30Z4dHlI/LB+t5j9zPf1I/LFM2gUSXoGI3JWTuJdbaXW0E3yA3BT1aRG4bpyKvXpGQdUUNzDwSsp3hO827hEfEfO2Mp0zp70ePtOMZ7mPTB2Jk4nknZpEm7LJbd5Pz1BQVpfQjfFhtGtT5KWkJRqVk2UtMNDKhCRoBG1DI7TkrShclBgewlb2hC2DKrr/6H4hCe2ee2tK96fCqHFtD9jKr7j8QhO7PPbWk+9PhVD+m+S8Ru+as6DgggjPjUXO2v1NTu1HwGNPYh6NZ62Pxxuba/U1O7UfAY09iHo1nrY/HD6+lP894qfUCa2271hSvcufamFoIZe271hSvcufamFrlJSogHTfGNb8U+kdH40Sfr/uMXY1VxL1OapTq7ImUcq0Cfrp3jvT4Y+9tnrSl9nc8QihUafcpVUlZ9m+eXdC7D6wG8d4uIvG2N9uZnKO+woLadlVLQocQSkgxIHNZETs0/h9VSwdmB/wA4kfsiF8ZNnml3fuhz1n1RO9nc8JhM7IfbFPZnPuhzVn1RO9nc8Jiyr4Jldb9cPoJzGNw6hDt2Neyjna3PsTCSG4dUNjZdiOkUnDrktUahLy73lK1hDitbEJ1+UVVfFNnriM2kAUZ5EZyyEi5ivO4Uok5XGK6lv+1NrC8zS7IWobiQN5/01iu7QMZ017Db8vR6k09MPqS2Qys5gg+kfgLd8emxhSlYcmklRKUzaso4DzU7ov3Atic0uluq0x1GSvOMSp7Y/axrsiPEqIXZ/wC2dJ9/+ExNbY/axrsiPEqIXZ/7Z0n3/wCExS3zJ01H9K/aZ0OIzHzeMg3hmcTK/tB9jat2c/aITezv21pPvT4VQ49oHsbVuzn7RCc2d+2tJ96fCqH9N8l4pd81Z0HBBBGfGoudtfqandqPgMaexD0az1sfjjc22epaf2o+Axp7EPRrPWx+OHl9Kf57xU+oE1tt3rCle5c+1MVrA9J/TblXkrAuLp6lNfzpWgp+enfFl23esKV7lz7UxpbGfaWaH/RK8aIyiM2TuaXKdIDDuP8A2UJQKSQoEEGxB3gxJVOqGfpdKl3CS5JNuNf4CoFPyuO6JTaPSBSMVzIQmzEz/aG+YZj5w7lX+Iir8YqOQSJsUsmprS79f+JdtkPtinszn3Q5qz6onezueEwmdkPtinszn3Q5qz6onezueEwxV8E5Trfrh9BOYxuHVGwzJzcwjOxLTDqL2zNtKUL81wI1xuHVDr2Na4Xf7YvwoihF3HE6XqGsOko8QDPIETj0rMyycz8u+2kmwLjaki/eIbuxX2enO1nwpi34jpaazRJynqIBeaKUqUL5VcD3G0RGzvD85h2jvy9QU0XnJguWaUSkCwA1IHNFy17WnPazqq6zSFWGGBHEXu2P2sa7IjxKiF2fn/xnSff/AITEztj9rGxzSjfiVEFggOHFdNSyqyy4oJPMcpt84rPzJr6cZ6V+0xj4j2ny1NnnJOmynlimVFK3VOZUZhvA4nr+2PTDu0+n1KZRK1FhUi64bIcKwpsnmJ0t36dMJpaFtrKHAUrSSlQVvBG+PkdMHitmRHQtKagOc/jmdCY+N8GVY/3B+0Qn9nQzY1pXvFH/APKoudOrDlW2S1JMw4XH5RosKUo6qAIyk9NiB3RTdnHtrS/eK8Co2NKc0OZwusqanU+G3cToGCCCEJbFzts9SU/tR8BjU2Ij6OsH+JkeONvbZ6kp/aj4DETsoM0mjYkNOt5WG0Fm+vn5XLfOHR6UxfGdSBM7bdahSvcueIRpbGPaaa7Grxoio1mr1KrvIXVpp191oFKQ4AMmuosAItuxpQTieYBIBMmqwPHz0RlBt1mZ3ltDUdKNbckD/uWvbBR/LKE1UW03ckl+dYa8mrQ/A5T8YS0dP1GUan5F+UfF2n21NrHQRaOaqlJO06emJOYFnWHFNqvxIO/v398e3Lg5lP2e1O6tqT3HP6S2bIfbFPZnPuhzVn1RO9nc8JhM7IfbFPZnPuhzVn1TO9nc8JidXwTN6364fQTmMbh1Q69jHsvMDmnF+FEJQeiOqHTsX9mZrtq/AiKqvimz170Y+ol/AgtYQCC454anFxIbYva5PZG/EuIfZ/7Z0kf3/wCExL7YFBWLtCDaVbBtw1VEPgEhOM6SVEAB/Un+UwqfmTtqf6V+0xq4j2dUmtzi51Lr0m+5q4WbFKzzkHceqFnj/DkthmpSspKvuvByX5RSnbXvmI4AaaQ8KhVqfTpRUxOTjLTaRfMpY+Q4noEIPGFdViKvPTwGVgAIZSrelA3X6Tqe+J2hQPzmb0SzVWWgEnYok9hG/wCr7Fmnm2T8bCIrZx7bUv3ivAqLjTKWqm7I6i46jK5NtKfI3HKSAn5AHvinbOPbal+8V4FRp6PjTtOd6w4s17MvbP8AqdAwRi8EJSEpG1yRXN4TD6ASZR9Lqv5SCkn5g90UzZFWGpCvPSL6glE8gJQToOUSTYd4JHXDkmpdqZl3Zd9AcZdSUKSrcQRqIQeMMLTeGKjay1ybiv7PMD5JJ4KHz39T2nYOhqaLXAq4cRh442et1hxdQpC0MTqtXG1aIePP0K6ePHnhcSMpWsM16UfXITLUw06MqeTJDg4gEaG40i0Yb2pzEmyiXrkuqbQnQTLRAct/EDorr0i2NbTMMOIClzEw0T9VUuu4/wAtx84VfROG7Ta0vXGrqNb4Ze2DLkndCc2v0VUrV26q0mzE2kIdIGgcHP1pt8DF4TtHwsf/AJBwdcs7+WPtzF2EKuwuVmKlKONOCym5hJQD/mAiL0ORggyjQa8aW4WA5/H6RcbIkqGMAcpsJVwno3Q4MQPtS9EnnH3EttiXWCpRsB5pjWw9SqDIIW7QWZVKXLZ1sKz35rm5iOx9heYxPT2WZWcDK2VlYQ4CW3NONuI4HpMVqpRcRrVaqvW6wWHyrxEEBoAdNIdOxf2Zmu2q8CIVldw9VKC6EVOVU0kmyXQcyF9Svu3wxti1SZ8gnqYogPpd5cD9pJSEm3UU/OKagQ3M6DrLLbod1ZyAR2jMisY9xEcOUVT7QCpp5XJS4O7Na5J6gCYs3fEViCi0utSyG6s0HGmVZwSspyG1t4ItpDBzjicjQ1a2q1gyvvOc5ybenJhb808p19w5luLVcqMeVxuum3XD3ROYFoA5Jt6lMqGhCbOL7zqYDtAwkjQTwsP2ZVy3hiA0rt+P+J0LfaStPKqcfWIlCM6glCcy9wCRc9wi+YJ2fzlRmWpyssLl5BBCg04LLe6LcE899/Dni8q2jYVSCRNunqlXP9IhavtXkm2ymjyTr7hGi5gZEDpsCSflFiaJ89jE9V9oy9ZSsBc/nkzf2r1ZmQw0aahSQ/OlKEoH1W0kFR6tAO+KPsnkVzeL2XwklEo0t1SukjKB8VfKK/NTNUxNVwt4uTk9MGyEITr0BI4AfKHZgXDKcNUjk3Clc8+QuYWndfgkdA+ZuYfbFFOzPJnMqTdZu9hLGpRzHzVGCPRIsBffBCEcgUgixEa87KMTkuuWnGEPsOCykLTdKusRtQHWCH5RaVrZTJvrU7Rp1UrfXkXRyiO4+kO+8Qf6pq3c2nZAj+Zf5YcuQc0fUMLqrVGMyk0Vn2iVVsnrovlmpBX+NQ/DGlNbNcTsA5Jdl8czT6fsVaHsRfie6MWNtDEhrLZH7sk5smJCtYff5R6XnKe4nc4Apv4KGnzizYf2mVinrQ3UstQlhoSqyXR1K3HvHfDpcaDiChxCVoI1SRcHuikYm2b0yppW9SctPmtTlSPolHpT9XrHwMWDUV2cWLIGl05QycpVXouL6Y6hktvtqTZ6XeHnJ/mT947jFdk8GSmFK+a8KqmXprKVlTbw1AULZc19RfXdfQQsXG6vhKtgK5STnmdUkahQ5xwUk/73R7YnxRUcTTKHJ1QQyiwbYbvkQbam3Ek/6dfjaIMwKniX1dRtqRkB78ES44j2qPLUqXw8wEJ1HlUwLk9KUcO/4RQ5yo1evTITMzE3PPKPmtXUr4JGg7hF0wfszenkInK+XJZk6plkmzih/F+z1b+qGjS6TIUmXDFNk2ZdH92m1+s7z3xI21U8IMmLiuyzljEfI4BxNNpCm6YtpJ4vrS38ib/KJVGyrECwCt2RQel1R/DDqynifhBl6T8YrOts9pYNMnvEyNk1bH/vJAf4l/ljbp+yOaKx+kamyhviGGypR71WA+Bht5B0/wCYwZB0nrJiJ1dpGMz0aese0hMPYYpeHWyimy30qhZb6/OWvrPN0DSJtIOhVvjIAEZhckscmXAADAhBBBHk9hBBBBCEEEEEIQQQQQhHyUg6jQ9EfUEEJAYrw3J4kpypaZGR5Fyw+B5yFfeDxEVXZ9gJVNfXUq62lcy2spl2tFBFj6fWeHMNd+5jqF9RoRHyghRva1osFrhSoPEga1LbjMgX37uaPu0EEVycIIIIIQgggghCCCCCEIIIIIT/2Q=="/>
          <p:cNvSpPr>
            <a:spLocks noChangeAspect="1" noChangeArrowheads="1"/>
          </p:cNvSpPr>
          <p:nvPr/>
        </p:nvSpPr>
        <p:spPr bwMode="auto">
          <a:xfrm>
            <a:off x="155575" y="-601663"/>
            <a:ext cx="981075" cy="1266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AutoShape 20" descr="data:image/jpg;base64,/9j/4AAQSkZJRgABAQAAAQABAAD/2wBDAAkGBwgHBgkIBwgKCgkLDRYPDQwMDRsUFRAWIB0iIiAdHx8kKDQsJCYxJx8fLT0tMTU3Ojo6Iys/RD84QzQ5Ojf/2wBDAQoKCg0MDRoPDxo3JR8lNzc3Nzc3Nzc3Nzc3Nzc3Nzc3Nzc3Nzc3Nzc3Nzc3Nzc3Nzc3Nzc3Nzc3Nzc3Nzc3Nzf/wAARCAB2AToDASIAAhEBAxEB/8QAHAABAAICAwEAAAAAAAAAAAAAAAYHAQUCAwQI/8QASxAAAQMDAQQECQYKCAcAAAAAAQACAwQFEQYHEiExE0FRcRQ2YXSBkaGxshUiMjVCwRYjJDNiY3JzlMIXUlRVZKLD0iY0U4Sz0eL/xAAZAQEBAQEBAQAAAAAAAAAAAAAAAgMEAQX/xAAkEQADAAICAgICAwEAAAAAAAAAAQIDERIhBDETUUFxFCIyYf/aAAwDAQACEQMRAD8AjaIi+6fPCIiAIiIAiIgCIiAIiIAiIgCIiAIiIAiIgCIiAIiIAiIgCIiAIiIAiIgCIiAIiIAiIgCIiAIiIAiIgCImUAROPYgygCIiAIiIAiIgCIiAIiIAiIgCIiAIiIAiIgCIiAIiIAiIgCIiAIiIAiIgCIiAIiIAiIgHWrM0zs4pn0kdTfHyulkaHeDsduhgPaRxJ7selV/Z2CW8UMbgCx1TGDns3gvogAAclxeVkqdKfyb4pT7ZGPwA01/YHfxEn+5VFqCmio79X0tO0thhncxjck4A7+amuqNfXa3X2soaJlK2GnfuAyRlzncAc8x2qA11XLX109XPudLNIXv3BgZPYFXjRkXdejzK59I6ERF1mIREQBERAEREAWVhZQGw0/aZL3dIbfFKyJ8gcd97SQMDPIKfUuy2nYM1lzmkPWIYgwe0uUX2a+ONF+xL8JV2P+ie5cHk5bm9JnRimanbPm54DZHtzycQO4FcVyl/Py/tu964ruXaRzv2ERF6AiIgCLKwgCLKwgCntk2cPuFBTVk9zbGyeNsgZHDkgOGcEkjt7FAivoDS3HTlrz/ZIvhC5fKyVEria4pVPsqPW+nqfTtZS09NNNKJYS97pcc97HDACjanu1765ofNj8ZUCWuBusabJyLVaCIi1ICIiAIiIAiIgCcepEIz1lF7BaGhNJWmts1BdaiKU1YcX7wlIG81xxw9CsQclTektZXGg+T7PDDTGn6YR7zmuLsOdx+1jr7Fcg5L5PkTSr+x2Y2muiMXHQ1juFbPWVMMxnndvSFszmgnlyHcFC9KaYtl21DeqWeKTwSkfuwtbKQR85w4nmeDV7dRa+utsvldRQQUb4oJd1hex5cRgHjh3lUXsOrK6yT1k1JFTSPrH9JIZWOOOLjww4cMuPat4x5lD7M6qOXosj+jnTv/AEKj+IcvLWbM7NLGRSzVcD+pxk3x6io0dpt6HOlt5HZ0bx/OrF0neTfrLFXPiET3FzXsByAQccD2LK1mxdtlrhXSRS2o7HU6frzSVeHAjejkaDh7e0dh8i2ekNH1OoiZ3yeD0LHYMu7lzz1hoPvPqKle2KEfJ1vqRgPZO5g4dRYT72hTOwUMdus1HSRNAbFC0cOs44n0nJ9K1vyH8Sf5ZCxrkzR0uzzTsLQJKaSc/wBaWYnPqwsz7PdOSAgUkkeetkzhj1lavXms66y3NtvtscQcI2yPklbvc84AGfIo5DtKv0Z/GMo5R+lCR7nLOceelyTKdY09Gn1JZRbtSTWqg6WXDo2xNPznuLmg46hzKm9j2aUjIGvvU0ks5HGKJ261nkzzK1Wjqs6i1+65VELGPbAZAxpyAQ1rAePrVpVEhhp5ZGsL3MYXBo5uwM4VZstrUbPMcp/2I7+AWmizdFBg9oldn3rQag2aw+DvnsUsrZWjPg8rsh3kDuYPfkdy00GpdZiuZUyQVroy9u9AaMhmCeI+jn0q3mneYDg8RnBWdVkxNPkVKm16KV2btczWdGx7S1zWygg8wd0q63DLcKtqalZS7XnNYABI10uAOt0fH2gn0qyX5AJCeTXKk/8AgxLUtETg2fadiJMlPLM8nJdJM7j19WO1YrdndgqIyIYZaaQ8nxSE49ByCofV7Sb06rd0EVJFE1xG4Yy7r6zn3AKztP3D5Ws1JXlnRmeIPLM/RPWO7OUv5YSbYXCukij9SWSewXSSiqHb4A345AMB7TyKkuk9n0t0po666yvp6aTDo4o+D5G9RJ6h7e5bfaXQx1modPREYNRIYnntbvN4f5irCaGsYGtADQMADqC1yeRSxzp9smca5Mi8egNNMbg0LnntfK4n3rx3LZtZp4nGifNSS/ZIcXt9LT9xC0uqdf3OjvVTRW5lOyGnkMZdLGXOeRz6+Ayppo+9Pv8AZI658TYpN9zJGtJxvA9XkWVfNEq2+ilwb0UtfLRVWS4SUdawB7QHNc0/Ne05wQT3ejC32j9Ez39nhtTI6mog4ta4DL5McDu54AZ4ZPYpNtfo2vt1BVtAErJzEDjqc0/eApxbKWOht9PSQtxHDE1jcdgGFtfkP4k17ZE4lyZHKfZ7pyJoa6kkkPbJM7J9q6q3ZzYahhEDJ6V5HB0chOPQ7K12u9a19nuxt1tZC0xsa6SSRm8STyAGVudB6lm1HRTmrijZUU7w1xjyGuBHA4PI8CsdZlKvfRa4N8dFWan07V6eregqcSRPy6GZo4PA9x7Qro0t4t2vzSL4QtJtPomVGlZZnAb1NIyRp7MndPxLdaW8WrV5pF8IXuXK8mJN+9nkRxtle7X/AK5oR/hj8RWdB6KpbtQPrrsyQwyHFOxrizIHN3D2Lb6ysb9QawttIMiBtMXzvH2WB/vPIKdRRx08DI42tjijaGtAGA0AL2sznFMz7Cjdtsr7VGldMWC0yVclPO+TG7DH4Q757zyHd1nyAqsVI9dahN+vDjA4uoYMsgAPB3a/049QCji7MEVMbpmORrfQREW5mEREAREQBERAe6xfXlu85j+IL6GXzzYvry3ecx/EF9DL53me5/R04PTKG1vw1Zdv3/8AK1TrR+haD5Mp627Q+E1E7RII3k7sbTxAx1nHaoLrfxsu37/+VquqyTx1Noop4XAsfAwtI7gqz3U45SPMaTt7Oj8H7EwY+SbcB5sz/wBL30VLTUkPRUcEMMQOdyJga3PcOChmuNHV+oLrFVUdVC1ghEZZM5w3SCTkYB7fYpDpKyusFnZQvnEzw5z3PDN0ZPUBk8Fy0lxT5dmst71oje2D6jovO/8ATepxS/8ALQ/sN9yhG18ZsdGCeBq/9N6kWkbrHd9P0lQx7TIGCOUD7LwMEff3EKqT+KX+zxNc2is9qfjc/wA2i/mUR5q6tVaKpNRVTKt1RNTVLWbhcwBwc0HIyD2ZPrWmg2WUgd+UXWpeOxkbG+/K6sXkxMJMxrFTrZotkvjLL5o74grcmlbDG6SQ7rGgucewDmqnoPA9I7RfB2PcKQAQufI7ON9jTk+TJVsua2WNzXDLXDBHaFz+TqrVL0zXF0tEebrnTZGRc2YP6qT/AGrI1xpv+82AD9VIP5VH6jZZSOlLqa5zxR54MdG1xaOzPBcoNltA0/jrnVPHYxjG/cU44Nf6Y3f0eS33Ckum1WKroZhLA+nw14aRkhhzzwVZb/onuVS6XoYrbtMNDTl3RU7pWNLjkkbmeJ9Ktt3FpCZ0lU6+ke4/TPm6X8/L+2fery0F4o2z9z95UY/otiNRvyXaXcLiSGQgH1kn3KfUNLDb6OGkpWhkMLBGxueQA4K/IzTcpInHDltsh+uvGnSnnR+KNTfqVVbSbwGapoOhIe63hr3hvU7eDseoBWdR1UNZSxVNO8PilYHscOOQVlklqJZctOmURqw/8TXbzuT4lZuyjxU/7mX3hcNQbPaO73OWujrJaZ8x3pWNYHAnrIzyypHYrRT2O2RUNIXFjMkvfze48yVrmzTWJSvZEQ1bZGtrH1DS+eM9zlNY/wA239lVrtfucbmUdsjeDK1xnkx9kYLWg9+SfQpzp25xXazUtZCQd9gD2g53XDg4egrK5fxSypa5tFUbTfHGp8sUXwqRbHfzF0xx+fF7nLeaq0RSagrG1nhMlNUBoY5zWhzXAcsgrZaY05S6donwUz3yvkdvySPxlxxgcByAC1vNDwKPyTMPns8m0XxOuHcz/wAjVsNL+LVr80i+EKN7VblHBYm0AeDNVSA7vXuNOSe7ICkml/Fu1j/CRfCFk01iX7L3u2d3h1M27+AOw2qdAJW5H0mBxHsPvXRqmiqrjYa2loZTHPLGQ0j7Xa3PVkZGfKoRtLr57Xqi1V1K7E0MG8MnAPzzkHyEcFYFouMF2tsFbSuJjmbvYPNp6wfKDkeheOHKm0N7bk+enMdG4se0tc0kFp5gjmFxU72oafFFXi7UzMQVLsTY5Nk7fSPaPKonQ2uesgdM10bGN3sF+eOMZPAHAGRknA9RX1MeRVCo5Kly9HgRcpWOhlfFI3EjHbrh2FcVoSEREAREQBERAd9DUGkrqep3Q/oZGybucZwQcZVgnaq/+52/xP8A8qt1lZXhnJ3Rc259HsvVw+VbtV1/R9F4RJv7m9nHADgevkt1pbWtdp+HwUxtqqTJLYnEtMef6p48PJ7lGUVVjmp4tHipp7RZM21VnRfiLS/f/WTAD2Arw0W064RTTvraOKZj8dGyM9GGY58TknPeoGgAHJZrxsS/BXy19kr1drI6lt8NMaA0/RSiXPS72fmkYxjyrTWO/V9hqTNQTBod9OJw3mP7x944rW4CK5xwp4k83vZZNNtVAY3wu0kuxxMMwx/mA+9Zn2qgD8ns7snl0k4+4FVsiz/i4/or5aPbfbrLerpPXzsZG+XGWxk7ow0Nx7FvtP6+ulohbTzBlbTtGGiZxD2jsDusd+VE0wtHjip4v0Srae0WczarT7o37TPvdeJWkLpqNqjiCKa0gZ5GWfHuBVbp15Wa8XH9F/LZuqbUlTT6lffWQxOqHvc50Zzu/OGO/kpdBtUkwBUWlpPbFP8AcWhVuiusOOvaJV0vRZ52q0+OFoqN7963C1F12l3OqjdFQ00VHnh0m90jx3ZAA9RUHwOxFK8bGnvR68tGXvdK90kjy+R5Je4niSeZJ7VvdOatudgBjpnslpi7Jgl+iD+iRxB9Y8i0Sx5VpUKlprolNrtFlxbVWbv460PD/wBCcEe0BeK5bT66eIx0FDDTE8Okkf0jh3DAHryoCizXjY13or5b+zsqZ5amofPUSvlmed58jjkuPblbLT+orjYJ3PoJhuP4vhkGWPPaR1HyjitSi1cy1prohNp7LJg2qYb+U2kl3WYp+GfSF01u1OpewtoLZHE4jg+aUvx6ABn1qvVhY/xse/Rfy2em5V9Vc6t9VXzvmmdzc7qHYB1DyBTS2bSn2+20tG21Nk6CJsW/4Rje3RjON1QJOfNaViikk0Sra7N7q/UZ1JWU9Q6lFOYoizAk388c9gwvTpHWNRpyKenFOKmCVweGF+7uO6yOB5jHDyKMojxQ5466HKt7J7dNokV1t89DVWUOjmZun8pzjsI+bzBwfQojQXWSjgdC6OOVhzgOJHA4y045tOAccOvBGSvAiRiiVpB3TOyaV880k0hy+Rxc44xkk5XWiLQkIiIAiIgCIiAIiIAiIgCysIgCIiAIiIAiIgCIiAIiIAiIgCIiAIiIAiIgCIiAIiIAiIgCIiAIiIAiIgCIiAIiIAiIgCIiAIiIAiIgCIiAIiIAiIgCIiAIiIAiIgCIiAIiIAiIgCIiAIiIAiIgCIiAIiID/9k="/>
          <p:cNvSpPr>
            <a:spLocks noChangeAspect="1" noChangeArrowheads="1"/>
          </p:cNvSpPr>
          <p:nvPr/>
        </p:nvSpPr>
        <p:spPr bwMode="auto">
          <a:xfrm>
            <a:off x="155575" y="-274638"/>
            <a:ext cx="1533525" cy="5810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177" y="5087079"/>
            <a:ext cx="16764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" y="5172601"/>
            <a:ext cx="2857500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16" y="4788115"/>
            <a:ext cx="1723795" cy="1292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59" y="4655579"/>
            <a:ext cx="1557921" cy="1557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30" y="4058334"/>
            <a:ext cx="180975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46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80" y="3809759"/>
            <a:ext cx="2300134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" y="3695803"/>
            <a:ext cx="1778171" cy="919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WebSockets</a:t>
            </a:r>
            <a:endParaRPr lang="en-US" dirty="0"/>
          </a:p>
          <a:p>
            <a:pPr lvl="1"/>
            <a:r>
              <a:rPr lang="en-US" dirty="0" smtClean="0"/>
              <a:t>New with HTML5</a:t>
            </a:r>
          </a:p>
          <a:p>
            <a:pPr lvl="1"/>
            <a:r>
              <a:rPr lang="en-US" dirty="0" smtClean="0"/>
              <a:t>Bi-directional full-duplex communication channel over Transmission Control Protocol (TCP) socket</a:t>
            </a:r>
          </a:p>
          <a:p>
            <a:pPr lvl="1"/>
            <a:r>
              <a:rPr lang="en-US" dirty="0" smtClean="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No more long polling, comet, </a:t>
            </a:r>
            <a:r>
              <a:rPr lang="en-US" dirty="0" err="1" smtClean="0"/>
              <a:t>ajax</a:t>
            </a:r>
            <a:r>
              <a:rPr lang="en-US" dirty="0" smtClean="0"/>
              <a:t>, etc.</a:t>
            </a:r>
          </a:p>
          <a:p>
            <a:pPr lvl="1"/>
            <a:r>
              <a:rPr lang="en-US" dirty="0" err="1" smtClean="0"/>
              <a:t>WebSockets</a:t>
            </a:r>
            <a:r>
              <a:rPr lang="en-US" dirty="0" smtClean="0"/>
              <a:t> use half the amount of connections as traditional methods</a:t>
            </a:r>
          </a:p>
          <a:p>
            <a:pPr lvl="1"/>
            <a:r>
              <a:rPr lang="en-US" dirty="0" smtClean="0"/>
              <a:t>Up to 1000:1 improvement on HTTP header traffic</a:t>
            </a:r>
          </a:p>
          <a:p>
            <a:pPr lvl="1"/>
            <a:r>
              <a:rPr lang="en-US" dirty="0" smtClean="0"/>
              <a:t>Up to 3:1 improvement on latency</a:t>
            </a:r>
          </a:p>
          <a:p>
            <a:pPr lvl="1"/>
            <a:r>
              <a:rPr lang="en-US" dirty="0" smtClean="0"/>
              <a:t>Based on specification</a:t>
            </a:r>
          </a:p>
          <a:p>
            <a:pPr lvl="1"/>
            <a:r>
              <a:rPr lang="en-US" dirty="0" smtClean="0"/>
              <a:t>Ability to support real-time callbacks</a:t>
            </a:r>
          </a:p>
          <a:p>
            <a:pPr lvl="1"/>
            <a:r>
              <a:rPr lang="en-US" dirty="0" smtClean="0"/>
              <a:t>Firewall and proxy supported</a:t>
            </a:r>
          </a:p>
          <a:p>
            <a:pPr lvl="1"/>
            <a:r>
              <a:rPr lang="en-US" dirty="0" smtClean="0"/>
              <a:t>Simple API</a:t>
            </a:r>
          </a:p>
          <a:p>
            <a:pPr lvl="1"/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831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</a:p>
          <a:p>
            <a:pPr lvl="1"/>
            <a:r>
              <a:rPr lang="en-US" dirty="0" smtClean="0"/>
              <a:t>Still going through multiple draft spec implementations</a:t>
            </a:r>
          </a:p>
          <a:p>
            <a:pPr lvl="1"/>
            <a:r>
              <a:rPr lang="en-US" dirty="0" smtClean="0"/>
              <a:t>Not supported in all browsers</a:t>
            </a:r>
          </a:p>
          <a:p>
            <a:pPr lvl="1"/>
            <a:r>
              <a:rPr lang="en-US" dirty="0" smtClean="0"/>
              <a:t>Need a server that implements </a:t>
            </a:r>
            <a:r>
              <a:rPr lang="en-US" dirty="0" err="1" smtClean="0"/>
              <a:t>WebSocket</a:t>
            </a:r>
            <a:r>
              <a:rPr lang="en-US" dirty="0" smtClean="0"/>
              <a:t> technology</a:t>
            </a:r>
          </a:p>
          <a:p>
            <a:pPr lvl="2"/>
            <a:r>
              <a:rPr lang="en-US" dirty="0" smtClean="0"/>
              <a:t>Node.js</a:t>
            </a:r>
          </a:p>
          <a:p>
            <a:pPr lvl="2"/>
            <a:r>
              <a:rPr lang="en-US" dirty="0" err="1" smtClean="0"/>
              <a:t>Kaazing</a:t>
            </a:r>
            <a:endParaRPr lang="en-US" dirty="0" smtClean="0"/>
          </a:p>
          <a:p>
            <a:pPr lvl="2"/>
            <a:r>
              <a:rPr lang="en-US" dirty="0" smtClean="0"/>
              <a:t>Apache Experimental</a:t>
            </a:r>
          </a:p>
          <a:p>
            <a:pPr lvl="2"/>
            <a:r>
              <a:rPr lang="en-US" dirty="0" smtClean="0"/>
              <a:t>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HTML5 Labs</a:t>
            </a:r>
          </a:p>
          <a:p>
            <a:pPr lvl="1"/>
            <a:r>
              <a:rPr lang="en-US" dirty="0" smtClean="0"/>
              <a:t>Provides prototype implementations of </a:t>
            </a:r>
            <a:r>
              <a:rPr lang="en-US" dirty="0" err="1" smtClean="0"/>
              <a:t>WebSocket</a:t>
            </a:r>
            <a:r>
              <a:rPr lang="en-US" dirty="0" smtClean="0"/>
              <a:t> spec</a:t>
            </a:r>
          </a:p>
          <a:p>
            <a:pPr lvl="1"/>
            <a:r>
              <a:rPr lang="en-US" dirty="0" smtClean="0"/>
              <a:t>Supports older browsers</a:t>
            </a:r>
          </a:p>
          <a:p>
            <a:pPr lvl="1"/>
            <a:r>
              <a:rPr lang="en-US" dirty="0" smtClean="0"/>
              <a:t>Comes with prototype </a:t>
            </a:r>
            <a:r>
              <a:rPr lang="en-US" dirty="0" err="1" smtClean="0"/>
              <a:t>WebSocket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0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A15D6-7D61-46E6-99F4-34AF19D3754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0188" y="625475"/>
            <a:ext cx="8683625" cy="6092825"/>
          </a:xfrm>
        </p:spPr>
        <p:txBody>
          <a:bodyPr/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W3C Specification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http://dev.w3.org/html5/websockets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HTML 5 Labs</a:t>
            </a:r>
            <a:br>
              <a:rPr lang="en-US" dirty="0"/>
            </a:br>
            <a:r>
              <a:rPr lang="en-US" dirty="0" smtClean="0">
                <a:hlinkClick r:id="rId3"/>
              </a:rPr>
              <a:t>http://html5labs.com</a:t>
            </a:r>
            <a:endParaRPr lang="en-US" dirty="0" smtClean="0"/>
          </a:p>
          <a:p>
            <a:pPr lvl="1"/>
            <a:r>
              <a:rPr lang="en-US" dirty="0" smtClean="0"/>
              <a:t>Scalability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soa.sys-con.com/node/1315473</a:t>
            </a:r>
            <a:endParaRPr lang="en-US" dirty="0" smtClean="0"/>
          </a:p>
          <a:p>
            <a:pPr lvl="1"/>
            <a:r>
              <a:rPr lang="en-US" dirty="0" smtClean="0"/>
              <a:t>Firewall and Proxies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http://websocket.org/aboutwebsocket.html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DSMENUDOCLEVELBTNSTATES" val="&lt;btnStates&gt;&lt;btn tag=&quot;1001&quot; state=&quot;UP&quot;/&gt;&lt;/btnStates&gt;&#10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695E49"/>
      </a:dk1>
      <a:lt1>
        <a:srgbClr val="FFFFFF"/>
      </a:lt1>
      <a:dk2>
        <a:srgbClr val="566C11"/>
      </a:dk2>
      <a:lt2>
        <a:srgbClr val="BBB0A3"/>
      </a:lt2>
      <a:accent1>
        <a:srgbClr val="AFBC22"/>
      </a:accent1>
      <a:accent2>
        <a:srgbClr val="873820"/>
      </a:accent2>
      <a:accent3>
        <a:srgbClr val="FFFFFF"/>
      </a:accent3>
      <a:accent4>
        <a:srgbClr val="594F3D"/>
      </a:accent4>
      <a:accent5>
        <a:srgbClr val="D4DAAB"/>
      </a:accent5>
      <a:accent6>
        <a:srgbClr val="7A321C"/>
      </a:accent6>
      <a:hlink>
        <a:srgbClr val="E98300"/>
      </a:hlink>
      <a:folHlink>
        <a:srgbClr val="EAE4A9"/>
      </a:folHlink>
    </a:clrScheme>
    <a:fontScheme name="1_Default Design">
      <a:majorFont>
        <a:latin typeface="Trebuchet MS"/>
        <a:ea typeface="MS PGothic"/>
        <a:cs typeface="Arial"/>
      </a:majorFont>
      <a:minorFont>
        <a:latin typeface="Trebuchet MS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280988" marR="0" indent="-280988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84334"/>
            </a:solidFill>
            <a:effectLst/>
            <a:latin typeface="Trebuchet MS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280988" marR="0" indent="-280988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84334"/>
            </a:solidFill>
            <a:effectLst/>
            <a:latin typeface="Trebuchet MS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Default Design 1">
        <a:dk1>
          <a:srgbClr val="695E49"/>
        </a:dk1>
        <a:lt1>
          <a:srgbClr val="FFFFFF"/>
        </a:lt1>
        <a:dk2>
          <a:srgbClr val="566C11"/>
        </a:dk2>
        <a:lt2>
          <a:srgbClr val="BBB0A3"/>
        </a:lt2>
        <a:accent1>
          <a:srgbClr val="AFBC22"/>
        </a:accent1>
        <a:accent2>
          <a:srgbClr val="873820"/>
        </a:accent2>
        <a:accent3>
          <a:srgbClr val="FFFFFF"/>
        </a:accent3>
        <a:accent4>
          <a:srgbClr val="594F3D"/>
        </a:accent4>
        <a:accent5>
          <a:srgbClr val="D4DAAB"/>
        </a:accent5>
        <a:accent6>
          <a:srgbClr val="7A321C"/>
        </a:accent6>
        <a:hlink>
          <a:srgbClr val="E98300"/>
        </a:hlink>
        <a:folHlink>
          <a:srgbClr val="EAE4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36543</TotalTime>
  <Words>164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1_Default Design</vt:lpstr>
      <vt:lpstr>Developer Brown Bag HTML 5 WebSockets</vt:lpstr>
      <vt:lpstr>HTML5 WebSockets</vt:lpstr>
      <vt:lpstr>HTML5 WebSockets</vt:lpstr>
      <vt:lpstr>HTML5 WebSockets</vt:lpstr>
      <vt:lpstr>HTML5 WebSockets</vt:lpstr>
      <vt:lpstr>HTML5 WebSockets</vt:lpstr>
      <vt:lpstr>HTML5 WebSockets</vt:lpstr>
    </vt:vector>
  </TitlesOfParts>
  <Company>Heritage Makers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 Design</dc:creator>
  <cp:lastModifiedBy>Robert Schultz</cp:lastModifiedBy>
  <cp:revision>1020</cp:revision>
  <dcterms:created xsi:type="dcterms:W3CDTF">2010-08-09T19:01:05Z</dcterms:created>
  <dcterms:modified xsi:type="dcterms:W3CDTF">2011-05-24T16:51:35Z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B_TRACKING_NAME">
    <vt:lpwstr>\\leh\wam\groups\mp\mpbcf\MEDIA\Companies\Generations Network\Project Haley\Management Presentation\HMP 6-12 vFINAL Presentation PART 1.ppt - ridas - 6/11/2007 9:58:57 PM</vt:lpwstr>
  </property>
</Properties>
</file>