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0053-B36E-4BFB-B877-C72DC60D8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9B88F-941D-43D2-8924-697119A0E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CAADE-8678-4A70-97A2-B71DD203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C077-6536-42DD-914B-6D901D3768AC}" type="datetimeFigureOut">
              <a:rPr lang="en-ID" smtClean="0"/>
              <a:t>15/12/2019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D0F73-2CAC-4980-853A-46DD3A1D5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FFE24-5720-4C99-BA80-D26D565B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9CD1-0F35-4988-AAB9-BEA93C0807F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619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5BE2-3E8C-4F0D-AC34-0FE2882DB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44317-1947-4E00-BE3E-1113CDAB1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3CB6D-353B-4E89-94B2-D39C52655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C077-6536-42DD-914B-6D901D3768AC}" type="datetimeFigureOut">
              <a:rPr lang="en-ID" smtClean="0"/>
              <a:t>15/12/2019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A9393-54A3-401C-B05F-751F6C6C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E77B8-71CA-454A-B5C7-0CA954EE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9CD1-0F35-4988-AAB9-BEA93C0807F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742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152D8A-FF4E-40BB-9876-102EDE448E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865C1-620F-4130-A893-2B39D54CB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37036-3CEE-494A-923E-EE38C1AD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C077-6536-42DD-914B-6D901D3768AC}" type="datetimeFigureOut">
              <a:rPr lang="en-ID" smtClean="0"/>
              <a:t>15/12/2019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07964-0E23-4624-A4A9-837F1F5E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E282D-6987-4A92-BDA0-E28E2FA3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9CD1-0F35-4988-AAB9-BEA93C0807F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852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BFF3F-27BD-4188-AEC5-21866913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36DEA-FDD0-4E09-8B25-6C335DF97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A9079-03D4-4F4F-83D4-64FA1339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C077-6536-42DD-914B-6D901D3768AC}" type="datetimeFigureOut">
              <a:rPr lang="en-ID" smtClean="0"/>
              <a:t>15/12/2019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76A58-4A1C-48FD-A50F-93989F9A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4AAA9-D9BE-43EA-AACF-21CFABD4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9CD1-0F35-4988-AAB9-BEA93C0807F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432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30F9-E2D2-4781-9D50-C1A0BF4B2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AA681-220D-4EF5-BDB7-38116E184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C94B3-B162-4643-8927-004E5F659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C077-6536-42DD-914B-6D901D3768AC}" type="datetimeFigureOut">
              <a:rPr lang="en-ID" smtClean="0"/>
              <a:t>15/12/2019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FF7D1-9201-4955-B351-69C2183EA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01CA7-2DA5-41D7-B689-0D85C6B7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9CD1-0F35-4988-AAB9-BEA93C0807F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405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4C375-26AF-4F66-9C32-7769780CD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AD91A-501C-4344-89EF-90AC5B07A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261BB-2DC5-4862-AC9D-37C6679B0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D30CF-CB57-4C51-9CA7-B22CA764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C077-6536-42DD-914B-6D901D3768AC}" type="datetimeFigureOut">
              <a:rPr lang="en-ID" smtClean="0"/>
              <a:t>15/12/2019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A6256-5391-4D85-8D66-6FDE1EC3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53955-FD9D-4868-A44D-93537D1B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9CD1-0F35-4988-AAB9-BEA93C0807F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952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7616-06E6-473A-A6F9-B7944292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A6E92-FAAD-45E5-AC6F-E06747C74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BCFB6-A959-4D4A-A7E7-DBFBB9DF8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A65A82-73F0-46D1-BEBD-9A0BA989F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85673A-C563-46F2-A81A-033D1C2B4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408609-578F-43A3-B1F9-BD94D2CB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C077-6536-42DD-914B-6D901D3768AC}" type="datetimeFigureOut">
              <a:rPr lang="en-ID" smtClean="0"/>
              <a:t>15/12/2019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1F6E2-14A4-4512-BAA6-1A8313BB1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030BC-5228-459A-9E15-A48AA513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9CD1-0F35-4988-AAB9-BEA93C0807F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9041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95C81-E412-43F6-8AA6-078108C9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EEC22-C3DB-41BE-8743-0F69757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C077-6536-42DD-914B-6D901D3768AC}" type="datetimeFigureOut">
              <a:rPr lang="en-ID" smtClean="0"/>
              <a:t>15/12/2019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47A08-0970-4983-AF69-375C59B4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9267A-37A3-4EFC-980E-3D6134D78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9CD1-0F35-4988-AAB9-BEA93C0807F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600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3A865-963A-49D7-9AF7-44F9D304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C077-6536-42DD-914B-6D901D3768AC}" type="datetimeFigureOut">
              <a:rPr lang="en-ID" smtClean="0"/>
              <a:t>15/12/2019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7EAC53-354A-4708-934F-7261ACE4A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2431E-AAC0-4371-9C1D-B01AA679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9CD1-0F35-4988-AAB9-BEA93C0807F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703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518A2-7C7A-46C5-9F09-D644393F2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80611-EEDF-453D-A6F1-BF9C74028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B48D2-096A-4241-B84A-AA97D3377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7CB86-3990-40AA-BEDD-275D8BD71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C077-6536-42DD-914B-6D901D3768AC}" type="datetimeFigureOut">
              <a:rPr lang="en-ID" smtClean="0"/>
              <a:t>15/12/2019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3C9F9-2CEA-4803-B6B5-DF1026A38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47236-6058-46D6-A517-F888BF4E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9CD1-0F35-4988-AAB9-BEA93C0807F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559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13D0-B877-4FA6-AD95-D80F7EBB3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471651-D2F2-4761-A4AF-DD2C4D531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49C13-D57D-43DC-A3F8-1DE72782B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80143-F49B-413D-A0F7-91208EE5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C077-6536-42DD-914B-6D901D3768AC}" type="datetimeFigureOut">
              <a:rPr lang="en-ID" smtClean="0"/>
              <a:t>15/12/2019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6C8BE-896A-4C73-A703-AB8189A6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EF4F5-A3B5-4D42-84B6-0B6FA84F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9CD1-0F35-4988-AAB9-BEA93C0807F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815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167FA0-BD97-4DCF-9CC5-C1E9ECCB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A23FF-49E8-409C-AA93-89E602398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874A9-13D0-4A85-8EB3-E5D68B9F2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AC077-6536-42DD-914B-6D901D3768AC}" type="datetimeFigureOut">
              <a:rPr lang="en-ID" smtClean="0"/>
              <a:t>15/12/2019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B2CD6-43BA-4E0F-930B-B1243B2BF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623B8-5453-4798-89CA-C960FE2F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99CD1-0F35-4988-AAB9-BEA93C0807F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5819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nokas/kuzushij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94FC-0C0D-43EE-ABC8-7D5A2AF1F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err="1"/>
              <a:t>Tensorflow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520FA-6C23-42CB-B187-47004C0DEE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4688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35F4-7805-4B9C-9C03-8E049E815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Test</a:t>
            </a:r>
            <a:r>
              <a:rPr lang="id-ID" dirty="0"/>
              <a:t> </a:t>
            </a:r>
            <a:r>
              <a:rPr lang="id-ID" dirty="0" err="1"/>
              <a:t>Accuracy</a:t>
            </a:r>
            <a:r>
              <a:rPr lang="id-ID" dirty="0"/>
              <a:t> </a:t>
            </a:r>
            <a:r>
              <a:rPr lang="id-ID" dirty="0" err="1"/>
              <a:t>of</a:t>
            </a:r>
            <a:r>
              <a:rPr lang="id-ID" dirty="0"/>
              <a:t> </a:t>
            </a:r>
            <a:r>
              <a:rPr lang="id-ID" dirty="0" err="1"/>
              <a:t>Quantized</a:t>
            </a:r>
            <a:r>
              <a:rPr lang="id-ID" dirty="0"/>
              <a:t> </a:t>
            </a:r>
            <a:r>
              <a:rPr lang="id-ID" dirty="0" err="1"/>
              <a:t>Weight</a:t>
            </a:r>
            <a:r>
              <a:rPr lang="id-ID" dirty="0"/>
              <a:t> </a:t>
            </a:r>
            <a:r>
              <a:rPr lang="id-ID" dirty="0" err="1"/>
              <a:t>and</a:t>
            </a:r>
            <a:r>
              <a:rPr lang="id-ID" dirty="0"/>
              <a:t> </a:t>
            </a:r>
            <a:r>
              <a:rPr lang="id-ID" dirty="0" err="1"/>
              <a:t>Images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B1AD90-4F7A-4E55-A3C7-144CABFB5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6762" y="3009853"/>
            <a:ext cx="534067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58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755B5-45D5-42F8-9FD7-D36418F3C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Testing with image from user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9FDB70-0CB0-4A75-9423-0640E75D8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5781" y="492573"/>
            <a:ext cx="5269627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5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4965-0FD1-469D-BCC5-37030825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Weight</a:t>
            </a:r>
            <a:r>
              <a:rPr lang="id-ID" dirty="0"/>
              <a:t> </a:t>
            </a:r>
            <a:r>
              <a:rPr lang="id-ID" dirty="0" err="1"/>
              <a:t>Value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96F41D-AC4F-4C42-81F7-F270B6874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61" y="1685681"/>
            <a:ext cx="1848108" cy="34866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19DBB7-13CA-435D-8FAB-A7E924408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308" y="1618996"/>
            <a:ext cx="1800476" cy="3620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986A21-52AB-4BA1-A451-D3B7F1DF9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635" y="347538"/>
            <a:ext cx="5487166" cy="30198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E4E8E8-648C-47E0-93FC-58D8480916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892" y="3657630"/>
            <a:ext cx="4143953" cy="31627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31E4E2-6879-4DA3-91CF-BBBDD710BC4A}"/>
              </a:ext>
            </a:extLst>
          </p:cNvPr>
          <p:cNvSpPr/>
          <p:nvPr/>
        </p:nvSpPr>
        <p:spPr>
          <a:xfrm>
            <a:off x="201361" y="5529246"/>
            <a:ext cx="687937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D" sz="1600" dirty="0"/>
          </a:p>
          <a:p>
            <a:r>
              <a:rPr lang="en-ID" sz="1600" dirty="0"/>
              <a:t>(array([0.09881388, 0.09752722, 0.09821551, 0.10697497, 0.10182809,</a:t>
            </a:r>
          </a:p>
          <a:p>
            <a:r>
              <a:rPr lang="en-ID" sz="1600" dirty="0"/>
              <a:t>       0.10083442, 0.10087133, 0.09974821, 0.09546809, 0.09971828]),)</a:t>
            </a:r>
          </a:p>
        </p:txBody>
      </p:sp>
    </p:spTree>
    <p:extLst>
      <p:ext uri="{BB962C8B-B14F-4D97-AF65-F5344CB8AC3E}">
        <p14:creationId xmlns:p14="http://schemas.microsoft.com/office/powerpoint/2010/main" val="3801649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1267E-179A-415C-A39C-5D99410D7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336" y="276837"/>
            <a:ext cx="6442745" cy="6176963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804000"/>
                </a:solidFill>
                <a:highlight>
                  <a:srgbClr val="FFFFFF"/>
                </a:highlight>
              </a:rPr>
              <a:t>#include &lt;</a:t>
            </a:r>
            <a:r>
              <a:rPr lang="en-ID" dirty="0" err="1">
                <a:solidFill>
                  <a:srgbClr val="804000"/>
                </a:solidFill>
                <a:highlight>
                  <a:srgbClr val="FFFFFF"/>
                </a:highlight>
              </a:rPr>
              <a:t>stdio.h</a:t>
            </a:r>
            <a:r>
              <a:rPr lang="en-ID" dirty="0">
                <a:solidFill>
                  <a:srgbClr val="804000"/>
                </a:solidFill>
                <a:highlight>
                  <a:srgbClr val="FFFFFF"/>
                </a:highlight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804000"/>
                </a:solidFill>
                <a:highlight>
                  <a:srgbClr val="FFFFFF"/>
                </a:highlight>
              </a:rPr>
              <a:t>#include &lt;</a:t>
            </a:r>
            <a:r>
              <a:rPr lang="en-ID" dirty="0" err="1">
                <a:solidFill>
                  <a:srgbClr val="804000"/>
                </a:solidFill>
                <a:highlight>
                  <a:srgbClr val="FFFFFF"/>
                </a:highlight>
              </a:rPr>
              <a:t>stdlib.h</a:t>
            </a:r>
            <a:r>
              <a:rPr lang="en-ID" dirty="0">
                <a:solidFill>
                  <a:srgbClr val="804000"/>
                </a:solidFill>
                <a:highlight>
                  <a:srgbClr val="FFFFFF"/>
                </a:highlight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804000"/>
                </a:solidFill>
                <a:highlight>
                  <a:srgbClr val="FFFFFF"/>
                </a:highlight>
              </a:rPr>
              <a:t>#include &lt;</a:t>
            </a:r>
            <a:r>
              <a:rPr lang="en-ID" dirty="0" err="1">
                <a:solidFill>
                  <a:srgbClr val="804000"/>
                </a:solidFill>
                <a:highlight>
                  <a:srgbClr val="FFFFFF"/>
                </a:highlight>
              </a:rPr>
              <a:t>math.h</a:t>
            </a:r>
            <a:r>
              <a:rPr lang="en-ID" dirty="0">
                <a:solidFill>
                  <a:srgbClr val="804000"/>
                </a:solidFill>
                <a:highlight>
                  <a:srgbClr val="FFFFFF"/>
                </a:highlight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804000"/>
                </a:solidFill>
                <a:highlight>
                  <a:srgbClr val="FFFFFF"/>
                </a:highlight>
              </a:rPr>
              <a:t>#include "</a:t>
            </a:r>
            <a:r>
              <a:rPr lang="en-ID" dirty="0" err="1">
                <a:solidFill>
                  <a:srgbClr val="804000"/>
                </a:solidFill>
                <a:highlight>
                  <a:srgbClr val="FFFFFF"/>
                </a:highlight>
              </a:rPr>
              <a:t>weights.h</a:t>
            </a:r>
            <a:r>
              <a:rPr lang="en-ID" dirty="0">
                <a:solidFill>
                  <a:srgbClr val="804000"/>
                </a:solidFill>
                <a:highlight>
                  <a:srgbClr val="FFFFFF"/>
                </a:highlight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804000"/>
                </a:solidFill>
                <a:highlight>
                  <a:srgbClr val="FFFFFF"/>
                </a:highlight>
              </a:rPr>
              <a:t>#include "</a:t>
            </a:r>
            <a:r>
              <a:rPr lang="en-ID" dirty="0" err="1">
                <a:solidFill>
                  <a:srgbClr val="804000"/>
                </a:solidFill>
                <a:highlight>
                  <a:srgbClr val="FFFFFF"/>
                </a:highlight>
              </a:rPr>
              <a:t>cnnfunction.h</a:t>
            </a:r>
            <a:r>
              <a:rPr lang="en-ID" dirty="0">
                <a:solidFill>
                  <a:srgbClr val="804000"/>
                </a:solidFill>
                <a:highlight>
                  <a:srgbClr val="FFFFFF"/>
                </a:highlight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ID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D" dirty="0">
                <a:solidFill>
                  <a:srgbClr val="008000"/>
                </a:solidFill>
                <a:highlight>
                  <a:srgbClr val="FFFFFF"/>
                </a:highlight>
              </a:rPr>
              <a:t>//Output Layer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layer_1_out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13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13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layer_2_out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layer_3_out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64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layer_last_out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D" dirty="0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result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D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ID" dirty="0" err="1">
                <a:solidFill>
                  <a:srgbClr val="008000"/>
                </a:solidFill>
                <a:highlight>
                  <a:srgbClr val="FFFFFF"/>
                </a:highlight>
              </a:rPr>
              <a:t>Konstanta</a:t>
            </a:r>
            <a:r>
              <a:rPr lang="en-ID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en-ID" dirty="0" err="1">
                <a:solidFill>
                  <a:srgbClr val="008000"/>
                </a:solidFill>
                <a:highlight>
                  <a:srgbClr val="FFFFFF"/>
                </a:highlight>
              </a:rPr>
              <a:t>pengali</a:t>
            </a:r>
            <a:r>
              <a:rPr lang="en-ID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en-ID" dirty="0" err="1">
                <a:solidFill>
                  <a:srgbClr val="008000"/>
                </a:solidFill>
                <a:highlight>
                  <a:srgbClr val="FFFFFF"/>
                </a:highlight>
              </a:rPr>
              <a:t>untuk</a:t>
            </a:r>
            <a:r>
              <a:rPr lang="en-ID" dirty="0">
                <a:solidFill>
                  <a:srgbClr val="008000"/>
                </a:solidFill>
                <a:highlight>
                  <a:srgbClr val="FFFFFF"/>
                </a:highlight>
              </a:rPr>
              <a:t> output layer </a:t>
            </a:r>
            <a:r>
              <a:rPr lang="en-ID" dirty="0" err="1">
                <a:solidFill>
                  <a:srgbClr val="008000"/>
                </a:solidFill>
                <a:highlight>
                  <a:srgbClr val="FFFFFF"/>
                </a:highlight>
              </a:rPr>
              <a:t>sebelum</a:t>
            </a:r>
            <a:r>
              <a:rPr lang="en-ID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en-ID" dirty="0" err="1">
                <a:solidFill>
                  <a:srgbClr val="008000"/>
                </a:solidFill>
                <a:highlight>
                  <a:srgbClr val="FFFFFF"/>
                </a:highlight>
              </a:rPr>
              <a:t>masuk</a:t>
            </a:r>
            <a:r>
              <a:rPr lang="en-ID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en-ID" dirty="0" err="1">
                <a:solidFill>
                  <a:srgbClr val="008000"/>
                </a:solidFill>
                <a:highlight>
                  <a:srgbClr val="FFFFFF"/>
                </a:highlight>
              </a:rPr>
              <a:t>kuantisasi</a:t>
            </a:r>
            <a:r>
              <a:rPr lang="en-ID" dirty="0">
                <a:solidFill>
                  <a:srgbClr val="008000"/>
                </a:solidFill>
                <a:highlight>
                  <a:srgbClr val="FFFFFF"/>
                </a:highlight>
              </a:rPr>
              <a:t>  </a:t>
            </a:r>
            <a:r>
              <a:rPr lang="en-ID" dirty="0" err="1">
                <a:solidFill>
                  <a:srgbClr val="008000"/>
                </a:solidFill>
                <a:highlight>
                  <a:srgbClr val="FFFFFF"/>
                </a:highlight>
              </a:rPr>
              <a:t>untuk</a:t>
            </a:r>
            <a:r>
              <a:rPr lang="en-ID" dirty="0">
                <a:solidFill>
                  <a:srgbClr val="008000"/>
                </a:solidFill>
                <a:highlight>
                  <a:srgbClr val="FFFFFF"/>
                </a:highlight>
              </a:rPr>
              <a:t> input testing </a:t>
            </a:r>
            <a:r>
              <a:rPr lang="en-ID" dirty="0" err="1">
                <a:solidFill>
                  <a:srgbClr val="008000"/>
                </a:solidFill>
                <a:highlight>
                  <a:srgbClr val="FFFFFF"/>
                </a:highlight>
              </a:rPr>
              <a:t>gambar</a:t>
            </a:r>
            <a:r>
              <a:rPr lang="en-ID" dirty="0">
                <a:solidFill>
                  <a:srgbClr val="008000"/>
                </a:solidFill>
                <a:highlight>
                  <a:srgbClr val="FFFFFF"/>
                </a:highlight>
              </a:rPr>
              <a:t> 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D" dirty="0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Scale_w1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ID" dirty="0">
                <a:solidFill>
                  <a:srgbClr val="FF8000"/>
                </a:solidFill>
                <a:highlight>
                  <a:srgbClr val="FFFFFF"/>
                </a:highlight>
              </a:rPr>
              <a:t>0.0032400540479524866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D" dirty="0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Scale_d1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ID" dirty="0">
                <a:solidFill>
                  <a:srgbClr val="FF8000"/>
                </a:solidFill>
                <a:highlight>
                  <a:srgbClr val="FFFFFF"/>
                </a:highlight>
              </a:rPr>
              <a:t>0.007874015748031496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D" dirty="0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Scale_w2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ID" dirty="0">
                <a:solidFill>
                  <a:srgbClr val="FF8000"/>
                </a:solidFill>
                <a:highlight>
                  <a:srgbClr val="FFFFFF"/>
                </a:highlight>
              </a:rPr>
              <a:t>0.004680760732785923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D" dirty="0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Scale_d2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ID" dirty="0">
                <a:solidFill>
                  <a:srgbClr val="FF8000"/>
                </a:solidFill>
                <a:highlight>
                  <a:srgbClr val="FFFFFF"/>
                </a:highlight>
              </a:rPr>
              <a:t>0.0034186397041388442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D" dirty="0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Scale_w3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ID" dirty="0">
                <a:solidFill>
                  <a:srgbClr val="FF8000"/>
                </a:solidFill>
                <a:highlight>
                  <a:srgbClr val="FFFFFF"/>
                </a:highlight>
              </a:rPr>
              <a:t>0.006520035698657899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D" dirty="0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Scale_d3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ID" dirty="0">
                <a:solidFill>
                  <a:srgbClr val="FF8000"/>
                </a:solidFill>
                <a:highlight>
                  <a:srgbClr val="FFFFFF"/>
                </a:highlight>
              </a:rPr>
              <a:t>0.0009874517863943284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D" dirty="0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Scale_w4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ID" dirty="0">
                <a:solidFill>
                  <a:srgbClr val="FF8000"/>
                </a:solidFill>
                <a:highlight>
                  <a:srgbClr val="FFFFFF"/>
                </a:highlight>
              </a:rPr>
              <a:t>0.005369161526987872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D" dirty="0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Scale_d4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ID" dirty="0">
                <a:solidFill>
                  <a:srgbClr val="FF8000"/>
                </a:solidFill>
                <a:highlight>
                  <a:srgbClr val="FFFFFF"/>
                </a:highlight>
              </a:rPr>
              <a:t>0.0013629764335707172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D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ID" dirty="0" err="1">
                <a:solidFill>
                  <a:srgbClr val="008000"/>
                </a:solidFill>
                <a:highlight>
                  <a:srgbClr val="FFFFFF"/>
                </a:highlight>
              </a:rPr>
              <a:t>Variabel</a:t>
            </a:r>
            <a:r>
              <a:rPr lang="en-ID" dirty="0">
                <a:solidFill>
                  <a:srgbClr val="008000"/>
                </a:solidFill>
                <a:highlight>
                  <a:srgbClr val="FFFFFF"/>
                </a:highlight>
              </a:rPr>
              <a:t> input layer </a:t>
            </a:r>
            <a:r>
              <a:rPr lang="en-ID" dirty="0" err="1">
                <a:solidFill>
                  <a:srgbClr val="008000"/>
                </a:solidFill>
                <a:highlight>
                  <a:srgbClr val="FFFFFF"/>
                </a:highlight>
              </a:rPr>
              <a:t>terkuantisasi</a:t>
            </a:r>
            <a:endParaRPr lang="en-ID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D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ID" dirty="0" err="1">
                <a:solidFill>
                  <a:srgbClr val="008000"/>
                </a:solidFill>
                <a:highlight>
                  <a:srgbClr val="FFFFFF"/>
                </a:highlight>
              </a:rPr>
              <a:t>sebelum</a:t>
            </a:r>
            <a:r>
              <a:rPr lang="en-ID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en-ID" dirty="0" err="1">
                <a:solidFill>
                  <a:srgbClr val="008000"/>
                </a:solidFill>
                <a:highlight>
                  <a:srgbClr val="FFFFFF"/>
                </a:highlight>
              </a:rPr>
              <a:t>masuk</a:t>
            </a:r>
            <a:r>
              <a:rPr lang="en-ID" dirty="0">
                <a:solidFill>
                  <a:srgbClr val="008000"/>
                </a:solidFill>
                <a:highlight>
                  <a:srgbClr val="FFFFFF"/>
                </a:highlight>
              </a:rPr>
              <a:t> layer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D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quantized_d2_0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ID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ID" dirty="0">
                <a:solidFill>
                  <a:srgbClr val="FF8000"/>
                </a:solidFill>
                <a:highlight>
                  <a:srgbClr val="FFFFFF"/>
                </a:highlight>
              </a:rPr>
              <a:t>150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quantized_d3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150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</a:rPr>
              <a:t>sebelum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</a:rPr>
              <a:t>masuk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 layer 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quantized_d4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64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</a:rPr>
              <a:t>sebelum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</a:rPr>
              <a:t>masuk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 layer 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D" dirty="0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flat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ID" dirty="0">
                <a:solidFill>
                  <a:srgbClr val="FF8000"/>
                </a:solidFill>
                <a:highlight>
                  <a:srgbClr val="FFFFFF"/>
                </a:highlight>
              </a:rPr>
              <a:t>150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D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ID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ID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fi-FI" dirty="0">
                <a:solidFill>
                  <a:srgbClr val="008000"/>
                </a:solidFill>
                <a:highlight>
                  <a:srgbClr val="FFFFFF"/>
                </a:highlight>
              </a:rPr>
              <a:t>//inisialisasi nilai 0 pada array output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zero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(&amp;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layer_last_out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zero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(&amp;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layer_3_out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D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ID" dirty="0" err="1">
                <a:solidFill>
                  <a:srgbClr val="008000"/>
                </a:solidFill>
                <a:highlight>
                  <a:srgbClr val="FFFFFF"/>
                </a:highlight>
              </a:rPr>
              <a:t>Keluaran</a:t>
            </a:r>
            <a:r>
              <a:rPr lang="en-ID" dirty="0">
                <a:solidFill>
                  <a:srgbClr val="008000"/>
                </a:solidFill>
                <a:highlight>
                  <a:srgbClr val="FFFFFF"/>
                </a:highlight>
              </a:rPr>
              <a:t> layer 1 </a:t>
            </a:r>
            <a:r>
              <a:rPr lang="en-ID" dirty="0" err="1">
                <a:solidFill>
                  <a:srgbClr val="008000"/>
                </a:solidFill>
                <a:highlight>
                  <a:srgbClr val="FFFFFF"/>
                </a:highlight>
              </a:rPr>
              <a:t>dari</a:t>
            </a:r>
            <a:r>
              <a:rPr lang="en-ID" dirty="0">
                <a:solidFill>
                  <a:srgbClr val="008000"/>
                </a:solidFill>
                <a:highlight>
                  <a:srgbClr val="FFFFFF"/>
                </a:highlight>
              </a:rPr>
              <a:t> HW (</a:t>
            </a:r>
            <a:r>
              <a:rPr lang="en-ID" dirty="0" err="1">
                <a:solidFill>
                  <a:srgbClr val="008000"/>
                </a:solidFill>
                <a:highlight>
                  <a:srgbClr val="FFFFFF"/>
                </a:highlight>
              </a:rPr>
              <a:t>abis</a:t>
            </a:r>
            <a:r>
              <a:rPr lang="en-ID" dirty="0">
                <a:solidFill>
                  <a:srgbClr val="008000"/>
                </a:solidFill>
                <a:highlight>
                  <a:srgbClr val="FFFFFF"/>
                </a:highlight>
              </a:rPr>
              <a:t> max pooling) </a:t>
            </a:r>
            <a:r>
              <a:rPr lang="en-ID" dirty="0" err="1">
                <a:solidFill>
                  <a:srgbClr val="008000"/>
                </a:solidFill>
                <a:highlight>
                  <a:srgbClr val="FFFFFF"/>
                </a:highlight>
              </a:rPr>
              <a:t>masuk</a:t>
            </a:r>
            <a:r>
              <a:rPr lang="en-ID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en-ID" dirty="0" err="1">
                <a:solidFill>
                  <a:srgbClr val="008000"/>
                </a:solidFill>
                <a:highlight>
                  <a:srgbClr val="FFFFFF"/>
                </a:highlight>
              </a:rPr>
              <a:t>ke</a:t>
            </a:r>
            <a:r>
              <a:rPr lang="en-ID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en-ID" dirty="0" err="1">
                <a:solidFill>
                  <a:srgbClr val="008000"/>
                </a:solidFill>
                <a:highlight>
                  <a:srgbClr val="FFFFFF"/>
                </a:highlight>
              </a:rPr>
              <a:t>pengali</a:t>
            </a:r>
            <a:r>
              <a:rPr lang="en-ID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en-ID" dirty="0" err="1">
                <a:solidFill>
                  <a:srgbClr val="008000"/>
                </a:solidFill>
                <a:highlight>
                  <a:srgbClr val="FFFFFF"/>
                </a:highlight>
              </a:rPr>
              <a:t>skala</a:t>
            </a:r>
            <a:endParaRPr lang="en-ID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scale2D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layer_1_out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Scale_d1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Scale_w1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C9895C-519F-4B0F-A0FA-ADD956973B3C}"/>
              </a:ext>
            </a:extLst>
          </p:cNvPr>
          <p:cNvSpPr txBox="1">
            <a:spLocks/>
          </p:cNvSpPr>
          <p:nvPr/>
        </p:nvSpPr>
        <p:spPr>
          <a:xfrm>
            <a:off x="6739731" y="276837"/>
            <a:ext cx="4771251" cy="6176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ID" dirty="0" err="1">
                <a:solidFill>
                  <a:srgbClr val="008000"/>
                </a:solidFill>
                <a:highlight>
                  <a:srgbClr val="FFFFFF"/>
                </a:highlight>
              </a:rPr>
              <a:t>Kuantisasi</a:t>
            </a:r>
            <a:r>
              <a:rPr lang="en-ID" dirty="0">
                <a:solidFill>
                  <a:srgbClr val="008000"/>
                </a:solidFill>
                <a:highlight>
                  <a:srgbClr val="FFFFFF"/>
                </a:highlight>
              </a:rPr>
              <a:t> Output Layer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kuantisasi_float3d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layer_1_out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13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13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quantized_d2_0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150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D" dirty="0">
                <a:solidFill>
                  <a:srgbClr val="008000"/>
                </a:solidFill>
                <a:highlight>
                  <a:srgbClr val="FFFFFF"/>
                </a:highlight>
              </a:rPr>
              <a:t>//Passing </a:t>
            </a:r>
            <a:r>
              <a:rPr lang="en-ID" dirty="0" err="1">
                <a:solidFill>
                  <a:srgbClr val="008000"/>
                </a:solidFill>
                <a:highlight>
                  <a:srgbClr val="FFFFFF"/>
                </a:highlight>
              </a:rPr>
              <a:t>ke</a:t>
            </a:r>
            <a:r>
              <a:rPr lang="en-ID" dirty="0">
                <a:solidFill>
                  <a:srgbClr val="008000"/>
                </a:solidFill>
                <a:highlight>
                  <a:srgbClr val="FFFFFF"/>
                </a:highlight>
              </a:rPr>
              <a:t> HW </a:t>
            </a:r>
            <a:r>
              <a:rPr lang="en-ID" dirty="0" err="1">
                <a:solidFill>
                  <a:srgbClr val="008000"/>
                </a:solidFill>
                <a:highlight>
                  <a:srgbClr val="FFFFFF"/>
                </a:highlight>
              </a:rPr>
              <a:t>hasil</a:t>
            </a:r>
            <a:r>
              <a:rPr lang="en-ID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en-ID" dirty="0" err="1">
                <a:solidFill>
                  <a:srgbClr val="008000"/>
                </a:solidFill>
                <a:highlight>
                  <a:srgbClr val="FFFFFF"/>
                </a:highlight>
              </a:rPr>
              <a:t>kuantisasi</a:t>
            </a:r>
            <a:endParaRPr lang="en-ID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D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ID" dirty="0" err="1">
                <a:solidFill>
                  <a:srgbClr val="008000"/>
                </a:solidFill>
                <a:highlight>
                  <a:srgbClr val="FFFFFF"/>
                </a:highlight>
              </a:rPr>
              <a:t>Keluaran</a:t>
            </a:r>
            <a:r>
              <a:rPr lang="en-ID" dirty="0">
                <a:solidFill>
                  <a:srgbClr val="008000"/>
                </a:solidFill>
                <a:highlight>
                  <a:srgbClr val="FFFFFF"/>
                </a:highlight>
              </a:rPr>
              <a:t> layer 2 </a:t>
            </a:r>
            <a:r>
              <a:rPr lang="en-ID" dirty="0" err="1">
                <a:solidFill>
                  <a:srgbClr val="008000"/>
                </a:solidFill>
                <a:highlight>
                  <a:srgbClr val="FFFFFF"/>
                </a:highlight>
              </a:rPr>
              <a:t>dari</a:t>
            </a:r>
            <a:r>
              <a:rPr lang="en-ID" dirty="0">
                <a:solidFill>
                  <a:srgbClr val="008000"/>
                </a:solidFill>
                <a:highlight>
                  <a:srgbClr val="FFFFFF"/>
                </a:highlight>
              </a:rPr>
              <a:t> HW (</a:t>
            </a:r>
            <a:r>
              <a:rPr lang="en-ID" dirty="0" err="1">
                <a:solidFill>
                  <a:srgbClr val="008000"/>
                </a:solidFill>
                <a:highlight>
                  <a:srgbClr val="FFFFFF"/>
                </a:highlight>
              </a:rPr>
              <a:t>abis</a:t>
            </a:r>
            <a:r>
              <a:rPr lang="en-ID" dirty="0">
                <a:solidFill>
                  <a:srgbClr val="008000"/>
                </a:solidFill>
                <a:highlight>
                  <a:srgbClr val="FFFFFF"/>
                </a:highlight>
              </a:rPr>
              <a:t> max pooling) </a:t>
            </a:r>
            <a:r>
              <a:rPr lang="en-ID" dirty="0" err="1">
                <a:solidFill>
                  <a:srgbClr val="008000"/>
                </a:solidFill>
                <a:highlight>
                  <a:srgbClr val="FFFFFF"/>
                </a:highlight>
              </a:rPr>
              <a:t>masuk</a:t>
            </a:r>
            <a:r>
              <a:rPr lang="en-ID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en-ID" dirty="0" err="1">
                <a:solidFill>
                  <a:srgbClr val="008000"/>
                </a:solidFill>
                <a:highlight>
                  <a:srgbClr val="FFFFFF"/>
                </a:highlight>
              </a:rPr>
              <a:t>ke</a:t>
            </a:r>
            <a:r>
              <a:rPr lang="en-ID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en-ID" dirty="0" err="1">
                <a:solidFill>
                  <a:srgbClr val="008000"/>
                </a:solidFill>
                <a:highlight>
                  <a:srgbClr val="FFFFFF"/>
                </a:highlight>
              </a:rPr>
              <a:t>pengali</a:t>
            </a:r>
            <a:r>
              <a:rPr lang="en-ID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en-ID" dirty="0" err="1">
                <a:solidFill>
                  <a:srgbClr val="008000"/>
                </a:solidFill>
                <a:highlight>
                  <a:srgbClr val="FFFFFF"/>
                </a:highlight>
              </a:rPr>
              <a:t>skala</a:t>
            </a:r>
            <a:endParaRPr lang="en-ID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scale2D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layer_2_out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Scale_d2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Scale_w2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D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count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ID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D" dirty="0">
                <a:solidFill>
                  <a:srgbClr val="008000"/>
                </a:solidFill>
                <a:highlight>
                  <a:srgbClr val="FFFFFF"/>
                </a:highlight>
              </a:rPr>
              <a:t>//Flatten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D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ID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ID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ID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ID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ID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flat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count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layer_2_out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count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//Quantize Flatten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kuantisasi_float1d(flat[150],7,&amp;quantized_d3[150]);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//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Perhitungan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Layer 3 (Dense 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matmul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(quantized_d3,quantized_w3,150,64,Scale_d3,Scale_w3,&amp;layer_3_out);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//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Kuantisasi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Output Layer 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kuantisasi_float1d(layer_3_out[64],7,&amp;quantized_d4[64]);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//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Perhitungan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Layer Output (Dense 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matmul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(quantized_d4,quantized_w4,64,10,Scale_d4,Scale_w4,&amp;layer_last_out);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result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softmax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layer_last_out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printf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("\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nHasil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dari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klasifikasi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menunjukkan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bahwa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citra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ini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masukk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ke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kelas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:\n");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printf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("%.2f\n", result);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92836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2023E-D625-4B30-914B-F3A51A58A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"/>
            <a:ext cx="4580389" cy="6988029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kuantisasi_float3d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ID" dirty="0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data_lama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[][][],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bits</a:t>
            </a:r>
            <a:r>
              <a:rPr lang="en-ID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ID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output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[][][]){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ID" dirty="0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max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min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temp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ID" dirty="0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range_real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ID" dirty="0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range_real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ID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data_baru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ID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l</a:t>
            </a:r>
            <a:r>
              <a:rPr lang="en-ID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m</a:t>
            </a:r>
            <a:r>
              <a:rPr lang="en-ID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	temp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ID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l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ID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l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length1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l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ID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m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ID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m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length2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m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lenght3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data_lama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m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temp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max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data_lama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m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temp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data_lama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m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	temp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ID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l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ID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l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length1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l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ID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m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ID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m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length2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m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lenght3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data_lama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m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temp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min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data_lama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m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temp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data_lama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m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range_real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max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min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ID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range_real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range_real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scale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range_real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pow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bits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))-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ID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l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ID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l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length1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l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ID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m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ID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m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length2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m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lenght3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*(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output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m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round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data_lama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m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]/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scale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	       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652D83-4E1F-46C8-9B14-0AF83A13D330}"/>
              </a:ext>
            </a:extLst>
          </p:cNvPr>
          <p:cNvSpPr txBox="1">
            <a:spLocks/>
          </p:cNvSpPr>
          <p:nvPr/>
        </p:nvSpPr>
        <p:spPr>
          <a:xfrm>
            <a:off x="3805805" y="0"/>
            <a:ext cx="45803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kuantisasi_float1d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ID" dirty="0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data_lama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[],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bits</a:t>
            </a:r>
            <a:r>
              <a:rPr lang="en-ID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ID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output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[]){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ID" dirty="0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max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min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temp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ID" dirty="0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range_real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ID" dirty="0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range_real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ID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data_baru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ID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l</a:t>
            </a:r>
            <a:r>
              <a:rPr lang="en-ID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m</a:t>
            </a:r>
            <a:r>
              <a:rPr lang="en-ID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	temp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ID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l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ID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l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length1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l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ID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data_lama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l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temp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    max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data_lama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l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    temp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data_lama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l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	temp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ID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l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ID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l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length1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l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ID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data_lama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l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m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temp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    min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data_lama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l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    temp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data_lama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l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range_real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max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min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ID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range_real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range_real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scale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range_real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pow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bits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))-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ID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l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ID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l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length1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l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*(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output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round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data_lama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scale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softmax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layer_last_out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D" dirty="0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expo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ID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D" dirty="0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expo_sum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ID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D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ID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ID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expo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exp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layer_last_out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expo_sum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expo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D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expo_sum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relu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ID" dirty="0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input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D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(*(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input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ID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*(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input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)=</a:t>
            </a:r>
            <a:r>
              <a:rPr lang="en-ID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zero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ID" dirty="0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D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ID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ID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ID" b="1" dirty="0" err="1">
                <a:solidFill>
                  <a:srgbClr val="0000FF"/>
                </a:solidFill>
                <a:highlight>
                  <a:srgbClr val="FFFFFF"/>
                </a:highlight>
              </a:rPr>
              <a:t>sizeof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*(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ID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69589B-9B76-445D-9708-58B883842488}"/>
              </a:ext>
            </a:extLst>
          </p:cNvPr>
          <p:cNvSpPr txBox="1">
            <a:spLocks/>
          </p:cNvSpPr>
          <p:nvPr/>
        </p:nvSpPr>
        <p:spPr>
          <a:xfrm>
            <a:off x="7875863" y="0"/>
            <a:ext cx="45803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matmul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ID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quantized_d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[],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quantized_w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[][],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sizein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sizeout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Scale_d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Scale_w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D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ID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D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ID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sizeout</a:t>
            </a:r>
            <a:r>
              <a:rPr lang="en-ID" b="1" dirty="0" err="1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sizein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*(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quantized_d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quantized_w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ID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sizein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>
                <a:solidFill>
                  <a:srgbClr val="FF8000"/>
                </a:solidFill>
                <a:highlight>
                  <a:srgbClr val="FFFFFF"/>
                </a:highlight>
              </a:rPr>
              <a:t>150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relu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*(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*(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Scale_d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Scale_w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ID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*(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*(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Scale_d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Scale_w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scale2D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input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[][][],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scale_d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scale_w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D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l</a:t>
            </a:r>
            <a:r>
              <a:rPr lang="en-ID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m</a:t>
            </a:r>
            <a:r>
              <a:rPr lang="en-ID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ID" dirty="0" err="1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D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l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ID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l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ID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l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ID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m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ID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m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ID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m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pt-BR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*(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input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=*(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input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scale_d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scale_w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ID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943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D70B8-7291-4B01-A32C-50B10541A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err="1"/>
              <a:t>Library</a:t>
            </a:r>
            <a:r>
              <a:rPr lang="id-ID" sz="4000" dirty="0"/>
              <a:t> yang digunakan (</a:t>
            </a:r>
            <a:r>
              <a:rPr lang="id-ID" sz="4000" dirty="0" err="1"/>
              <a:t>Tensorflow</a:t>
            </a:r>
            <a:r>
              <a:rPr lang="id-ID" sz="4000" dirty="0"/>
              <a:t> </a:t>
            </a:r>
            <a:r>
              <a:rPr lang="id-ID" sz="4000" dirty="0" err="1"/>
              <a:t>version</a:t>
            </a:r>
            <a:r>
              <a:rPr lang="id-ID" sz="4000" dirty="0"/>
              <a:t> 2.x)</a:t>
            </a:r>
            <a:endParaRPr lang="en-ID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35F00-661F-42E4-B670-77C7D397C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__</a:t>
            </a:r>
            <a:r>
              <a:rPr lang="id-ID" dirty="0" err="1"/>
              <a:t>future</a:t>
            </a:r>
            <a:r>
              <a:rPr lang="id-ID" dirty="0"/>
              <a:t>__</a:t>
            </a:r>
          </a:p>
          <a:p>
            <a:r>
              <a:rPr lang="id-ID" dirty="0"/>
              <a:t>H5py</a:t>
            </a:r>
          </a:p>
          <a:p>
            <a:r>
              <a:rPr lang="id-ID" dirty="0" err="1"/>
              <a:t>Math</a:t>
            </a:r>
            <a:endParaRPr lang="id-ID" dirty="0"/>
          </a:p>
          <a:p>
            <a:r>
              <a:rPr lang="id-ID" dirty="0" err="1"/>
              <a:t>Numpy</a:t>
            </a:r>
            <a:endParaRPr lang="id-ID" dirty="0"/>
          </a:p>
          <a:p>
            <a:r>
              <a:rPr lang="id-ID" dirty="0" err="1"/>
              <a:t>Matplotlib</a:t>
            </a:r>
            <a:endParaRPr lang="id-ID" dirty="0"/>
          </a:p>
          <a:p>
            <a:r>
              <a:rPr lang="id-ID" dirty="0" err="1"/>
              <a:t>Random</a:t>
            </a:r>
            <a:endParaRPr lang="id-ID" dirty="0"/>
          </a:p>
          <a:p>
            <a:r>
              <a:rPr lang="id-ID" dirty="0"/>
              <a:t>cv2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4092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2B54-7954-4D4F-9DB7-94962EE6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Dataset</a:t>
            </a:r>
            <a:r>
              <a:rPr lang="id-ID" dirty="0"/>
              <a:t>? (KMNIST - </a:t>
            </a:r>
            <a:r>
              <a:rPr lang="id-ID" dirty="0" err="1"/>
              <a:t>Kuzushiji</a:t>
            </a:r>
            <a:r>
              <a:rPr lang="id-ID" dirty="0"/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64DA0-D4DB-4C58-A9FC-2999FB140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dirty="0">
                <a:hlinkClick r:id="rId2"/>
              </a:rPr>
              <a:t>https://www.kaggle.com/anokas/kuzushiji</a:t>
            </a:r>
            <a:endParaRPr lang="id-ID" dirty="0"/>
          </a:p>
          <a:p>
            <a:pPr marL="0" indent="0">
              <a:buNone/>
            </a:pPr>
            <a:r>
              <a:rPr lang="id-ID" dirty="0" err="1"/>
              <a:t>Historical</a:t>
            </a:r>
            <a:r>
              <a:rPr lang="id-ID" dirty="0"/>
              <a:t> </a:t>
            </a:r>
            <a:r>
              <a:rPr lang="id-ID" dirty="0" err="1"/>
              <a:t>Document</a:t>
            </a:r>
            <a:r>
              <a:rPr lang="id-ID" dirty="0"/>
              <a:t>, </a:t>
            </a:r>
            <a:r>
              <a:rPr lang="id-ID" dirty="0" err="1"/>
              <a:t>Japanese</a:t>
            </a:r>
            <a:r>
              <a:rPr lang="id-ID" dirty="0"/>
              <a:t> </a:t>
            </a:r>
            <a:r>
              <a:rPr lang="id-ID" dirty="0" err="1"/>
              <a:t>handwritten</a:t>
            </a:r>
            <a:r>
              <a:rPr lang="id-ID" dirty="0"/>
              <a:t> </a:t>
            </a:r>
            <a:r>
              <a:rPr lang="id-ID" dirty="0" err="1"/>
              <a:t>Kuzushiji</a:t>
            </a:r>
            <a:r>
              <a:rPr lang="id-ID" dirty="0"/>
              <a:t>. Awal mula dari </a:t>
            </a:r>
            <a:r>
              <a:rPr lang="id-ID" dirty="0" err="1"/>
              <a:t>dataset</a:t>
            </a:r>
            <a:r>
              <a:rPr lang="id-ID" dirty="0"/>
              <a:t> ini ada yaitu karena banyak penduduk asli jepang yang tidak dapat membaca huruf tersebut.</a:t>
            </a:r>
          </a:p>
          <a:p>
            <a:pPr marL="0" indent="0">
              <a:buNone/>
            </a:pPr>
            <a:r>
              <a:rPr lang="id-ID" dirty="0"/>
              <a:t>10 kelas, 60.000 </a:t>
            </a:r>
            <a:r>
              <a:rPr lang="id-ID" dirty="0" err="1"/>
              <a:t>training</a:t>
            </a:r>
            <a:r>
              <a:rPr lang="id-ID" dirty="0"/>
              <a:t> </a:t>
            </a:r>
            <a:r>
              <a:rPr lang="id-ID" dirty="0" err="1"/>
              <a:t>dataset</a:t>
            </a:r>
            <a:r>
              <a:rPr lang="id-ID" dirty="0"/>
              <a:t>, 10.000 </a:t>
            </a:r>
            <a:r>
              <a:rPr lang="id-ID" dirty="0" err="1"/>
              <a:t>test</a:t>
            </a:r>
            <a:r>
              <a:rPr lang="id-ID" dirty="0"/>
              <a:t> </a:t>
            </a:r>
            <a:r>
              <a:rPr lang="id-ID" dirty="0" err="1"/>
              <a:t>dataset</a:t>
            </a:r>
            <a:endParaRPr lang="id-ID" dirty="0"/>
          </a:p>
          <a:p>
            <a:pPr marL="0" indent="0">
              <a:buNone/>
            </a:pPr>
            <a:r>
              <a:rPr lang="id-ID" dirty="0" err="1"/>
              <a:t>Class</a:t>
            </a:r>
            <a:r>
              <a:rPr lang="id-ID" dirty="0"/>
              <a:t> Map :</a:t>
            </a:r>
          </a:p>
          <a:p>
            <a:pPr marL="0" indent="0">
              <a:buNone/>
            </a:pPr>
            <a:r>
              <a:rPr lang="id-ID" dirty="0"/>
              <a:t>0 = </a:t>
            </a:r>
            <a:r>
              <a:rPr lang="ja-JP" altLang="en-US" dirty="0"/>
              <a:t>お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1 = </a:t>
            </a:r>
            <a:r>
              <a:rPr lang="ja-JP" altLang="en-US" dirty="0"/>
              <a:t>き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2 = </a:t>
            </a:r>
            <a:r>
              <a:rPr lang="ja-JP" altLang="en-US" dirty="0"/>
              <a:t>す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3 = </a:t>
            </a:r>
            <a:r>
              <a:rPr lang="ja-JP" altLang="en-US" dirty="0"/>
              <a:t>つ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4 = </a:t>
            </a:r>
            <a:r>
              <a:rPr lang="ja-JP" altLang="en-US" dirty="0"/>
              <a:t>な</a:t>
            </a:r>
            <a:endParaRPr lang="id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18CF17-08DF-4706-A818-5EFD96F1D891}"/>
              </a:ext>
            </a:extLst>
          </p:cNvPr>
          <p:cNvSpPr/>
          <p:nvPr/>
        </p:nvSpPr>
        <p:spPr>
          <a:xfrm>
            <a:off x="6849979" y="3882820"/>
            <a:ext cx="364155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dirty="0"/>
              <a:t>5 = </a:t>
            </a:r>
            <a:r>
              <a:rPr lang="ja-JP" altLang="en-US" sz="2000" dirty="0"/>
              <a:t>は</a:t>
            </a:r>
            <a:r>
              <a:rPr lang="id-ID" sz="2800" dirty="0"/>
              <a:t> </a:t>
            </a:r>
          </a:p>
          <a:p>
            <a:r>
              <a:rPr lang="id-ID" sz="2800" dirty="0"/>
              <a:t>6 = </a:t>
            </a:r>
            <a:r>
              <a:rPr lang="ja-JP" altLang="en-US" sz="2400" dirty="0"/>
              <a:t>ま</a:t>
            </a:r>
            <a:endParaRPr lang="id-ID" sz="2800" dirty="0"/>
          </a:p>
          <a:p>
            <a:r>
              <a:rPr lang="id-ID" sz="2800" dirty="0"/>
              <a:t>7 = </a:t>
            </a:r>
            <a:r>
              <a:rPr lang="ja-JP" altLang="en-US" sz="2400" dirty="0"/>
              <a:t>や</a:t>
            </a:r>
            <a:r>
              <a:rPr lang="id-ID" sz="2800" dirty="0"/>
              <a:t> </a:t>
            </a:r>
          </a:p>
          <a:p>
            <a:r>
              <a:rPr lang="id-ID" sz="2800" dirty="0"/>
              <a:t>8 = </a:t>
            </a:r>
            <a:r>
              <a:rPr lang="ja-JP" altLang="en-US" sz="2400" dirty="0"/>
              <a:t>れ</a:t>
            </a:r>
            <a:endParaRPr lang="id-ID" sz="2800" dirty="0"/>
          </a:p>
          <a:p>
            <a:r>
              <a:rPr lang="id-ID" sz="2800" dirty="0"/>
              <a:t>9 = </a:t>
            </a:r>
            <a:r>
              <a:rPr lang="ja-JP" altLang="en-US" sz="2400" dirty="0"/>
              <a:t>を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3843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573B-1D26-4D1D-B0FB-F8F038D9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How</a:t>
            </a:r>
            <a:r>
              <a:rPr lang="id-ID" dirty="0"/>
              <a:t> </a:t>
            </a:r>
            <a:r>
              <a:rPr lang="id-ID" dirty="0" err="1"/>
              <a:t>we</a:t>
            </a:r>
            <a:r>
              <a:rPr lang="id-ID" dirty="0"/>
              <a:t> </a:t>
            </a:r>
            <a:r>
              <a:rPr lang="id-ID" dirty="0" err="1"/>
              <a:t>load</a:t>
            </a:r>
            <a:r>
              <a:rPr lang="id-ID" dirty="0"/>
              <a:t> </a:t>
            </a:r>
            <a:r>
              <a:rPr lang="id-ID" dirty="0" err="1"/>
              <a:t>dataset</a:t>
            </a:r>
            <a:r>
              <a:rPr lang="id-ID" dirty="0"/>
              <a:t>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65003-A6C7-4663-8AF6-9D505B373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err="1"/>
              <a:t>Download</a:t>
            </a:r>
            <a:r>
              <a:rPr lang="id-ID" dirty="0"/>
              <a:t> </a:t>
            </a:r>
            <a:r>
              <a:rPr lang="id-ID" dirty="0" err="1"/>
              <a:t>from</a:t>
            </a:r>
            <a:r>
              <a:rPr lang="id-ID" dirty="0"/>
              <a:t> </a:t>
            </a:r>
            <a:r>
              <a:rPr lang="id-ID" dirty="0" err="1"/>
              <a:t>kaggle</a:t>
            </a:r>
            <a:r>
              <a:rPr lang="id-ID" dirty="0"/>
              <a:t> </a:t>
            </a:r>
            <a:r>
              <a:rPr lang="id-ID" dirty="0" err="1"/>
              <a:t>the</a:t>
            </a:r>
            <a:r>
              <a:rPr lang="id-ID" dirty="0"/>
              <a:t> “.</a:t>
            </a:r>
            <a:r>
              <a:rPr lang="id-ID" dirty="0" err="1"/>
              <a:t>npz</a:t>
            </a:r>
            <a:r>
              <a:rPr lang="id-ID" dirty="0"/>
              <a:t>”</a:t>
            </a:r>
          </a:p>
          <a:p>
            <a:r>
              <a:rPr lang="id-ID" dirty="0" err="1"/>
              <a:t>Using</a:t>
            </a:r>
            <a:r>
              <a:rPr lang="id-ID" dirty="0"/>
              <a:t> </a:t>
            </a:r>
            <a:r>
              <a:rPr lang="id-ID" dirty="0" err="1"/>
              <a:t>the</a:t>
            </a:r>
            <a:r>
              <a:rPr lang="id-ID" dirty="0"/>
              <a:t> </a:t>
            </a:r>
            <a:r>
              <a:rPr lang="id-ID" dirty="0" err="1"/>
              <a:t>load</a:t>
            </a:r>
            <a:r>
              <a:rPr lang="id-ID" dirty="0"/>
              <a:t> </a:t>
            </a:r>
            <a:r>
              <a:rPr lang="id-ID" dirty="0" err="1"/>
              <a:t>function</a:t>
            </a:r>
            <a:r>
              <a:rPr lang="id-ID" dirty="0"/>
              <a:t> </a:t>
            </a:r>
            <a:r>
              <a:rPr lang="id-ID" dirty="0" err="1"/>
              <a:t>from</a:t>
            </a:r>
            <a:r>
              <a:rPr lang="id-ID" dirty="0"/>
              <a:t> </a:t>
            </a:r>
            <a:r>
              <a:rPr lang="id-ID" dirty="0" err="1"/>
              <a:t>numpy</a:t>
            </a:r>
            <a:r>
              <a:rPr lang="id-ID" dirty="0"/>
              <a:t> </a:t>
            </a:r>
            <a:r>
              <a:rPr lang="id-ID" dirty="0" err="1"/>
              <a:t>library</a:t>
            </a:r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Testing </a:t>
            </a:r>
            <a:r>
              <a:rPr lang="id-ID" dirty="0" err="1"/>
              <a:t>shape</a:t>
            </a:r>
            <a:r>
              <a:rPr lang="id-ID" dirty="0"/>
              <a:t>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CED1FD-75F7-48DA-99AF-D28136EC9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468" y="2921107"/>
            <a:ext cx="7669063" cy="18821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C19FC6-A976-497F-8467-F06E0B0B8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519" y="4882925"/>
            <a:ext cx="2010056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4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5DB94-83B3-41F9-801E-E9FCD9F57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Appearance of the images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95D9BC-2FF2-4D1F-B94C-2B04560BF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680482"/>
            <a:ext cx="6553545" cy="55049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0B2704-34C5-4357-BDE9-B928D3B5AE84}"/>
              </a:ext>
            </a:extLst>
          </p:cNvPr>
          <p:cNvSpPr/>
          <p:nvPr/>
        </p:nvSpPr>
        <p:spPr>
          <a:xfrm>
            <a:off x="7172522" y="6236034"/>
            <a:ext cx="2516143" cy="52938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3200" dirty="0"/>
              <a:t>28x28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4024219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5872-50EE-499E-9761-9889217F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Deep</a:t>
            </a:r>
            <a:r>
              <a:rPr lang="id-ID" dirty="0"/>
              <a:t> </a:t>
            </a:r>
            <a:r>
              <a:rPr lang="id-ID" dirty="0" err="1"/>
              <a:t>Learning</a:t>
            </a:r>
            <a:r>
              <a:rPr lang="id-ID" dirty="0"/>
              <a:t> Model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B6290-D8A5-4B4D-9704-B3F927124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dirty="0"/>
              <a:t>Layer 1		: CNN, 6 </a:t>
            </a:r>
            <a:r>
              <a:rPr lang="id-ID" dirty="0" err="1"/>
              <a:t>Kernel</a:t>
            </a:r>
            <a:r>
              <a:rPr lang="id-ID" dirty="0"/>
              <a:t>, 3x3, </a:t>
            </a:r>
            <a:r>
              <a:rPr lang="id-ID" dirty="0" err="1"/>
              <a:t>act_f</a:t>
            </a:r>
            <a:r>
              <a:rPr lang="id-ID" dirty="0"/>
              <a:t> = </a:t>
            </a:r>
            <a:r>
              <a:rPr lang="id-ID" dirty="0" err="1"/>
              <a:t>relu</a:t>
            </a:r>
            <a:r>
              <a:rPr lang="id-ID" dirty="0"/>
              <a:t>, </a:t>
            </a:r>
            <a:r>
              <a:rPr lang="id-ID" dirty="0" err="1"/>
              <a:t>no_bias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id-ID" dirty="0" err="1"/>
              <a:t>Maxpooling</a:t>
            </a:r>
            <a:r>
              <a:rPr lang="id-ID" dirty="0"/>
              <a:t> 	: 2x2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Layer 2		: CNN, 6 </a:t>
            </a:r>
            <a:r>
              <a:rPr lang="id-ID" dirty="0" err="1"/>
              <a:t>Kernel</a:t>
            </a:r>
            <a:r>
              <a:rPr lang="id-ID" dirty="0"/>
              <a:t>, 3x3, </a:t>
            </a:r>
            <a:r>
              <a:rPr lang="id-ID" dirty="0" err="1"/>
              <a:t>act_f</a:t>
            </a:r>
            <a:r>
              <a:rPr lang="id-ID" dirty="0"/>
              <a:t> = </a:t>
            </a:r>
            <a:r>
              <a:rPr lang="id-ID" dirty="0" err="1"/>
              <a:t>relu</a:t>
            </a:r>
            <a:r>
              <a:rPr lang="id-ID" dirty="0"/>
              <a:t>, </a:t>
            </a:r>
            <a:r>
              <a:rPr lang="id-ID" dirty="0" err="1"/>
              <a:t>no_bias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id-ID" dirty="0" err="1"/>
              <a:t>Maxpooling</a:t>
            </a:r>
            <a:r>
              <a:rPr lang="id-ID" dirty="0"/>
              <a:t> 	: 2x2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err="1"/>
              <a:t>Flatten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Layer 3		: </a:t>
            </a:r>
            <a:r>
              <a:rPr lang="id-ID" dirty="0" err="1"/>
              <a:t>Dense</a:t>
            </a:r>
            <a:r>
              <a:rPr lang="id-ID" dirty="0"/>
              <a:t> Layer, 64 </a:t>
            </a:r>
            <a:r>
              <a:rPr lang="id-ID" dirty="0" err="1"/>
              <a:t>kernel</a:t>
            </a:r>
            <a:r>
              <a:rPr lang="id-ID" dirty="0"/>
              <a:t>, </a:t>
            </a:r>
            <a:r>
              <a:rPr lang="id-ID" dirty="0" err="1"/>
              <a:t>act_f</a:t>
            </a:r>
            <a:r>
              <a:rPr lang="id-ID" dirty="0"/>
              <a:t> = </a:t>
            </a:r>
            <a:r>
              <a:rPr lang="id-ID" dirty="0" err="1"/>
              <a:t>relu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Layer </a:t>
            </a:r>
            <a:r>
              <a:rPr lang="id-ID" dirty="0" err="1"/>
              <a:t>output</a:t>
            </a:r>
            <a:r>
              <a:rPr lang="id-ID" dirty="0"/>
              <a:t>	: </a:t>
            </a:r>
            <a:r>
              <a:rPr lang="id-ID" dirty="0" err="1"/>
              <a:t>Dense</a:t>
            </a:r>
            <a:r>
              <a:rPr lang="id-ID" dirty="0"/>
              <a:t> Layer, 10 </a:t>
            </a:r>
            <a:r>
              <a:rPr lang="id-ID" dirty="0" err="1"/>
              <a:t>kernel</a:t>
            </a:r>
            <a:r>
              <a:rPr lang="id-ID" dirty="0"/>
              <a:t>, </a:t>
            </a:r>
            <a:r>
              <a:rPr lang="id-ID" dirty="0" err="1"/>
              <a:t>act_f</a:t>
            </a:r>
            <a:r>
              <a:rPr lang="id-ID" dirty="0"/>
              <a:t> = </a:t>
            </a:r>
            <a:r>
              <a:rPr lang="id-ID" dirty="0" err="1"/>
              <a:t>relu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478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01874-FC91-43D9-BF2A-2B0EC39BE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Summary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04852E-2698-441E-B59B-CBA597EE7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0087" y="1386502"/>
            <a:ext cx="7795529" cy="510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83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E6200-75B8-49B8-913D-2D85679A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Compiler</a:t>
            </a:r>
            <a:r>
              <a:rPr lang="id-ID" dirty="0"/>
              <a:t> &amp; </a:t>
            </a:r>
            <a:r>
              <a:rPr lang="id-ID" dirty="0" err="1"/>
              <a:t>Training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28772-0789-4214-A738-09DF620E2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err="1"/>
              <a:t>Optimizer</a:t>
            </a:r>
            <a:r>
              <a:rPr lang="id-ID" dirty="0"/>
              <a:t> = adam</a:t>
            </a:r>
          </a:p>
          <a:p>
            <a:r>
              <a:rPr lang="id-ID" dirty="0" err="1"/>
              <a:t>Loss</a:t>
            </a:r>
            <a:r>
              <a:rPr lang="id-ID" dirty="0"/>
              <a:t> = </a:t>
            </a:r>
            <a:r>
              <a:rPr lang="id-ID" dirty="0" err="1"/>
              <a:t>Sparse</a:t>
            </a:r>
            <a:r>
              <a:rPr lang="id-ID" dirty="0"/>
              <a:t> </a:t>
            </a:r>
            <a:r>
              <a:rPr lang="id-ID" dirty="0" err="1"/>
              <a:t>Categorical</a:t>
            </a:r>
            <a:r>
              <a:rPr lang="id-ID" dirty="0"/>
              <a:t> </a:t>
            </a:r>
            <a:r>
              <a:rPr lang="id-ID" dirty="0" err="1"/>
              <a:t>Crossentropy</a:t>
            </a:r>
            <a:endParaRPr lang="id-ID" dirty="0"/>
          </a:p>
          <a:p>
            <a:r>
              <a:rPr lang="id-ID" dirty="0" err="1"/>
              <a:t>Ephocs</a:t>
            </a:r>
            <a:r>
              <a:rPr lang="id-ID" dirty="0"/>
              <a:t> = 3</a:t>
            </a:r>
          </a:p>
          <a:p>
            <a:r>
              <a:rPr lang="id-ID" dirty="0" err="1"/>
              <a:t>Test</a:t>
            </a:r>
            <a:r>
              <a:rPr lang="id-ID" dirty="0"/>
              <a:t> </a:t>
            </a:r>
            <a:r>
              <a:rPr lang="id-ID" dirty="0" err="1"/>
              <a:t>Accuracy</a:t>
            </a:r>
            <a:r>
              <a:rPr lang="id-ID" dirty="0"/>
              <a:t> = 85,56%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986DC-0F78-4729-97FB-57714122E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857" y="3777871"/>
            <a:ext cx="3810532" cy="27150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4F51DC-8453-46FB-B207-3BF62A096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561" y="3749292"/>
            <a:ext cx="4229690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70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AAD1-4BB1-423F-B517-73A0CC38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Weight</a:t>
            </a:r>
            <a:r>
              <a:rPr lang="id-ID" dirty="0"/>
              <a:t> </a:t>
            </a:r>
            <a:r>
              <a:rPr lang="id-ID" dirty="0" err="1"/>
              <a:t>Shape</a:t>
            </a:r>
            <a:r>
              <a:rPr lang="id-ID" dirty="0"/>
              <a:t> ?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B30FD8-EC90-4FBE-9F36-423EA75EB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4875" y="1690688"/>
            <a:ext cx="5542250" cy="37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86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1892</Words>
  <Application>Microsoft Office PowerPoint</Application>
  <PresentationFormat>Widescreen</PresentationFormat>
  <Paragraphs>264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Tensorflow</vt:lpstr>
      <vt:lpstr>Library yang digunakan (Tensorflow version 2.x)</vt:lpstr>
      <vt:lpstr>Dataset? (KMNIST - Kuzushiji)</vt:lpstr>
      <vt:lpstr>How we load dataset?</vt:lpstr>
      <vt:lpstr>Appearance of the images</vt:lpstr>
      <vt:lpstr>Deep Learning Model </vt:lpstr>
      <vt:lpstr>Summary</vt:lpstr>
      <vt:lpstr>Compiler &amp; Training</vt:lpstr>
      <vt:lpstr>Weight Shape ?</vt:lpstr>
      <vt:lpstr>Test Accuracy of Quantized Weight and Images</vt:lpstr>
      <vt:lpstr>Testing with image from user</vt:lpstr>
      <vt:lpstr>Weight Value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</dc:title>
  <dc:creator>Robertsen Putra Sugianto</dc:creator>
  <cp:lastModifiedBy>Robertsen Putra Sugianto</cp:lastModifiedBy>
  <cp:revision>2</cp:revision>
  <dcterms:created xsi:type="dcterms:W3CDTF">2019-12-15T16:52:19Z</dcterms:created>
  <dcterms:modified xsi:type="dcterms:W3CDTF">2019-12-15T17:05:27Z</dcterms:modified>
</cp:coreProperties>
</file>