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839" r:id="rId2"/>
    <p:sldId id="849" r:id="rId3"/>
    <p:sldId id="917" r:id="rId4"/>
    <p:sldId id="908" r:id="rId5"/>
    <p:sldId id="909" r:id="rId6"/>
    <p:sldId id="910" r:id="rId7"/>
    <p:sldId id="911" r:id="rId8"/>
    <p:sldId id="912" r:id="rId9"/>
    <p:sldId id="913" r:id="rId10"/>
    <p:sldId id="914" r:id="rId11"/>
    <p:sldId id="918" r:id="rId12"/>
    <p:sldId id="919" r:id="rId13"/>
    <p:sldId id="920" r:id="rId14"/>
    <p:sldId id="915" r:id="rId15"/>
    <p:sldId id="916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ining Rankability" id="{DAEAA6DC-540E-40B7-A482-97CCB00A3AFB}">
          <p14:sldIdLst>
            <p14:sldId id="839"/>
            <p14:sldId id="849"/>
            <p14:sldId id="917"/>
            <p14:sldId id="908"/>
            <p14:sldId id="909"/>
            <p14:sldId id="910"/>
            <p14:sldId id="911"/>
            <p14:sldId id="912"/>
            <p14:sldId id="913"/>
            <p14:sldId id="914"/>
            <p14:sldId id="918"/>
            <p14:sldId id="919"/>
            <p14:sldId id="920"/>
            <p14:sldId id="915"/>
            <p14:sldId id="91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8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1" autoAdjust="0"/>
    <p:restoredTop sz="95065" autoAdjust="0"/>
  </p:normalViewPr>
  <p:slideViewPr>
    <p:cSldViewPr snapToGrid="0" snapToObjects="1">
      <p:cViewPr>
        <p:scale>
          <a:sx n="90" d="100"/>
          <a:sy n="90" d="100"/>
        </p:scale>
        <p:origin x="-432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06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89A19-F8BF-1C48-A912-D9B14D2375C2}" type="datetimeFigureOut">
              <a:t>10/20/19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7F92F-6C91-5F48-9C49-E4520451A6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89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C2D9E-23A3-434B-BC3C-E763FF888BC3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9DE4B-51A7-894B-A0BE-1FF43D96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26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33A41-03E3-5443-8A53-78EB7D70AB4B}" type="datetime1">
              <a:t>10/20/19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8DBF5-E55C-0044-85A7-B20C96FC7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0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4EF33-B7E8-9B49-9159-66DCD919B53D}" type="datetime1">
              <a:t>10/20/19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BD6A7-7BC7-5648-ADF2-644D5F93B5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52335-8813-7543-BAF5-2B0D28EBB81D}" type="datetime1">
              <a:t>10/20/19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EE60B-ED66-E949-83F5-B27FF04DB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2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0AECB-8B40-5A41-8884-E433ED731C73}" type="datetime1">
              <a:t>10/20/19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3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7C0A0-D8AA-7449-ADF5-128D8140EA1C}" type="datetime1">
              <a:t>10/20/19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310B9-4E8C-614B-98F0-C78C63996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9E94C-3D72-5B4C-9CBC-DA260BEAFAA9}" type="datetime1">
              <a:t>10/20/19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0E60A-F4CC-AD47-A338-F4AB767B2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4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2928C-253B-A34F-85F9-564069967BEC}" type="datetime1">
              <a:t>10/20/19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24ACC-BEAD-E041-B084-0394C75836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9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7B0D7-34F5-1841-99AA-8F0EFD63B791}" type="datetime1">
              <a:t>10/20/19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2C2C8-ABB5-5D48-825B-7A2124E79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2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0D24E-4629-2D42-A05C-E38E7D9A8F77}" type="datetime1">
              <a:t>10/20/19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20D3E-0036-234F-AB01-792EA82FD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6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77FC3-664A-494E-812A-A244C0D6BCA6}" type="datetime1">
              <a:t>10/20/19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97B39-6A90-DF4A-B805-2AC812FC12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5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8C6AB-E36A-7E40-A0AC-6AB587FA1315}" type="datetime1">
              <a:t>10/20/19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A05B8-65D7-1748-8916-97BE52056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00000"/>
            </a:gs>
            <a:gs pos="100000">
              <a:srgbClr val="00000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BB1AE7A-E86E-4E58-818D-8698B6A1D73D}"/>
              </a:ext>
            </a:extLst>
          </p:cNvPr>
          <p:cNvSpPr/>
          <p:nvPr userDrawn="1"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w Cen MT" panose="020B0602020104020603" pitchFamily="34" charset="0"/>
            </a:endParaRPr>
          </a:p>
          <a:p>
            <a:pPr algn="ctr">
              <a:defRPr/>
            </a:pP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fld id="{D82BFD26-BFE7-394A-969A-AD08DCF3052D}" type="datetime1">
              <a:rPr lang="en-US" smtClean="0"/>
              <a:pPr>
                <a:defRPr/>
              </a:pPr>
              <a:t>10/20/19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fld id="{ADE3762E-7967-9643-9504-1F81D31407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Tw Cen MT" panose="020B0602020104020603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Tw Cen MT" panose="020B0602020104020603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87081" y="831950"/>
            <a:ext cx="8492567" cy="1143000"/>
          </a:xfrm>
        </p:spPr>
        <p:txBody>
          <a:bodyPr/>
          <a:lstStyle/>
          <a:p>
            <a:pPr eaLnBrk="1" hangingPunct="1"/>
            <a:r>
              <a:rPr lang="en-US" sz="3600" b="1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Hillside</a:t>
            </a:r>
            <a:r>
              <a:rPr lang="en-US" sz="3600" b="1" dirty="0" err="1">
                <a:latin typeface="Tw Cen MT"/>
                <a:ea typeface="ＭＳ Ｐゴシック" charset="0"/>
                <a:cs typeface="Tw Cen MT"/>
              </a:rPr>
              <a:t> </a:t>
            </a:r>
            <a:r>
              <a:rPr lang="en-US" sz="3600" b="1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1</a:t>
            </a:r>
            <a:r>
              <a:rPr lang="en-US" sz="3600" b="1" dirty="0" err="1">
                <a:latin typeface="Tw Cen MT"/>
                <a:ea typeface="ＭＳ Ｐゴシック" charset="0"/>
                <a:cs typeface="Tw Cen MT"/>
              </a:rPr>
              <a:t> Rankability: normalizing k</a:t>
            </a:r>
            <a:endParaRPr lang="en-US" sz="3600" b="1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5946590" y="5886824"/>
            <a:ext cx="3033059" cy="797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10</a:t>
            </a: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/20/2019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26678"/>
      </p:ext>
    </p:extLst>
  </p:cSld>
  <p:clrMapOvr>
    <a:masterClrMapping/>
  </p:clrMapOvr>
  <p:transition xmlns:p14="http://schemas.microsoft.com/office/powerpoint/2010/main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Comparing to data at the extremes</a:t>
            </a:r>
          </a:p>
        </p:txBody>
      </p:sp>
      <p:pic>
        <p:nvPicPr>
          <p:cNvPr id="2" name="Picture 1" descr="random.jo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23" y="2126855"/>
            <a:ext cx="4835408" cy="362655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204051" y="4938891"/>
            <a:ext cx="3939825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Tw Cen MT"/>
                <a:cs typeface="Tw Cen MT"/>
              </a:rPr>
              <a:t>more rankable</a:t>
            </a:r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 2005 season,  k=92, p=4, r</a:t>
            </a:r>
            <a:r>
              <a:rPr lang="en-US" sz="1400" baseline="-25000">
                <a:solidFill>
                  <a:srgbClr val="FF0000"/>
                </a:solidFill>
                <a:latin typeface="Tw Cen MT"/>
                <a:cs typeface="Tw Cen MT"/>
              </a:rPr>
              <a:t>k</a:t>
            </a:r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 = .51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00658" y="3707068"/>
            <a:ext cx="3968048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less rankable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 2008 season,  k=155, p=6, r</a:t>
            </a:r>
            <a:r>
              <a:rPr lang="en-US" sz="1400" baseline="-250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k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 = .24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1719" y="5516189"/>
            <a:ext cx="4093281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accent3">
                    <a:lumMod val="60000"/>
                    <a:lumOff val="40000"/>
                  </a:schemeClr>
                </a:solidFill>
                <a:latin typeface="Tw Cen MT"/>
                <a:cs typeface="Tw Cen MT"/>
              </a:rPr>
              <a:t>perfectly rankable</a:t>
            </a:r>
            <a:r>
              <a:rPr lang="en-US" sz="1400">
                <a:solidFill>
                  <a:schemeClr val="accent3">
                    <a:lumMod val="60000"/>
                    <a:lumOff val="40000"/>
                  </a:schemeClr>
                </a:solidFill>
                <a:latin typeface="Tw Cen MT"/>
                <a:cs typeface="Tw Cen MT"/>
              </a:rPr>
              <a:t> + 5% noise,  k=20, p=1, r</a:t>
            </a:r>
            <a:r>
              <a:rPr lang="en-US" sz="1400" baseline="-25000">
                <a:solidFill>
                  <a:schemeClr val="accent3">
                    <a:lumMod val="60000"/>
                    <a:lumOff val="40000"/>
                  </a:schemeClr>
                </a:solidFill>
                <a:latin typeface="Tw Cen MT"/>
                <a:cs typeface="Tw Cen MT"/>
              </a:rPr>
              <a:t>k</a:t>
            </a:r>
            <a:r>
              <a:rPr lang="en-US" sz="1400">
                <a:solidFill>
                  <a:schemeClr val="accent3">
                    <a:lumMod val="60000"/>
                    <a:lumOff val="40000"/>
                  </a:schemeClr>
                </a:solidFill>
                <a:latin typeface="Tw Cen MT"/>
                <a:cs typeface="Tw Cen MT"/>
              </a:rPr>
              <a:t> = .87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22027" y="2042301"/>
            <a:ext cx="3968048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latin typeface="Tw Cen MT"/>
                <a:cs typeface="Tw Cen MT"/>
              </a:rPr>
              <a:t>less rankable</a:t>
            </a:r>
            <a:r>
              <a:rPr lang="en-US" sz="1400">
                <a:latin typeface="Tw Cen MT"/>
                <a:cs typeface="Tw Cen MT"/>
              </a:rPr>
              <a:t> random data</a:t>
            </a:r>
          </a:p>
        </p:txBody>
      </p:sp>
    </p:spTree>
    <p:extLst>
      <p:ext uri="{BB962C8B-B14F-4D97-AF65-F5344CB8AC3E}">
        <p14:creationId xmlns:p14="http://schemas.microsoft.com/office/powerpoint/2010/main" val="775779484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Comparing to data at the extremes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76112" y="1247616"/>
            <a:ext cx="79055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ISSUE:</a:t>
            </a:r>
          </a:p>
          <a:p>
            <a:endParaRPr lang="en-US">
              <a:latin typeface="Tw Cen MT"/>
              <a:cs typeface="Tw Cen MT"/>
            </a:endParaRPr>
          </a:p>
          <a:p>
            <a:r>
              <a:rPr lang="en-US">
                <a:latin typeface="Tw Cen MT"/>
                <a:cs typeface="Tw Cen MT"/>
              </a:rPr>
              <a:t>What is the bad extreme for unrankable data for Hillside Count? The 0 or E matrices do not work for the current definition of hillside. BUT we could modify the definition of hillside to disallow ties so that D</a:t>
            </a:r>
            <a:r>
              <a:rPr lang="en-US" baseline="-25000">
                <a:latin typeface="Tw Cen MT"/>
                <a:cs typeface="Tw Cen MT"/>
              </a:rPr>
              <a:t>b</a:t>
            </a:r>
            <a:r>
              <a:rPr lang="en-US">
                <a:latin typeface="Tw Cen MT"/>
                <a:cs typeface="Tw Cen MT"/>
              </a:rPr>
              <a:t> gives a worse k rankability than D</a:t>
            </a:r>
            <a:r>
              <a:rPr lang="en-US" baseline="-25000">
                <a:latin typeface="Tw Cen MT"/>
                <a:cs typeface="Tw Cen MT"/>
              </a:rPr>
              <a:t>a</a:t>
            </a:r>
            <a:r>
              <a:rPr lang="en-US">
                <a:latin typeface="Tw Cen MT"/>
                <a:cs typeface="Tw Cen MT"/>
              </a:rPr>
              <a:t>.</a:t>
            </a:r>
          </a:p>
          <a:p>
            <a:endParaRPr lang="en-US">
              <a:latin typeface="Tw Cen MT"/>
              <a:cs typeface="Tw Cen MT"/>
            </a:endParaRPr>
          </a:p>
          <a:p>
            <a:endParaRPr lang="en-US">
              <a:latin typeface="Tw Cen MT"/>
              <a:cs typeface="Tw Cen MT"/>
            </a:endParaRPr>
          </a:p>
          <a:p>
            <a:endParaRPr lang="en-US">
              <a:latin typeface="Tw Cen MT"/>
              <a:cs typeface="Tw Cen MT"/>
            </a:endParaRPr>
          </a:p>
          <a:p>
            <a:endParaRPr lang="en-US">
              <a:latin typeface="Tw Cen MT"/>
              <a:cs typeface="Tw Cen MT"/>
            </a:endParaRPr>
          </a:p>
          <a:p>
            <a:endParaRPr lang="en-US">
              <a:latin typeface="Tw Cen MT"/>
              <a:cs typeface="Tw Cen MT"/>
            </a:endParaRPr>
          </a:p>
          <a:p>
            <a:endParaRPr lang="en-US">
              <a:latin typeface="Tw Cen MT"/>
              <a:cs typeface="Tw Cen MT"/>
            </a:endParaRPr>
          </a:p>
        </p:txBody>
      </p:sp>
      <p:pic>
        <p:nvPicPr>
          <p:cNvPr id="2" name="Picture 1" descr="Screen Shot 2019-10-20 at 7.01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442" y="3118351"/>
            <a:ext cx="5831403" cy="126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7224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Comparing to data at the extremes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76112" y="1247616"/>
            <a:ext cx="79055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ISSUE: How to generate random D1 data with given nnz?</a:t>
            </a:r>
          </a:p>
          <a:p>
            <a:endParaRPr lang="en-US">
              <a:latin typeface="Tw Cen MT"/>
              <a:cs typeface="Tw Cen MT"/>
            </a:endParaRPr>
          </a:p>
          <a:p>
            <a:pPr lvl="1"/>
            <a:r>
              <a:rPr lang="en-US">
                <a:latin typeface="Tw Cen MT"/>
                <a:cs typeface="Tw Cen MT"/>
              </a:rPr>
              <a:t>s</a:t>
            </a:r>
            <a:r>
              <a:rPr lang="en-US">
                <a:latin typeface="Tw Cen MT"/>
                <a:cs typeface="Tw Cen MT"/>
              </a:rPr>
              <a:t>ame matchups, same outcome, randomly reassigning point differentials to the same nonzero locations.</a:t>
            </a:r>
          </a:p>
          <a:p>
            <a:pPr lvl="1"/>
            <a:endParaRPr lang="en-US">
              <a:latin typeface="Tw Cen MT"/>
              <a:cs typeface="Tw Cen MT"/>
            </a:endParaRPr>
          </a:p>
          <a:p>
            <a:pPr lvl="1"/>
            <a:r>
              <a:rPr lang="en-US">
                <a:latin typeface="Tw Cen MT"/>
                <a:cs typeface="Tw Cen MT"/>
              </a:rPr>
              <a:t>same matchups, random outcome, randomly reassigning point differentials to the new nonzero locations.</a:t>
            </a:r>
          </a:p>
          <a:p>
            <a:pPr lvl="1"/>
            <a:endParaRPr lang="en-US">
              <a:latin typeface="Tw Cen MT"/>
              <a:cs typeface="Tw Cen MT"/>
            </a:endParaRPr>
          </a:p>
          <a:p>
            <a:pPr lvl="1"/>
            <a:r>
              <a:rPr lang="en-US">
                <a:latin typeface="Tw Cen MT"/>
                <a:cs typeface="Tw Cen MT"/>
              </a:rPr>
              <a:t>same matchups, random outcome, random new point differentials in the same range assigned to the same nonzero loations.</a:t>
            </a:r>
          </a:p>
          <a:p>
            <a:endParaRPr lang="en-US">
              <a:latin typeface="Tw Cen MT"/>
              <a:cs typeface="Tw Cen MT"/>
            </a:endParaRPr>
          </a:p>
          <a:p>
            <a:endParaRPr lang="en-US">
              <a:latin typeface="Tw Cen MT"/>
              <a:cs typeface="Tw Cen MT"/>
            </a:endParaRPr>
          </a:p>
          <a:p>
            <a:endParaRPr lang="en-US">
              <a:latin typeface="Tw Cen MT"/>
              <a:cs typeface="Tw Cen MT"/>
            </a:endParaRPr>
          </a:p>
          <a:p>
            <a:endParaRPr lang="en-US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378383661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Paul’s idea: comparing to </a:t>
            </a:r>
            <a:r>
              <a:rPr lang="en-US" sz="3600" b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smoothed</a:t>
            </a:r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 data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76112" y="1247616"/>
            <a:ext cx="79055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ISSUE: How to generate random D1 data with given nnz?</a:t>
            </a:r>
          </a:p>
          <a:p>
            <a:endParaRPr lang="en-US">
              <a:latin typeface="Tw Cen MT"/>
              <a:cs typeface="Tw Cen MT"/>
            </a:endParaRPr>
          </a:p>
          <a:p>
            <a:pPr marL="0" lvl="1"/>
            <a:r>
              <a:rPr lang="en-US">
                <a:latin typeface="Tw Cen MT"/>
                <a:cs typeface="Tw Cen MT"/>
              </a:rPr>
              <a:t>		same matchups, </a:t>
            </a:r>
            <a:r>
              <a:rPr lang="en-US">
                <a:solidFill>
                  <a:srgbClr val="3366FF"/>
                </a:solidFill>
                <a:latin typeface="Tw Cen MT"/>
                <a:cs typeface="Tw Cen MT"/>
              </a:rPr>
              <a:t>smoothed</a:t>
            </a:r>
            <a:r>
              <a:rPr lang="en-US">
                <a:latin typeface="Tw Cen MT"/>
                <a:cs typeface="Tw Cen MT"/>
              </a:rPr>
              <a:t> outcome</a:t>
            </a:r>
          </a:p>
          <a:p>
            <a:endParaRPr lang="en-US">
              <a:latin typeface="Tw Cen MT"/>
              <a:cs typeface="Tw Cen MT"/>
            </a:endParaRPr>
          </a:p>
          <a:p>
            <a:endParaRPr lang="en-US">
              <a:latin typeface="Tw Cen MT"/>
              <a:cs typeface="Tw Cen MT"/>
            </a:endParaRPr>
          </a:p>
          <a:p>
            <a:endParaRPr lang="en-US">
              <a:latin typeface="Tw Cen MT"/>
              <a:cs typeface="Tw Cen MT"/>
            </a:endParaRPr>
          </a:p>
          <a:p>
            <a:endParaRPr lang="en-US">
              <a:latin typeface="Tw Cen MT"/>
              <a:cs typeface="Tw Cen MT"/>
            </a:endParaRPr>
          </a:p>
          <a:p>
            <a:endParaRPr lang="en-US">
              <a:latin typeface="Tw Cen MT"/>
              <a:cs typeface="Tw Cen MT"/>
            </a:endParaRPr>
          </a:p>
          <a:p>
            <a:endParaRPr lang="en-US">
              <a:latin typeface="Tw Cen MT"/>
              <a:cs typeface="Tw Cen MT"/>
            </a:endParaRPr>
          </a:p>
        </p:txBody>
      </p:sp>
      <p:pic>
        <p:nvPicPr>
          <p:cNvPr id="2" name="Picture 1" descr="Screen Shot 2019-10-20 at 7.16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64" y="2344218"/>
            <a:ext cx="5899753" cy="12629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60118" y="2368828"/>
            <a:ext cx="2029882" cy="1384995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Head-to-head matchups give no pairwise rankability info but there is triplet transitivity info from the number of votes movies got.</a:t>
            </a:r>
          </a:p>
        </p:txBody>
      </p:sp>
      <p:pic>
        <p:nvPicPr>
          <p:cNvPr id="3" name="Picture 2" descr="Screen Shot 2019-10-20 at 7.21.3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63" y="3767667"/>
            <a:ext cx="5757147" cy="14252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93116" y="4027788"/>
            <a:ext cx="1253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symmetric</a:t>
            </a:r>
          </a:p>
        </p:txBody>
      </p:sp>
      <p:sp>
        <p:nvSpPr>
          <p:cNvPr id="9" name="Rectangle 8"/>
          <p:cNvSpPr/>
          <p:nvPr/>
        </p:nvSpPr>
        <p:spPr>
          <a:xfrm>
            <a:off x="563739" y="4018338"/>
            <a:ext cx="20298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asymmetric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0364" y="5384293"/>
            <a:ext cx="202988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Tw Cen MT"/>
                <a:cs typeface="Tw Cen MT"/>
              </a:rPr>
              <a:t>k</a:t>
            </a:r>
            <a:r>
              <a:rPr lang="en-US" sz="1400">
                <a:latin typeface="Tw Cen MT"/>
                <a:cs typeface="Tw Cen MT"/>
              </a:rPr>
              <a:t>*=14</a:t>
            </a:r>
          </a:p>
          <a:p>
            <a:r>
              <a:rPr lang="en-US" sz="1400">
                <a:latin typeface="Tw Cen MT"/>
                <a:cs typeface="Tw Cen MT"/>
              </a:rPr>
              <a:t>k</a:t>
            </a:r>
            <a:r>
              <a:rPr lang="en-US" sz="1400" baseline="-25000">
                <a:latin typeface="Tw Cen MT"/>
                <a:cs typeface="Tw Cen MT"/>
              </a:rPr>
              <a:t>worst</a:t>
            </a:r>
            <a:r>
              <a:rPr lang="en-US" sz="1400">
                <a:latin typeface="Tw Cen MT"/>
                <a:cs typeface="Tw Cen MT"/>
              </a:rPr>
              <a:t>=18</a:t>
            </a:r>
          </a:p>
          <a:p>
            <a:r>
              <a:rPr lang="en-US" sz="1400">
                <a:latin typeface="Tw Cen MT"/>
                <a:cs typeface="Tw Cen MT"/>
              </a:rPr>
              <a:t>k</a:t>
            </a:r>
            <a:r>
              <a:rPr lang="en-US" sz="1400" baseline="-25000">
                <a:latin typeface="Tw Cen MT"/>
                <a:cs typeface="Tw Cen MT"/>
              </a:rPr>
              <a:t>sum</a:t>
            </a:r>
            <a:r>
              <a:rPr lang="en-US" sz="1400">
                <a:latin typeface="Tw Cen MT"/>
                <a:cs typeface="Tw Cen MT"/>
              </a:rPr>
              <a:t>=32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28874" y="5389430"/>
            <a:ext cx="202988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Tw Cen MT"/>
                <a:cs typeface="Tw Cen MT"/>
              </a:rPr>
              <a:t>k</a:t>
            </a:r>
            <a:r>
              <a:rPr lang="en-US" sz="1400">
                <a:latin typeface="Tw Cen MT"/>
                <a:cs typeface="Tw Cen MT"/>
              </a:rPr>
              <a:t>*=16</a:t>
            </a:r>
          </a:p>
          <a:p>
            <a:r>
              <a:rPr lang="en-US" sz="1400">
                <a:latin typeface="Tw Cen MT"/>
                <a:cs typeface="Tw Cen MT"/>
              </a:rPr>
              <a:t>k</a:t>
            </a:r>
            <a:r>
              <a:rPr lang="en-US" sz="1400" baseline="-25000">
                <a:latin typeface="Tw Cen MT"/>
                <a:cs typeface="Tw Cen MT"/>
              </a:rPr>
              <a:t>worst</a:t>
            </a:r>
            <a:r>
              <a:rPr lang="en-US" sz="1400">
                <a:latin typeface="Tw Cen MT"/>
                <a:cs typeface="Tw Cen MT"/>
              </a:rPr>
              <a:t>=16</a:t>
            </a:r>
          </a:p>
          <a:p>
            <a:r>
              <a:rPr lang="en-US" sz="1400">
                <a:latin typeface="Tw Cen MT"/>
                <a:cs typeface="Tw Cen MT"/>
              </a:rPr>
              <a:t>k</a:t>
            </a:r>
            <a:r>
              <a:rPr lang="en-US" sz="1400" baseline="-25000">
                <a:latin typeface="Tw Cen MT"/>
                <a:cs typeface="Tw Cen MT"/>
              </a:rPr>
              <a:t>sum</a:t>
            </a:r>
            <a:r>
              <a:rPr lang="en-US" sz="1400">
                <a:latin typeface="Tw Cen MT"/>
                <a:cs typeface="Tw Cen MT"/>
              </a:rPr>
              <a:t>=32</a:t>
            </a:r>
          </a:p>
        </p:txBody>
      </p:sp>
    </p:spTree>
    <p:extLst>
      <p:ext uri="{BB962C8B-B14F-4D97-AF65-F5344CB8AC3E}">
        <p14:creationId xmlns:p14="http://schemas.microsoft.com/office/powerpoint/2010/main" val="2564881355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D1 matrices that are half-dense</a:t>
            </a:r>
          </a:p>
        </p:txBody>
      </p:sp>
      <p:sp>
        <p:nvSpPr>
          <p:cNvPr id="9" name="Rectangle 8"/>
          <p:cNvSpPr/>
          <p:nvPr/>
        </p:nvSpPr>
        <p:spPr>
          <a:xfrm>
            <a:off x="779409" y="1381876"/>
            <a:ext cx="6727702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Perfect hillside D1 matrices with their C matrices</a:t>
            </a:r>
          </a:p>
          <a:p>
            <a:endParaRPr lang="en-US">
              <a:latin typeface="Tw Cen MT"/>
              <a:cs typeface="Tw Cen MT"/>
            </a:endParaRPr>
          </a:p>
          <a:p>
            <a:r>
              <a:rPr lang="en-US">
                <a:latin typeface="Tw Cen MT"/>
                <a:cs typeface="Tw Cen MT"/>
              </a:rPr>
              <a:t>n</a:t>
            </a:r>
            <a:r>
              <a:rPr lang="en-US">
                <a:latin typeface="Tw Cen MT"/>
                <a:cs typeface="Tw Cen MT"/>
              </a:rPr>
              <a:t>=3</a:t>
            </a:r>
          </a:p>
          <a:p>
            <a:endParaRPr lang="en-US">
              <a:latin typeface="Tw Cen MT"/>
              <a:cs typeface="Tw Cen MT"/>
            </a:endParaRPr>
          </a:p>
          <a:p>
            <a:endParaRPr lang="en-US">
              <a:latin typeface="Tw Cen MT"/>
              <a:cs typeface="Tw Cen MT"/>
            </a:endParaRPr>
          </a:p>
          <a:p>
            <a:endParaRPr lang="en-US">
              <a:latin typeface="Tw Cen MT"/>
              <a:cs typeface="Tw Cen MT"/>
            </a:endParaRPr>
          </a:p>
          <a:p>
            <a:r>
              <a:rPr lang="en-US">
                <a:latin typeface="Tw Cen MT"/>
                <a:cs typeface="Tw Cen MT"/>
              </a:rPr>
              <a:t>n=4</a:t>
            </a:r>
          </a:p>
          <a:p>
            <a:endParaRPr lang="en-US">
              <a:latin typeface="Tw Cen MT"/>
              <a:cs typeface="Tw Cen MT"/>
            </a:endParaRPr>
          </a:p>
          <a:p>
            <a:endParaRPr lang="en-US">
              <a:latin typeface="Tw Cen MT"/>
              <a:cs typeface="Tw Cen MT"/>
            </a:endParaRPr>
          </a:p>
          <a:p>
            <a:endParaRPr lang="en-US">
              <a:latin typeface="Tw Cen MT"/>
              <a:cs typeface="Tw Cen M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61917" y="988100"/>
            <a:ext cx="39680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>
                <a:latin typeface="Tw Cen MT"/>
                <a:cs typeface="Tw Cen MT"/>
              </a:rPr>
              <a:t>(point differential data)</a:t>
            </a:r>
            <a:endParaRPr lang="en-US" sz="1400">
              <a:latin typeface="Tw Cen MT"/>
              <a:cs typeface="Tw Cen MT"/>
            </a:endParaRPr>
          </a:p>
        </p:txBody>
      </p:sp>
      <p:pic>
        <p:nvPicPr>
          <p:cNvPr id="3" name="Picture 2" descr="Screen Shot 2019-10-20 at 6.36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5" y="1800577"/>
            <a:ext cx="4025900" cy="1930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79409" y="4168418"/>
            <a:ext cx="6727702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For D1 (point differential) matrices of size n with nnz=.5n(n-1), then the worst case number of hillside violations is </a:t>
            </a:r>
            <a:r>
              <a:rPr lang="en-US">
                <a:solidFill>
                  <a:srgbClr val="FF0000"/>
                </a:solidFill>
                <a:latin typeface="Tw Cen MT"/>
                <a:ea typeface="Lucida Grande"/>
                <a:cs typeface="Tw Cen MT"/>
              </a:rPr>
              <a:t>⅔n</a:t>
            </a:r>
            <a:r>
              <a:rPr lang="en-US" baseline="30000">
                <a:solidFill>
                  <a:srgbClr val="FF0000"/>
                </a:solidFill>
                <a:latin typeface="Tw Cen MT"/>
                <a:ea typeface="Lucida Grande"/>
                <a:cs typeface="Tw Cen MT"/>
              </a:rPr>
              <a:t>3</a:t>
            </a:r>
            <a:r>
              <a:rPr lang="en-US">
                <a:solidFill>
                  <a:srgbClr val="FF0000"/>
                </a:solidFill>
                <a:latin typeface="Tw Cen MT"/>
                <a:ea typeface="Lucida Grande"/>
                <a:cs typeface="Tw Cen MT"/>
              </a:rPr>
              <a:t>-n</a:t>
            </a:r>
            <a:r>
              <a:rPr lang="en-US" baseline="30000">
                <a:solidFill>
                  <a:srgbClr val="FF0000"/>
                </a:solidFill>
                <a:latin typeface="Tw Cen MT"/>
                <a:ea typeface="Lucida Grande"/>
                <a:cs typeface="Tw Cen MT"/>
              </a:rPr>
              <a:t>2</a:t>
            </a:r>
            <a:r>
              <a:rPr lang="en-US">
                <a:solidFill>
                  <a:srgbClr val="FF0000"/>
                </a:solidFill>
                <a:latin typeface="Tw Cen MT"/>
                <a:ea typeface="Lucida Grande"/>
                <a:cs typeface="Tw Cen MT"/>
              </a:rPr>
              <a:t>+⅓n.</a:t>
            </a:r>
          </a:p>
          <a:p>
            <a:endParaRPr lang="en-US">
              <a:solidFill>
                <a:srgbClr val="FF0000"/>
              </a:solidFill>
              <a:latin typeface="Tw Cen MT"/>
              <a:ea typeface="Lucida Grande"/>
              <a:cs typeface="Tw Cen MT"/>
            </a:endParaRPr>
          </a:p>
          <a:p>
            <a:endParaRPr lang="en-US">
              <a:solidFill>
                <a:srgbClr val="FF0000"/>
              </a:solidFill>
              <a:latin typeface="Tw Cen MT"/>
              <a:ea typeface="Lucida Grande"/>
              <a:cs typeface="Tw Cen MT"/>
            </a:endParaRPr>
          </a:p>
          <a:p>
            <a:r>
              <a:rPr lang="en-US">
                <a:solidFill>
                  <a:srgbClr val="3366FF"/>
                </a:solidFill>
                <a:latin typeface="Tw Cen MT"/>
                <a:ea typeface="Lucida Grande"/>
                <a:cs typeface="Tw Cen MT"/>
              </a:rPr>
              <a:t>So movie data is kinda like this, right? There are matchups between nearly every pair of movies?</a:t>
            </a:r>
            <a:endParaRPr lang="en-US">
              <a:solidFill>
                <a:srgbClr val="3366FF"/>
              </a:solidFill>
              <a:latin typeface="Tw Cen MT"/>
              <a:cs typeface="Tw Cen MT"/>
            </a:endParaRPr>
          </a:p>
          <a:p>
            <a:endParaRPr lang="en-US">
              <a:solidFill>
                <a:srgbClr val="000000"/>
              </a:solidFill>
              <a:latin typeface="Tw Cen MT"/>
              <a:cs typeface="Tw Cen MT"/>
            </a:endParaRPr>
          </a:p>
          <a:p>
            <a:endParaRPr lang="en-US">
              <a:latin typeface="Tw Cen MT"/>
              <a:cs typeface="Tw Cen MT"/>
            </a:endParaRPr>
          </a:p>
          <a:p>
            <a:endParaRPr lang="en-US">
              <a:latin typeface="Tw Cen MT"/>
              <a:cs typeface="Tw Cen MT"/>
            </a:endParaRPr>
          </a:p>
          <a:p>
            <a:endParaRPr lang="en-US">
              <a:latin typeface="Tw Cen MT"/>
              <a:cs typeface="Tw Cen M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76244" y="2060906"/>
            <a:ext cx="29181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Ds</a:t>
            </a:r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 are half hillsides.</a:t>
            </a:r>
          </a:p>
        </p:txBody>
      </p:sp>
    </p:spTree>
    <p:extLst>
      <p:ext uri="{BB962C8B-B14F-4D97-AF65-F5344CB8AC3E}">
        <p14:creationId xmlns:p14="http://schemas.microsoft.com/office/powerpoint/2010/main" val="3194701471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D2 and D3 matrices that are dense</a:t>
            </a:r>
          </a:p>
        </p:txBody>
      </p:sp>
      <p:sp>
        <p:nvSpPr>
          <p:cNvPr id="9" name="Rectangle 8"/>
          <p:cNvSpPr/>
          <p:nvPr/>
        </p:nvSpPr>
        <p:spPr>
          <a:xfrm>
            <a:off x="779409" y="1381876"/>
            <a:ext cx="6727702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Perfect hillside D2/D3 matrices with their C matrices</a:t>
            </a:r>
          </a:p>
          <a:p>
            <a:endParaRPr lang="en-US">
              <a:latin typeface="Tw Cen MT"/>
              <a:cs typeface="Tw Cen MT"/>
            </a:endParaRPr>
          </a:p>
          <a:p>
            <a:r>
              <a:rPr lang="en-US">
                <a:latin typeface="Tw Cen MT"/>
                <a:cs typeface="Tw Cen MT"/>
              </a:rPr>
              <a:t>n</a:t>
            </a:r>
            <a:r>
              <a:rPr lang="en-US">
                <a:latin typeface="Tw Cen MT"/>
                <a:cs typeface="Tw Cen MT"/>
              </a:rPr>
              <a:t>=3</a:t>
            </a:r>
          </a:p>
          <a:p>
            <a:endParaRPr lang="en-US">
              <a:latin typeface="Tw Cen MT"/>
              <a:cs typeface="Tw Cen MT"/>
            </a:endParaRPr>
          </a:p>
          <a:p>
            <a:endParaRPr lang="en-US">
              <a:latin typeface="Tw Cen MT"/>
              <a:cs typeface="Tw Cen MT"/>
            </a:endParaRPr>
          </a:p>
          <a:p>
            <a:endParaRPr lang="en-US">
              <a:latin typeface="Tw Cen MT"/>
              <a:cs typeface="Tw Cen MT"/>
            </a:endParaRPr>
          </a:p>
          <a:p>
            <a:r>
              <a:rPr lang="en-US">
                <a:latin typeface="Tw Cen MT"/>
                <a:cs typeface="Tw Cen MT"/>
              </a:rPr>
              <a:t>n=4</a:t>
            </a:r>
          </a:p>
          <a:p>
            <a:endParaRPr lang="en-US">
              <a:latin typeface="Tw Cen MT"/>
              <a:cs typeface="Tw Cen MT"/>
            </a:endParaRPr>
          </a:p>
          <a:p>
            <a:endParaRPr lang="en-US">
              <a:latin typeface="Tw Cen MT"/>
              <a:cs typeface="Tw Cen MT"/>
            </a:endParaRPr>
          </a:p>
          <a:p>
            <a:endParaRPr lang="en-US">
              <a:latin typeface="Tw Cen MT"/>
              <a:cs typeface="Tw Cen M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61917" y="988100"/>
            <a:ext cx="39680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>
                <a:latin typeface="Tw Cen MT"/>
                <a:cs typeface="Tw Cen MT"/>
              </a:rPr>
              <a:t>(point score and point ratio data)</a:t>
            </a:r>
            <a:endParaRPr lang="en-US" sz="1400">
              <a:latin typeface="Tw Cen MT"/>
              <a:cs typeface="Tw Cen M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9409" y="4168418"/>
            <a:ext cx="6727702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For D2 or D3 (point score or ratio) matrices of size n with nnz=n(n-1), then the worst case number of hillside violations is </a:t>
            </a:r>
            <a:r>
              <a:rPr lang="en-US">
                <a:solidFill>
                  <a:srgbClr val="FF0000"/>
                </a:solidFill>
                <a:latin typeface="Tw Cen MT"/>
                <a:ea typeface="Lucida Grande"/>
                <a:cs typeface="Tw Cen MT"/>
              </a:rPr>
              <a:t>n</a:t>
            </a:r>
            <a:r>
              <a:rPr lang="en-US" baseline="30000">
                <a:solidFill>
                  <a:srgbClr val="FF0000"/>
                </a:solidFill>
                <a:latin typeface="Tw Cen MT"/>
                <a:ea typeface="Lucida Grande"/>
                <a:cs typeface="Tw Cen MT"/>
              </a:rPr>
              <a:t>3</a:t>
            </a:r>
            <a:r>
              <a:rPr lang="en-US">
                <a:solidFill>
                  <a:srgbClr val="FF0000"/>
                </a:solidFill>
                <a:latin typeface="Tw Cen MT"/>
                <a:ea typeface="Lucida Grande"/>
                <a:cs typeface="Tw Cen MT"/>
              </a:rPr>
              <a:t>-n</a:t>
            </a:r>
            <a:r>
              <a:rPr lang="en-US" baseline="30000">
                <a:solidFill>
                  <a:srgbClr val="FF0000"/>
                </a:solidFill>
                <a:latin typeface="Tw Cen MT"/>
                <a:ea typeface="Lucida Grande"/>
                <a:cs typeface="Tw Cen MT"/>
              </a:rPr>
              <a:t>2</a:t>
            </a:r>
            <a:r>
              <a:rPr lang="en-US">
                <a:solidFill>
                  <a:srgbClr val="FF0000"/>
                </a:solidFill>
                <a:latin typeface="Tw Cen MT"/>
                <a:ea typeface="Lucida Grande"/>
                <a:cs typeface="Tw Cen MT"/>
              </a:rPr>
              <a:t>.</a:t>
            </a:r>
          </a:p>
          <a:p>
            <a:endParaRPr lang="en-US">
              <a:solidFill>
                <a:srgbClr val="FF0000"/>
              </a:solidFill>
              <a:latin typeface="Tw Cen MT"/>
              <a:ea typeface="Lucida Grande"/>
              <a:cs typeface="Tw Cen MT"/>
            </a:endParaRPr>
          </a:p>
          <a:p>
            <a:endParaRPr lang="en-US">
              <a:solidFill>
                <a:srgbClr val="FF0000"/>
              </a:solidFill>
              <a:latin typeface="Tw Cen MT"/>
              <a:ea typeface="Lucida Grande"/>
              <a:cs typeface="Tw Cen MT"/>
            </a:endParaRPr>
          </a:p>
          <a:p>
            <a:r>
              <a:rPr lang="en-US">
                <a:solidFill>
                  <a:srgbClr val="3366FF"/>
                </a:solidFill>
                <a:latin typeface="Tw Cen MT"/>
                <a:ea typeface="Lucida Grande"/>
                <a:cs typeface="Tw Cen MT"/>
              </a:rPr>
              <a:t>So movie data is kinda like this, right? There are matchups between nearly every pair of movies?</a:t>
            </a:r>
            <a:endParaRPr lang="en-US">
              <a:solidFill>
                <a:srgbClr val="3366FF"/>
              </a:solidFill>
              <a:latin typeface="Tw Cen MT"/>
              <a:cs typeface="Tw Cen MT"/>
            </a:endParaRPr>
          </a:p>
          <a:p>
            <a:endParaRPr lang="en-US">
              <a:solidFill>
                <a:srgbClr val="000000"/>
              </a:solidFill>
              <a:latin typeface="Tw Cen MT"/>
              <a:cs typeface="Tw Cen MT"/>
            </a:endParaRPr>
          </a:p>
          <a:p>
            <a:endParaRPr lang="en-US">
              <a:latin typeface="Tw Cen MT"/>
              <a:cs typeface="Tw Cen MT"/>
            </a:endParaRPr>
          </a:p>
          <a:p>
            <a:endParaRPr lang="en-US">
              <a:latin typeface="Tw Cen MT"/>
              <a:cs typeface="Tw Cen MT"/>
            </a:endParaRPr>
          </a:p>
          <a:p>
            <a:endParaRPr lang="en-US">
              <a:latin typeface="Tw Cen MT"/>
              <a:cs typeface="Tw Cen M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76244" y="2060906"/>
            <a:ext cx="29181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Ds</a:t>
            </a:r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 are full hillsides.</a:t>
            </a:r>
          </a:p>
        </p:txBody>
      </p:sp>
      <p:pic>
        <p:nvPicPr>
          <p:cNvPr id="2" name="Picture 1" descr="Screen Shot 2019-10-20 at 6.47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488" y="1896529"/>
            <a:ext cx="39624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14164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Compared to what?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2555" y="1239570"/>
            <a:ext cx="7717015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For a given D matrix, </a:t>
            </a:r>
            <a:r>
              <a:rPr lang="en-US">
                <a:latin typeface="Tw Cen MT"/>
                <a:cs typeface="Tw Cen MT"/>
              </a:rPr>
              <a:t>we report to the user: k* = #</a:t>
            </a:r>
          </a:p>
          <a:p>
            <a:r>
              <a:rPr lang="en-US">
                <a:latin typeface="Tw Cen MT"/>
                <a:cs typeface="Tw Cen MT"/>
              </a:rPr>
              <a:t>								     p* = #</a:t>
            </a:r>
          </a:p>
          <a:p>
            <a:endParaRPr lang="en-US">
              <a:latin typeface="Tw Cen MT"/>
              <a:cs typeface="Tw Cen MT"/>
            </a:endParaRPr>
          </a:p>
          <a:p>
            <a:r>
              <a:rPr lang="en-US">
                <a:latin typeface="Tw Cen MT"/>
                <a:cs typeface="Tw Cen MT"/>
              </a:rPr>
              <a:t>But is that good?</a:t>
            </a:r>
          </a:p>
          <a:p>
            <a:r>
              <a:rPr lang="en-US">
                <a:latin typeface="Tw Cen MT"/>
                <a:cs typeface="Tw Cen MT"/>
              </a:rPr>
              <a:t>Compared to what?</a:t>
            </a:r>
          </a:p>
          <a:p>
            <a:r>
              <a:rPr lang="en-US">
                <a:latin typeface="Tw Cen MT"/>
                <a:cs typeface="Tw Cen MT"/>
              </a:rPr>
              <a:t>		random?</a:t>
            </a:r>
          </a:p>
          <a:p>
            <a:r>
              <a:rPr lang="en-US">
                <a:latin typeface="Tw Cen MT"/>
                <a:cs typeface="Tw Cen MT"/>
              </a:rPr>
              <a:t>	</a:t>
            </a:r>
            <a:r>
              <a:rPr lang="en-US">
                <a:latin typeface="Tw Cen MT"/>
                <a:cs typeface="Tw Cen MT"/>
              </a:rPr>
              <a:t> 	average?</a:t>
            </a:r>
          </a:p>
          <a:p>
            <a:r>
              <a:rPr lang="en-US">
                <a:latin typeface="Tw Cen MT"/>
                <a:cs typeface="Tw Cen MT"/>
              </a:rPr>
              <a:t>		</a:t>
            </a:r>
            <a:r>
              <a:rPr lang="en-US">
                <a:latin typeface="Tw Cen MT"/>
                <a:cs typeface="Tw Cen MT"/>
              </a:rPr>
              <a:t>worst case?</a:t>
            </a:r>
          </a:p>
          <a:p>
            <a:r>
              <a:rPr lang="en-US">
                <a:latin typeface="Tw Cen MT"/>
                <a:cs typeface="Tw Cen MT"/>
              </a:rPr>
              <a:t>		</a:t>
            </a:r>
            <a:r>
              <a:rPr lang="en-US">
                <a:latin typeface="Tw Cen MT"/>
                <a:cs typeface="Tw Cen MT"/>
              </a:rPr>
              <a:t>best case?</a:t>
            </a:r>
          </a:p>
          <a:p>
            <a:endParaRPr lang="en-US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471295308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SIMODS 3 Polytope Paper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2555" y="1239570"/>
            <a:ext cx="77170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From the structure of the polytope, we know that for a given D matrix, k</a:t>
            </a:r>
            <a:r>
              <a:rPr lang="en-US" baseline="-25000">
                <a:latin typeface="Tw Cen MT"/>
                <a:cs typeface="Tw Cen MT"/>
              </a:rPr>
              <a:t>sum</a:t>
            </a:r>
            <a:r>
              <a:rPr lang="en-US">
                <a:latin typeface="Tw Cen MT"/>
                <a:cs typeface="Tw Cen MT"/>
              </a:rPr>
              <a:t>=k*+k</a:t>
            </a:r>
            <a:r>
              <a:rPr lang="en-US" baseline="-25000">
                <a:latin typeface="Tw Cen MT"/>
                <a:cs typeface="Tw Cen MT"/>
              </a:rPr>
              <a:t>worst</a:t>
            </a:r>
            <a:r>
              <a:rPr lang="en-US">
                <a:latin typeface="Tw Cen MT"/>
                <a:cs typeface="Tw Cen MT"/>
              </a:rPr>
              <a:t>=C</a:t>
            </a:r>
            <a:r>
              <a:rPr lang="en-US" baseline="-25000">
                <a:latin typeface="Tw Cen MT"/>
                <a:cs typeface="Tw Cen MT"/>
              </a:rPr>
              <a:t>sum</a:t>
            </a:r>
            <a:r>
              <a:rPr lang="en-US">
                <a:latin typeface="Tw Cen MT"/>
                <a:cs typeface="Tw Cen MT"/>
              </a:rPr>
              <a:t> is the worst case number of hillside count violations for a matrix with that n, nnz, and exact same graph structure.</a:t>
            </a:r>
          </a:p>
        </p:txBody>
      </p:sp>
    </p:spTree>
    <p:extLst>
      <p:ext uri="{BB962C8B-B14F-4D97-AF65-F5344CB8AC3E}">
        <p14:creationId xmlns:p14="http://schemas.microsoft.com/office/powerpoint/2010/main" val="2853706784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k-histograms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7885" y="1238556"/>
            <a:ext cx="7549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The k-histogram of rankings for the IP polytope is symmetric about a mean.</a:t>
            </a:r>
          </a:p>
          <a:p>
            <a:endParaRPr lang="en-US">
              <a:latin typeface="Tw Cen MT"/>
              <a:cs typeface="Tw Cen MT"/>
            </a:endParaRPr>
          </a:p>
        </p:txBody>
      </p:sp>
      <p:pic>
        <p:nvPicPr>
          <p:cNvPr id="2" name="Picture 1" descr="2h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35" y="2113570"/>
            <a:ext cx="5269295" cy="395197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219224" y="4642558"/>
            <a:ext cx="4727222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Tw Cen MT"/>
                <a:cs typeface="Tw Cen MT"/>
              </a:rPr>
              <a:t>more rankable</a:t>
            </a:r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 2005 season, p=4, k=92, k</a:t>
            </a:r>
            <a:r>
              <a:rPr lang="en-US" sz="1400" baseline="-25000">
                <a:solidFill>
                  <a:srgbClr val="FF0000"/>
                </a:solidFill>
                <a:latin typeface="Tw Cen MT"/>
                <a:cs typeface="Tw Cen MT"/>
              </a:rPr>
              <a:t>worst</a:t>
            </a:r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=283, k</a:t>
            </a:r>
            <a:r>
              <a:rPr lang="en-US" sz="1400" baseline="-25000">
                <a:solidFill>
                  <a:srgbClr val="FF0000"/>
                </a:solidFill>
                <a:latin typeface="Tw Cen MT"/>
                <a:cs typeface="Tw Cen MT"/>
              </a:rPr>
              <a:t>sum</a:t>
            </a:r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=375 </a:t>
            </a:r>
          </a:p>
        </p:txBody>
      </p:sp>
      <p:sp>
        <p:nvSpPr>
          <p:cNvPr id="9" name="Rectangle 8"/>
          <p:cNvSpPr/>
          <p:nvPr/>
        </p:nvSpPr>
        <p:spPr>
          <a:xfrm>
            <a:off x="3637841" y="2565401"/>
            <a:ext cx="5252158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less rankable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 2008 season,  p=6, k*=155, k</a:t>
            </a:r>
            <a:r>
              <a:rPr lang="en-US" sz="1400" baseline="-250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worst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=253, k</a:t>
            </a:r>
            <a:r>
              <a:rPr lang="en-US" sz="1400" baseline="-250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sum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=408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48174" y="5962722"/>
            <a:ext cx="592666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latin typeface="Tw Cen MT"/>
                <a:cs typeface="Tw Cen MT"/>
              </a:rPr>
              <a:t>k*</a:t>
            </a:r>
            <a:endParaRPr lang="en-US" sz="1400">
              <a:latin typeface="Tw Cen MT"/>
              <a:cs typeface="Tw Cen M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6990" y="5384484"/>
            <a:ext cx="592666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latin typeface="Tw Cen MT"/>
                <a:cs typeface="Tw Cen MT"/>
              </a:rPr>
              <a:t>p*</a:t>
            </a:r>
            <a:endParaRPr lang="en-US" sz="1400">
              <a:latin typeface="Tw Cen MT"/>
              <a:cs typeface="Tw Cen M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1713087" y="5195392"/>
            <a:ext cx="141111" cy="1371603"/>
          </a:xfrm>
          <a:prstGeom prst="leftBrac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795900" y="5531235"/>
            <a:ext cx="141111" cy="91440"/>
          </a:xfrm>
          <a:prstGeom prst="leftBrac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427157" y="5552122"/>
            <a:ext cx="0" cy="9144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300157" y="5403955"/>
            <a:ext cx="254000" cy="296333"/>
          </a:xfrm>
          <a:prstGeom prst="ellipse">
            <a:avLst/>
          </a:prstGeom>
          <a:solidFill>
            <a:schemeClr val="bg1">
              <a:lumMod val="95000"/>
              <a:alpha val="5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51966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k-histograms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690319" y="4687228"/>
            <a:ext cx="592666" cy="307777"/>
            <a:chOff x="4224656" y="3727680"/>
            <a:chExt cx="592666" cy="307777"/>
          </a:xfrm>
        </p:grpSpPr>
        <p:sp>
          <p:nvSpPr>
            <p:cNvPr id="11" name="Rectangle 10"/>
            <p:cNvSpPr/>
            <p:nvPr/>
          </p:nvSpPr>
          <p:spPr>
            <a:xfrm>
              <a:off x="4224656" y="3727680"/>
              <a:ext cx="592666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r>
                <a:rPr lang="en-US" sz="1400" b="1">
                  <a:latin typeface="Tw Cen MT"/>
                  <a:cs typeface="Tw Cen MT"/>
                </a:rPr>
                <a:t>p*</a:t>
              </a:r>
              <a:endParaRPr lang="en-US" sz="1400">
                <a:latin typeface="Tw Cen MT"/>
                <a:cs typeface="Tw Cen MT"/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>
              <a:off x="4563566" y="3898496"/>
              <a:ext cx="91440" cy="91440"/>
            </a:xfrm>
            <a:prstGeom prst="leftBrace">
              <a:avLst/>
            </a:prstGeom>
            <a:ln w="317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35274" y="5124355"/>
            <a:ext cx="592666" cy="459862"/>
            <a:chOff x="5009489" y="4539303"/>
            <a:chExt cx="592666" cy="459862"/>
          </a:xfrm>
        </p:grpSpPr>
        <p:sp>
          <p:nvSpPr>
            <p:cNvPr id="10" name="Rectangle 9"/>
            <p:cNvSpPr/>
            <p:nvPr/>
          </p:nvSpPr>
          <p:spPr>
            <a:xfrm>
              <a:off x="5009489" y="4691388"/>
              <a:ext cx="592666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r>
                <a:rPr lang="en-US" sz="1400" b="1">
                  <a:latin typeface="Tw Cen MT"/>
                  <a:cs typeface="Tw Cen MT"/>
                </a:rPr>
                <a:t>k*</a:t>
              </a:r>
              <a:endParaRPr lang="en-US" sz="1400">
                <a:latin typeface="Tw Cen MT"/>
                <a:cs typeface="Tw Cen MT"/>
              </a:endParaRPr>
            </a:p>
          </p:txBody>
        </p:sp>
        <p:sp>
          <p:nvSpPr>
            <p:cNvPr id="3" name="Left Brace 2"/>
            <p:cNvSpPr/>
            <p:nvPr/>
          </p:nvSpPr>
          <p:spPr>
            <a:xfrm rot="16200000">
              <a:off x="5064475" y="4495557"/>
              <a:ext cx="141111" cy="228604"/>
            </a:xfrm>
            <a:prstGeom prst="leftBrace">
              <a:avLst/>
            </a:prstGeom>
            <a:ln w="317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unrankable2008patriot.jpg"/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940" y="2064051"/>
            <a:ext cx="4365037" cy="327377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379228" y="5168497"/>
            <a:ext cx="592666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latin typeface="Tw Cen MT"/>
                <a:cs typeface="Tw Cen MT"/>
              </a:rPr>
              <a:t>k</a:t>
            </a:r>
            <a:r>
              <a:rPr lang="en-US" sz="1400" b="1" baseline="-25000">
                <a:latin typeface="Tw Cen MT"/>
                <a:cs typeface="Tw Cen MT"/>
              </a:rPr>
              <a:t>worst</a:t>
            </a:r>
            <a:endParaRPr lang="en-US" sz="1400">
              <a:latin typeface="Tw Cen MT"/>
              <a:cs typeface="Tw Cen MT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18689" y="4903016"/>
            <a:ext cx="0" cy="6400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463844" y="4928417"/>
            <a:ext cx="0" cy="6400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747892" y="2239423"/>
            <a:ext cx="3570107" cy="3693319"/>
            <a:chOff x="747892" y="1420985"/>
            <a:chExt cx="3570107" cy="3693319"/>
          </a:xfrm>
        </p:grpSpPr>
        <p:sp>
          <p:nvSpPr>
            <p:cNvPr id="23" name="Rectangle 22"/>
            <p:cNvSpPr/>
            <p:nvPr/>
          </p:nvSpPr>
          <p:spPr>
            <a:xfrm>
              <a:off x="747892" y="1420985"/>
              <a:ext cx="3570107" cy="36933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>
                  <a:latin typeface="Tw Cen MT"/>
                  <a:cs typeface="Tw Cen MT"/>
                </a:rPr>
                <a:t>Get k*, r* by solving LP.</a:t>
              </a:r>
            </a:p>
            <a:p>
              <a:pPr marL="342900" indent="-342900">
                <a:buAutoNum type="arabicPeriod"/>
              </a:pPr>
              <a:endParaRPr lang="en-US">
                <a:latin typeface="Tw Cen MT"/>
                <a:cs typeface="Tw Cen MT"/>
              </a:endParaRPr>
            </a:p>
            <a:p>
              <a:pPr marL="342900" indent="-342900">
                <a:buAutoNum type="arabicPeriod"/>
              </a:pPr>
              <a:r>
                <a:rPr lang="en-US">
                  <a:latin typeface="Tw Cen MT"/>
                  <a:cs typeface="Tw Cen MT"/>
                </a:rPr>
                <a:t>Get p* by Alg. 4.1.</a:t>
              </a:r>
            </a:p>
            <a:p>
              <a:pPr marL="342900" indent="-342900">
                <a:buAutoNum type="arabicPeriod"/>
              </a:pPr>
              <a:endParaRPr lang="en-US">
                <a:latin typeface="Tw Cen MT"/>
                <a:cs typeface="Tw Cen MT"/>
              </a:endParaRPr>
            </a:p>
            <a:p>
              <a:pPr marL="342900" indent="-342900">
                <a:buAutoNum type="arabicPeriod"/>
              </a:pPr>
              <a:r>
                <a:rPr lang="en-US">
                  <a:latin typeface="Tw Cen MT"/>
                  <a:cs typeface="Tw Cen MT"/>
                </a:rPr>
                <a:t>Get k</a:t>
              </a:r>
              <a:r>
                <a:rPr lang="en-US" baseline="-25000">
                  <a:latin typeface="Tw Cen MT"/>
                  <a:cs typeface="Tw Cen MT"/>
                </a:rPr>
                <a:t>worst</a:t>
              </a:r>
              <a:r>
                <a:rPr lang="en-US">
                  <a:latin typeface="Tw Cen MT"/>
                  <a:cs typeface="Tw Cen MT"/>
                </a:rPr>
                <a:t> by evaluating the objective function for the reverse ranking r. k</a:t>
              </a:r>
              <a:r>
                <a:rPr lang="en-US" baseline="-25000">
                  <a:latin typeface="Tw Cen MT"/>
                  <a:cs typeface="Tw Cen MT"/>
                </a:rPr>
                <a:t>worst </a:t>
              </a:r>
              <a:r>
                <a:rPr lang="en-US">
                  <a:latin typeface="Tw Cen MT"/>
                  <a:cs typeface="Tw Cen MT"/>
                </a:rPr>
                <a:t>= sum of upper triangle of C(r, r).</a:t>
              </a:r>
            </a:p>
            <a:p>
              <a:pPr marL="342900" indent="-342900">
                <a:buAutoNum type="arabicPeriod"/>
              </a:pPr>
              <a:endParaRPr lang="en-US">
                <a:latin typeface="Tw Cen MT"/>
                <a:cs typeface="Tw Cen MT"/>
              </a:endParaRPr>
            </a:p>
            <a:p>
              <a:pPr marL="342900" indent="-342900">
                <a:buAutoNum type="arabicPeriod"/>
              </a:pPr>
              <a:r>
                <a:rPr lang="en-US">
                  <a:latin typeface="Tw Cen MT"/>
                  <a:cs typeface="Tw Cen MT"/>
                </a:rPr>
                <a:t>r</a:t>
              </a:r>
              <a:r>
                <a:rPr lang="en-US" baseline="-25000">
                  <a:latin typeface="Tw Cen MT"/>
                  <a:cs typeface="Tw Cen MT"/>
                </a:rPr>
                <a:t>k</a:t>
              </a:r>
              <a:r>
                <a:rPr lang="en-US">
                  <a:latin typeface="Tw Cen MT"/>
                  <a:cs typeface="Tw Cen MT"/>
                </a:rPr>
                <a:t> = (k</a:t>
              </a:r>
              <a:r>
                <a:rPr lang="en-US" baseline="-25000">
                  <a:latin typeface="Tw Cen MT"/>
                  <a:cs typeface="Tw Cen MT"/>
                </a:rPr>
                <a:t>worst</a:t>
              </a:r>
              <a:r>
                <a:rPr lang="en-US">
                  <a:latin typeface="Tw Cen MT"/>
                  <a:cs typeface="Tw Cen MT"/>
                </a:rPr>
                <a:t> – k*)/((k</a:t>
              </a:r>
              <a:r>
                <a:rPr lang="en-US" baseline="-25000">
                  <a:latin typeface="Tw Cen MT"/>
                  <a:cs typeface="Tw Cen MT"/>
                </a:rPr>
                <a:t>worst</a:t>
              </a:r>
              <a:r>
                <a:rPr lang="en-US">
                  <a:latin typeface="Tw Cen MT"/>
                  <a:cs typeface="Tw Cen MT"/>
                </a:rPr>
                <a:t> + k*)</a:t>
              </a:r>
            </a:p>
            <a:p>
              <a:pPr marL="342900" indent="-342900">
                <a:buAutoNum type="arabicPeriod"/>
              </a:pPr>
              <a:endParaRPr lang="en-US">
                <a:latin typeface="Tw Cen MT"/>
                <a:cs typeface="Tw Cen MT"/>
              </a:endParaRPr>
            </a:p>
            <a:p>
              <a:pPr marL="342900" indent="-342900">
                <a:buAutoNum type="arabicPeriod"/>
              </a:pPr>
              <a:endParaRPr lang="en-US">
                <a:latin typeface="Tw Cen MT"/>
                <a:cs typeface="Tw Cen MT"/>
              </a:endParaRPr>
            </a:p>
            <a:p>
              <a:endParaRPr lang="en-US">
                <a:latin typeface="Tw Cen MT"/>
                <a:cs typeface="Tw Cen MT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rot="16200000">
              <a:off x="2463453" y="3430225"/>
              <a:ext cx="0" cy="91440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>
              <a:off x="2615853" y="3427404"/>
              <a:ext cx="0" cy="91440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>
              <a:off x="1963926" y="3156474"/>
              <a:ext cx="0" cy="91440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747885" y="1238556"/>
            <a:ext cx="7549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We don’t need the whole k-histogram, just the two ends.</a:t>
            </a:r>
          </a:p>
          <a:p>
            <a:endParaRPr lang="en-US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453506694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k-histograms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7885" y="1238556"/>
            <a:ext cx="7549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The k-histogram of rankings for the IP polytope is symmetric about a mean.</a:t>
            </a:r>
          </a:p>
          <a:p>
            <a:endParaRPr lang="en-US">
              <a:latin typeface="Tw Cen MT"/>
              <a:cs typeface="Tw Cen MT"/>
            </a:endParaRPr>
          </a:p>
        </p:txBody>
      </p:sp>
      <p:pic>
        <p:nvPicPr>
          <p:cNvPr id="2" name="Picture 1" descr="2h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35" y="2113570"/>
            <a:ext cx="5269295" cy="395197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25619" y="4797779"/>
            <a:ext cx="3939825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Tw Cen MT"/>
                <a:cs typeface="Tw Cen MT"/>
              </a:rPr>
              <a:t>more rankable</a:t>
            </a:r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 2005 season,  k=92, p=4, r</a:t>
            </a:r>
            <a:r>
              <a:rPr lang="en-US" sz="1400" baseline="-25000">
                <a:solidFill>
                  <a:srgbClr val="FF0000"/>
                </a:solidFill>
                <a:latin typeface="Tw Cen MT"/>
                <a:cs typeface="Tw Cen MT"/>
              </a:rPr>
              <a:t>k</a:t>
            </a:r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 = .51 </a:t>
            </a:r>
          </a:p>
        </p:txBody>
      </p:sp>
      <p:sp>
        <p:nvSpPr>
          <p:cNvPr id="9" name="Rectangle 8"/>
          <p:cNvSpPr/>
          <p:nvPr/>
        </p:nvSpPr>
        <p:spPr>
          <a:xfrm>
            <a:off x="3637841" y="2565401"/>
            <a:ext cx="3968048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less rankable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 2008 season,  k=155, p=6, r</a:t>
            </a:r>
            <a:r>
              <a:rPr lang="en-US" sz="1400" baseline="-250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k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 = .24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48174" y="5962722"/>
            <a:ext cx="592666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latin typeface="Tw Cen MT"/>
                <a:cs typeface="Tw Cen MT"/>
              </a:rPr>
              <a:t>k*</a:t>
            </a:r>
            <a:endParaRPr lang="en-US" sz="1400">
              <a:latin typeface="Tw Cen MT"/>
              <a:cs typeface="Tw Cen M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6990" y="5384484"/>
            <a:ext cx="592666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latin typeface="Tw Cen MT"/>
                <a:cs typeface="Tw Cen MT"/>
              </a:rPr>
              <a:t>p*</a:t>
            </a:r>
            <a:endParaRPr lang="en-US" sz="1400">
              <a:latin typeface="Tw Cen MT"/>
              <a:cs typeface="Tw Cen M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1713087" y="5195392"/>
            <a:ext cx="141111" cy="1371603"/>
          </a:xfrm>
          <a:prstGeom prst="leftBrac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795900" y="5531235"/>
            <a:ext cx="141111" cy="91440"/>
          </a:xfrm>
          <a:prstGeom prst="leftBrac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427157" y="5552122"/>
            <a:ext cx="0" cy="9144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300157" y="5403955"/>
            <a:ext cx="254000" cy="296333"/>
          </a:xfrm>
          <a:prstGeom prst="ellipse">
            <a:avLst/>
          </a:prstGeom>
          <a:solidFill>
            <a:schemeClr val="bg1">
              <a:lumMod val="95000"/>
              <a:alpha val="5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14111" y="2605067"/>
            <a:ext cx="764777" cy="296333"/>
          </a:xfrm>
          <a:prstGeom prst="ellipse">
            <a:avLst/>
          </a:prstGeom>
          <a:solidFill>
            <a:schemeClr val="bg1">
              <a:lumMod val="95000"/>
              <a:alpha val="2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701843" y="4837445"/>
            <a:ext cx="764777" cy="296333"/>
          </a:xfrm>
          <a:prstGeom prst="ellipse">
            <a:avLst/>
          </a:prstGeom>
          <a:solidFill>
            <a:schemeClr val="bg1">
              <a:lumMod val="95000"/>
              <a:alpha val="2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02712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k-histograms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7884" y="1069224"/>
            <a:ext cx="79163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8040"/>
                </a:solidFill>
                <a:latin typeface="Tw Cen MT"/>
                <a:cs typeface="Tw Cen MT"/>
              </a:rPr>
              <a:t>THOMAS: can you produce more figures like this for many more conferences and seasons? Or chess? Or US News colleges?</a:t>
            </a:r>
          </a:p>
          <a:p>
            <a:endParaRPr lang="en-US" sz="1600">
              <a:solidFill>
                <a:srgbClr val="008040"/>
              </a:solidFill>
              <a:latin typeface="Tw Cen MT"/>
              <a:cs typeface="Tw Cen MT"/>
            </a:endParaRPr>
          </a:p>
          <a:p>
            <a:r>
              <a:rPr lang="en-US" sz="1600">
                <a:solidFill>
                  <a:srgbClr val="008040"/>
                </a:solidFill>
                <a:latin typeface="Tw Cen MT"/>
                <a:cs typeface="Tw Cen MT"/>
              </a:rPr>
              <a:t>Trying to find the narrowest histogram from real data to make Tim’s point that any ranking is nearly as bad as any other ranking for that particular dataset.</a:t>
            </a:r>
          </a:p>
          <a:p>
            <a:endParaRPr lang="en-US" sz="1600">
              <a:solidFill>
                <a:srgbClr val="008040"/>
              </a:solidFill>
              <a:latin typeface="Tw Cen MT"/>
              <a:cs typeface="Tw Cen MT"/>
            </a:endParaRPr>
          </a:p>
        </p:txBody>
      </p:sp>
      <p:pic>
        <p:nvPicPr>
          <p:cNvPr id="2" name="Picture 1" descr="2h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35" y="2409901"/>
            <a:ext cx="5269295" cy="395197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25619" y="5094110"/>
            <a:ext cx="3939825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Tw Cen MT"/>
                <a:cs typeface="Tw Cen MT"/>
              </a:rPr>
              <a:t>more rankable</a:t>
            </a:r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 2005 season,  k=92, p=4, r</a:t>
            </a:r>
            <a:r>
              <a:rPr lang="en-US" sz="1400" baseline="-25000">
                <a:solidFill>
                  <a:srgbClr val="FF0000"/>
                </a:solidFill>
                <a:latin typeface="Tw Cen MT"/>
                <a:cs typeface="Tw Cen MT"/>
              </a:rPr>
              <a:t>k</a:t>
            </a:r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 = .51 </a:t>
            </a:r>
          </a:p>
        </p:txBody>
      </p:sp>
      <p:sp>
        <p:nvSpPr>
          <p:cNvPr id="9" name="Rectangle 8"/>
          <p:cNvSpPr/>
          <p:nvPr/>
        </p:nvSpPr>
        <p:spPr>
          <a:xfrm>
            <a:off x="3637841" y="2861732"/>
            <a:ext cx="3968048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less rankable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 2008 season,  k=155, p=6, r</a:t>
            </a:r>
            <a:r>
              <a:rPr lang="en-US" sz="1400" baseline="-250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k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 = .24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48174" y="6259053"/>
            <a:ext cx="592666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latin typeface="Tw Cen MT"/>
                <a:cs typeface="Tw Cen MT"/>
              </a:rPr>
              <a:t>k*</a:t>
            </a:r>
            <a:endParaRPr lang="en-US" sz="1400">
              <a:latin typeface="Tw Cen MT"/>
              <a:cs typeface="Tw Cen M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6990" y="5680815"/>
            <a:ext cx="592666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latin typeface="Tw Cen MT"/>
                <a:cs typeface="Tw Cen MT"/>
              </a:rPr>
              <a:t>p*</a:t>
            </a:r>
            <a:endParaRPr lang="en-US" sz="1400">
              <a:latin typeface="Tw Cen MT"/>
              <a:cs typeface="Tw Cen M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1713087" y="5491723"/>
            <a:ext cx="141111" cy="1371603"/>
          </a:xfrm>
          <a:prstGeom prst="leftBrac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795900" y="5827566"/>
            <a:ext cx="141111" cy="91440"/>
          </a:xfrm>
          <a:prstGeom prst="leftBrac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427157" y="5848453"/>
            <a:ext cx="0" cy="9144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300157" y="5700286"/>
            <a:ext cx="254000" cy="296333"/>
          </a:xfrm>
          <a:prstGeom prst="ellipse">
            <a:avLst/>
          </a:prstGeom>
          <a:solidFill>
            <a:schemeClr val="bg1">
              <a:lumMod val="95000"/>
              <a:alpha val="5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14111" y="2901398"/>
            <a:ext cx="764777" cy="296333"/>
          </a:xfrm>
          <a:prstGeom prst="ellipse">
            <a:avLst/>
          </a:prstGeom>
          <a:solidFill>
            <a:schemeClr val="bg1">
              <a:lumMod val="95000"/>
              <a:alpha val="2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701843" y="5133776"/>
            <a:ext cx="764777" cy="296333"/>
          </a:xfrm>
          <a:prstGeom prst="ellipse">
            <a:avLst/>
          </a:prstGeom>
          <a:solidFill>
            <a:schemeClr val="bg1">
              <a:lumMod val="95000"/>
              <a:alpha val="2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27932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Comparing to data at the extremes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7885" y="1238556"/>
            <a:ext cx="7549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Compare given data, 2005 Patriot, to randomly generated nearly perfectly rankable data with same n</a:t>
            </a:r>
          </a:p>
          <a:p>
            <a:endParaRPr lang="en-US">
              <a:latin typeface="Tw Cen MT"/>
              <a:cs typeface="Tw Cen MT"/>
            </a:endParaRPr>
          </a:p>
        </p:txBody>
      </p:sp>
      <p:pic>
        <p:nvPicPr>
          <p:cNvPr id="4" name="Picture 3" descr="compare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21" y="2152998"/>
            <a:ext cx="5238521" cy="39288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096908" y="3793068"/>
            <a:ext cx="6468537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accent3">
                    <a:lumMod val="60000"/>
                    <a:lumOff val="40000"/>
                  </a:schemeClr>
                </a:solidFill>
                <a:latin typeface="Tw Cen MT"/>
                <a:cs typeface="Tw Cen MT"/>
              </a:rPr>
              <a:t>perfectly rankable</a:t>
            </a:r>
            <a:r>
              <a:rPr lang="en-US" sz="1400">
                <a:solidFill>
                  <a:schemeClr val="accent3">
                    <a:lumMod val="60000"/>
                    <a:lumOff val="40000"/>
                  </a:schemeClr>
                </a:solidFill>
                <a:latin typeface="Tw Cen MT"/>
                <a:cs typeface="Tw Cen MT"/>
              </a:rPr>
              <a:t> + 5% noise ,  p=1, k*=24, k</a:t>
            </a:r>
            <a:r>
              <a:rPr lang="en-US" sz="1400" baseline="-25000">
                <a:solidFill>
                  <a:schemeClr val="accent3">
                    <a:lumMod val="60000"/>
                    <a:lumOff val="40000"/>
                  </a:schemeClr>
                </a:solidFill>
                <a:latin typeface="Tw Cen MT"/>
                <a:cs typeface="Tw Cen MT"/>
              </a:rPr>
              <a:t>worst</a:t>
            </a:r>
            <a:r>
              <a:rPr lang="en-US" sz="1400">
                <a:solidFill>
                  <a:schemeClr val="accent3">
                    <a:lumMod val="60000"/>
                    <a:lumOff val="40000"/>
                  </a:schemeClr>
                </a:solidFill>
                <a:latin typeface="Tw Cen MT"/>
                <a:cs typeface="Tw Cen MT"/>
              </a:rPr>
              <a:t>=279, k</a:t>
            </a:r>
            <a:r>
              <a:rPr lang="en-US" sz="1400" baseline="-25000">
                <a:solidFill>
                  <a:schemeClr val="accent3">
                    <a:lumMod val="60000"/>
                    <a:lumOff val="40000"/>
                  </a:schemeClr>
                </a:solidFill>
                <a:latin typeface="Tw Cen MT"/>
                <a:cs typeface="Tw Cen MT"/>
              </a:rPr>
              <a:t>sum</a:t>
            </a:r>
            <a:r>
              <a:rPr lang="en-US" sz="1400">
                <a:solidFill>
                  <a:schemeClr val="accent3">
                    <a:lumMod val="60000"/>
                    <a:lumOff val="40000"/>
                  </a:schemeClr>
                </a:solidFill>
                <a:latin typeface="Tw Cen MT"/>
                <a:cs typeface="Tw Cen MT"/>
              </a:rPr>
              <a:t>=303, r</a:t>
            </a:r>
            <a:r>
              <a:rPr lang="en-US" sz="1400" baseline="-25000">
                <a:solidFill>
                  <a:schemeClr val="accent3">
                    <a:lumMod val="60000"/>
                    <a:lumOff val="40000"/>
                  </a:schemeClr>
                </a:solidFill>
                <a:latin typeface="Tw Cen MT"/>
                <a:cs typeface="Tw Cen MT"/>
              </a:rPr>
              <a:t>k</a:t>
            </a:r>
            <a:r>
              <a:rPr lang="en-US" sz="1400">
                <a:solidFill>
                  <a:schemeClr val="accent3">
                    <a:lumMod val="60000"/>
                    <a:lumOff val="40000"/>
                  </a:schemeClr>
                </a:solidFill>
                <a:latin typeface="Tw Cen MT"/>
                <a:cs typeface="Tw Cen MT"/>
              </a:rPr>
              <a:t> = .87, nnz=31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13001" y="2564662"/>
            <a:ext cx="6420554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less rankable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 2008 season,  p=6, k*=155, k</a:t>
            </a:r>
            <a:r>
              <a:rPr lang="en-US" sz="1400" baseline="-250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worst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=253, k</a:t>
            </a:r>
            <a:r>
              <a:rPr lang="en-US" sz="1400" baseline="-250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sum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=408, r</a:t>
            </a:r>
            <a:r>
              <a:rPr lang="en-US" sz="1400" baseline="-250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k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 = .24, nnz=45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56665" y="4811892"/>
            <a:ext cx="3908780" cy="52322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Tw Cen MT"/>
                <a:cs typeface="Tw Cen MT"/>
              </a:rPr>
              <a:t>more rankable</a:t>
            </a:r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 2005 season, p=4, k=92, k</a:t>
            </a:r>
            <a:r>
              <a:rPr lang="en-US" sz="1400" baseline="-25000">
                <a:solidFill>
                  <a:srgbClr val="FF0000"/>
                </a:solidFill>
                <a:latin typeface="Tw Cen MT"/>
                <a:cs typeface="Tw Cen MT"/>
              </a:rPr>
              <a:t>worst</a:t>
            </a:r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=283, k</a:t>
            </a:r>
            <a:r>
              <a:rPr lang="en-US" sz="1400" baseline="-25000">
                <a:solidFill>
                  <a:srgbClr val="FF0000"/>
                </a:solidFill>
                <a:latin typeface="Tw Cen MT"/>
                <a:cs typeface="Tw Cen MT"/>
              </a:rPr>
              <a:t>sum</a:t>
            </a:r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=375, r</a:t>
            </a:r>
            <a:r>
              <a:rPr lang="en-US" sz="1400" baseline="-25000">
                <a:solidFill>
                  <a:srgbClr val="FF0000"/>
                </a:solidFill>
                <a:latin typeface="Tw Cen MT"/>
                <a:cs typeface="Tw Cen MT"/>
              </a:rPr>
              <a:t>k</a:t>
            </a:r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 = .51, nnz=41 </a:t>
            </a:r>
          </a:p>
        </p:txBody>
      </p:sp>
    </p:spTree>
    <p:extLst>
      <p:ext uri="{BB962C8B-B14F-4D97-AF65-F5344CB8AC3E}">
        <p14:creationId xmlns:p14="http://schemas.microsoft.com/office/powerpoint/2010/main" val="625453172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Comparing to data at the extremes</a:t>
            </a:r>
          </a:p>
        </p:txBody>
      </p:sp>
      <p:pic>
        <p:nvPicPr>
          <p:cNvPr id="4" name="Picture 3" descr="compare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21" y="2152998"/>
            <a:ext cx="5238521" cy="392889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057273" y="4416780"/>
            <a:ext cx="3939825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Tw Cen MT"/>
                <a:cs typeface="Tw Cen MT"/>
              </a:rPr>
              <a:t>more rankable</a:t>
            </a:r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 2005 season,  k=92, p=4, r</a:t>
            </a:r>
            <a:r>
              <a:rPr lang="en-US" sz="1400" baseline="-25000">
                <a:solidFill>
                  <a:srgbClr val="FF0000"/>
                </a:solidFill>
                <a:latin typeface="Tw Cen MT"/>
                <a:cs typeface="Tw Cen MT"/>
              </a:rPr>
              <a:t>k</a:t>
            </a:r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 = .51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48991" y="2564068"/>
            <a:ext cx="3968048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less rankable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 2008 season,  k=155, p=6, r</a:t>
            </a:r>
            <a:r>
              <a:rPr lang="en-US" sz="1400" baseline="-250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k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 = .24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4719" y="3646467"/>
            <a:ext cx="4093281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accent3">
                    <a:lumMod val="60000"/>
                    <a:lumOff val="40000"/>
                  </a:schemeClr>
                </a:solidFill>
                <a:latin typeface="Tw Cen MT"/>
                <a:cs typeface="Tw Cen MT"/>
              </a:rPr>
              <a:t>perfectly rankable</a:t>
            </a:r>
            <a:r>
              <a:rPr lang="en-US" sz="1400">
                <a:solidFill>
                  <a:schemeClr val="accent3">
                    <a:lumMod val="60000"/>
                    <a:lumOff val="40000"/>
                  </a:schemeClr>
                </a:solidFill>
                <a:latin typeface="Tw Cen MT"/>
                <a:cs typeface="Tw Cen MT"/>
              </a:rPr>
              <a:t> + 5% noise ,  k=20, p=1, r</a:t>
            </a:r>
            <a:r>
              <a:rPr lang="en-US" sz="1400" baseline="-25000">
                <a:solidFill>
                  <a:schemeClr val="accent3">
                    <a:lumMod val="60000"/>
                    <a:lumOff val="40000"/>
                  </a:schemeClr>
                </a:solidFill>
                <a:latin typeface="Tw Cen MT"/>
                <a:cs typeface="Tw Cen MT"/>
              </a:rPr>
              <a:t>k</a:t>
            </a:r>
            <a:r>
              <a:rPr lang="en-US" sz="1400">
                <a:solidFill>
                  <a:schemeClr val="accent3">
                    <a:lumMod val="60000"/>
                    <a:lumOff val="40000"/>
                  </a:schemeClr>
                </a:solidFill>
                <a:latin typeface="Tw Cen MT"/>
                <a:cs typeface="Tw Cen MT"/>
              </a:rPr>
              <a:t> = .87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47742" y="1769723"/>
            <a:ext cx="3033889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ISSUES:</a:t>
            </a:r>
          </a:p>
          <a:p>
            <a:endParaRPr lang="en-US">
              <a:latin typeface="Tw Cen MT"/>
              <a:cs typeface="Tw Cen MT"/>
            </a:endParaRPr>
          </a:p>
          <a:p>
            <a:r>
              <a:rPr lang="en-US">
                <a:latin typeface="Tw Cen MT"/>
                <a:cs typeface="Tw Cen MT"/>
              </a:rPr>
              <a:t>What is the other extreme of unrankable data for Hillside Count? Not 0 or E matrices. Maybe Random? </a:t>
            </a:r>
          </a:p>
          <a:p>
            <a:endParaRPr lang="en-US">
              <a:latin typeface="Tw Cen MT"/>
              <a:cs typeface="Tw Cen MT"/>
            </a:endParaRPr>
          </a:p>
          <a:p>
            <a:r>
              <a:rPr lang="en-US">
                <a:latin typeface="Tw Cen MT"/>
                <a:cs typeface="Tw Cen MT"/>
              </a:rPr>
              <a:t>The nearly perfectly rankable data is shifted left relative to the Patriot data. Why? Maybe because, even though n is the same, nnz is not.</a:t>
            </a:r>
          </a:p>
          <a:p>
            <a:endParaRPr lang="en-US">
              <a:latin typeface="Tw Cen MT"/>
              <a:cs typeface="Tw Cen MT"/>
            </a:endParaRPr>
          </a:p>
          <a:p>
            <a:r>
              <a:rPr lang="en-US">
                <a:latin typeface="Tw Cen MT"/>
                <a:cs typeface="Tw Cen MT"/>
              </a:rPr>
              <a:t>How to generate random data with given nnz?</a:t>
            </a:r>
          </a:p>
          <a:p>
            <a:endParaRPr lang="en-US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047163054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115572</TotalTime>
  <Words>1071</Words>
  <Application>Microsoft Macintosh PowerPoint</Application>
  <PresentationFormat>On-screen Show (4:3)</PresentationFormat>
  <Paragraphs>153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Hillside 1 Rankability: normalizing 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Davidson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the Point</dc:title>
  <dc:creator>Tim Chartier</dc:creator>
  <cp:lastModifiedBy>Amy N Langville</cp:lastModifiedBy>
  <cp:revision>878</cp:revision>
  <dcterms:created xsi:type="dcterms:W3CDTF">2011-08-23T17:17:26Z</dcterms:created>
  <dcterms:modified xsi:type="dcterms:W3CDTF">2019-10-20T23:24:54Z</dcterms:modified>
</cp:coreProperties>
</file>