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Microsoft_Equation1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Microsoft_Equation2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.bin" ContentType="application/vnd.openxmlformats-officedocument.oleObject"/>
  <Override PartName="/ppt/embeddings/Microsoft_Equation3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Microsoft_Equation4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749" r:id="rId2"/>
    <p:sldId id="797" r:id="rId3"/>
    <p:sldId id="798" r:id="rId4"/>
    <p:sldId id="799" r:id="rId5"/>
    <p:sldId id="811" r:id="rId6"/>
    <p:sldId id="800" r:id="rId7"/>
    <p:sldId id="801" r:id="rId8"/>
    <p:sldId id="802" r:id="rId9"/>
    <p:sldId id="810" r:id="rId10"/>
    <p:sldId id="803" r:id="rId11"/>
    <p:sldId id="805" r:id="rId12"/>
    <p:sldId id="807" r:id="rId13"/>
    <p:sldId id="812" r:id="rId14"/>
    <p:sldId id="808" r:id="rId15"/>
    <p:sldId id="809" r:id="rId16"/>
    <p:sldId id="815" r:id="rId17"/>
    <p:sldId id="816" r:id="rId18"/>
    <p:sldId id="817" r:id="rId19"/>
    <p:sldId id="813" r:id="rId20"/>
    <p:sldId id="814" r:id="rId21"/>
    <p:sldId id="818" r:id="rId22"/>
    <p:sldId id="819" r:id="rId23"/>
    <p:sldId id="820" r:id="rId24"/>
    <p:sldId id="821" r:id="rId25"/>
    <p:sldId id="795" r:id="rId2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ining Rankability" id="{DAEAA6DC-540E-40B7-A482-97CCB00A3AFB}">
          <p14:sldIdLst>
            <p14:sldId id="749"/>
            <p14:sldId id="797"/>
            <p14:sldId id="798"/>
            <p14:sldId id="799"/>
            <p14:sldId id="811"/>
            <p14:sldId id="800"/>
            <p14:sldId id="801"/>
            <p14:sldId id="802"/>
            <p14:sldId id="810"/>
            <p14:sldId id="803"/>
            <p14:sldId id="805"/>
            <p14:sldId id="807"/>
            <p14:sldId id="812"/>
            <p14:sldId id="808"/>
            <p14:sldId id="809"/>
            <p14:sldId id="815"/>
            <p14:sldId id="816"/>
            <p14:sldId id="817"/>
            <p14:sldId id="813"/>
            <p14:sldId id="814"/>
            <p14:sldId id="818"/>
            <p14:sldId id="819"/>
            <p14:sldId id="820"/>
            <p14:sldId id="821"/>
            <p14:sldId id="79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1" autoAdjust="0"/>
    <p:restoredTop sz="95065" autoAdjust="0"/>
  </p:normalViewPr>
  <p:slideViewPr>
    <p:cSldViewPr snapToGrid="0" snapToObjects="1">
      <p:cViewPr>
        <p:scale>
          <a:sx n="90" d="100"/>
          <a:sy n="90" d="100"/>
        </p:scale>
        <p:origin x="-616" y="-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06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89A19-F8BF-1C48-A912-D9B14D2375C2}" type="datetimeFigureOut">
              <a:t>4/1/19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7F92F-6C91-5F48-9C49-E4520451A6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89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C2D9E-23A3-434B-BC3C-E763FF888BC3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9DE4B-51A7-894B-A0BE-1FF43D96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26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D58F1B-E3F0-5D46-A8A1-1186916E1741}" type="slidenum">
              <a:rPr lang="en-US"/>
              <a:pPr/>
              <a:t>10</a:t>
            </a:fld>
            <a:endParaRPr lang="en-US"/>
          </a:p>
        </p:txBody>
      </p:sp>
      <p:sp>
        <p:nvSpPr>
          <p:cNvPr id="4301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E95B3E-096B-D04C-BA93-5CFB5BFDBABE}" type="slidenum">
              <a:rPr lang="en-US"/>
              <a:pPr/>
              <a:t>11</a:t>
            </a:fld>
            <a:endParaRPr lang="en-US"/>
          </a:p>
        </p:txBody>
      </p:sp>
      <p:sp>
        <p:nvSpPr>
          <p:cNvPr id="64514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AF3F31-ECB2-F645-AA21-8FEBA6C6F86E}" type="slidenum">
              <a:rPr lang="en-US"/>
              <a:pPr/>
              <a:t>12</a:t>
            </a:fld>
            <a:endParaRPr lang="en-US"/>
          </a:p>
        </p:txBody>
      </p:sp>
      <p:sp>
        <p:nvSpPr>
          <p:cNvPr id="4608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AF3F31-ECB2-F645-AA21-8FEBA6C6F86E}" type="slidenum">
              <a:rPr lang="en-US"/>
              <a:pPr/>
              <a:t>13</a:t>
            </a:fld>
            <a:endParaRPr lang="en-US"/>
          </a:p>
        </p:txBody>
      </p:sp>
      <p:sp>
        <p:nvSpPr>
          <p:cNvPr id="4608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E1D2A-7B24-924D-9A2B-C8B7849C057C}" type="slidenum">
              <a:rPr lang="en-US"/>
              <a:pPr/>
              <a:t>14</a:t>
            </a:fld>
            <a:endParaRPr lang="en-US"/>
          </a:p>
        </p:txBody>
      </p:sp>
      <p:sp>
        <p:nvSpPr>
          <p:cNvPr id="6656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6BD6BB-22C7-7040-8935-A99EC907819D}" type="slidenum">
              <a:rPr lang="en-US"/>
              <a:pPr/>
              <a:t>15</a:t>
            </a:fld>
            <a:endParaRPr lang="en-US"/>
          </a:p>
        </p:txBody>
      </p:sp>
      <p:sp>
        <p:nvSpPr>
          <p:cNvPr id="4710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688E2B-0D1D-1A4D-A282-801B5D61B5D9}" type="slidenum">
              <a:rPr lang="en-US"/>
              <a:pPr/>
              <a:t>2</a:t>
            </a:fld>
            <a:endParaRPr lang="en-US"/>
          </a:p>
        </p:txBody>
      </p:sp>
      <p:sp>
        <p:nvSpPr>
          <p:cNvPr id="3789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3EB34B-0119-354C-BB66-612B2B56CAEE}" type="slidenum">
              <a:rPr lang="en-US"/>
              <a:pPr/>
              <a:t>3</a:t>
            </a:fld>
            <a:endParaRPr lang="en-US"/>
          </a:p>
        </p:txBody>
      </p:sp>
      <p:sp>
        <p:nvSpPr>
          <p:cNvPr id="38914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4BF4E3-AC93-E44A-8099-0A5E6584B5A3}" type="slidenum">
              <a:rPr lang="en-US"/>
              <a:pPr/>
              <a:t>4</a:t>
            </a:fld>
            <a:endParaRPr lang="en-US"/>
          </a:p>
        </p:txBody>
      </p:sp>
      <p:sp>
        <p:nvSpPr>
          <p:cNvPr id="6349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244F12-E91B-FE46-A070-3D0079CE5C10}" type="slidenum">
              <a:rPr lang="en-US"/>
              <a:pPr/>
              <a:t>6</a:t>
            </a:fld>
            <a:endParaRPr lang="en-US"/>
          </a:p>
        </p:txBody>
      </p:sp>
      <p:sp>
        <p:nvSpPr>
          <p:cNvPr id="39938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2FC6C3-BF91-2E43-A032-77DDF6546781}" type="slidenum">
              <a:rPr lang="en-US"/>
              <a:pPr/>
              <a:t>7</a:t>
            </a:fld>
            <a:endParaRPr lang="en-US"/>
          </a:p>
        </p:txBody>
      </p:sp>
      <p:sp>
        <p:nvSpPr>
          <p:cNvPr id="4096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5DC8F0-BC37-8F47-BDAE-FB34DE6436DC}" type="slidenum">
              <a:rPr lang="en-US"/>
              <a:pPr/>
              <a:t>8</a:t>
            </a:fld>
            <a:endParaRPr lang="en-US"/>
          </a:p>
        </p:txBody>
      </p:sp>
      <p:sp>
        <p:nvSpPr>
          <p:cNvPr id="4198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5DC8F0-BC37-8F47-BDAE-FB34DE6436DC}" type="slidenum">
              <a:rPr lang="en-US"/>
              <a:pPr/>
              <a:t>9</a:t>
            </a:fld>
            <a:endParaRPr lang="en-US"/>
          </a:p>
        </p:txBody>
      </p:sp>
      <p:sp>
        <p:nvSpPr>
          <p:cNvPr id="4198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33A41-03E3-5443-8A53-78EB7D70AB4B}" type="datetime1"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8DBF5-E55C-0044-85A7-B20C96FC7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0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4EF33-B7E8-9B49-9159-66DCD919B53D}" type="datetime1"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BD6A7-7BC7-5648-ADF2-644D5F93B5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52335-8813-7543-BAF5-2B0D28EBB81D}" type="datetime1"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EE60B-ED66-E949-83F5-B27FF04DB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21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001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71500" y="1981200"/>
            <a:ext cx="3924300" cy="381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924300" cy="381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6248400"/>
            <a:ext cx="1752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48400"/>
            <a:ext cx="5237163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676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fld id="{B92A74B9-B7C1-B149-896F-C5D26A86A6C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5094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71500" y="685800"/>
            <a:ext cx="8001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" y="6248400"/>
            <a:ext cx="1752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57400" y="6248400"/>
            <a:ext cx="5237163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676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fld id="{F462BE4E-E3F4-334C-8C9B-977A478B03E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0076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0AECB-8B40-5A41-8884-E433ED731C73}" type="datetime1"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3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7C0A0-D8AA-7449-ADF5-128D8140EA1C}" type="datetime1"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310B9-4E8C-614B-98F0-C78C63996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9E94C-3D72-5B4C-9CBC-DA260BEAFAA9}" type="datetime1">
              <a:t>4/1/19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0E60A-F4CC-AD47-A338-F4AB767B2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4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2928C-253B-A34F-85F9-564069967BEC}" type="datetime1">
              <a:t>4/1/19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24ACC-BEAD-E041-B084-0394C75836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7B0D7-34F5-1841-99AA-8F0EFD63B791}" type="datetime1">
              <a:t>4/1/19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2C2C8-ABB5-5D48-825B-7A2124E79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2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0D24E-4629-2D42-A05C-E38E7D9A8F77}" type="datetime1">
              <a:t>4/1/19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20D3E-0036-234F-AB01-792EA82FD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6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77FC3-664A-494E-812A-A244C0D6BCA6}" type="datetime1">
              <a:t>4/1/19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97B39-6A90-DF4A-B805-2AC812FC12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5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8C6AB-E36A-7E40-A0AC-6AB587FA1315}" type="datetime1">
              <a:t>4/1/19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A05B8-65D7-1748-8916-97BE52056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00000"/>
            </a:gs>
            <a:gs pos="100000">
              <a:srgbClr val="00000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BB1AE7A-E86E-4E58-818D-8698B6A1D73D}"/>
              </a:ext>
            </a:extLst>
          </p:cNvPr>
          <p:cNvSpPr/>
          <p:nvPr userDrawn="1"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w Cen MT" panose="020B0602020104020603" pitchFamily="34" charset="0"/>
            </a:endParaRPr>
          </a:p>
          <a:p>
            <a:pPr algn="ctr">
              <a:defRPr/>
            </a:pP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D82BFD26-BFE7-394A-969A-AD08DCF3052D}" type="datetime1">
              <a:rPr lang="en-US" smtClean="0"/>
              <a:pPr>
                <a:defRPr/>
              </a:pPr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ADE3762E-7967-9643-9504-1F81D31407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Tw Cen MT" panose="020B0602020104020603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Tw Cen MT" panose="020B0602020104020603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8.emf"/><Relationship Id="rId6" Type="http://schemas.openxmlformats.org/officeDocument/2006/relationships/oleObject" Target="../embeddings/Microsoft_Equation3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Microsoft_Equation4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2.png"/><Relationship Id="rId5" Type="http://schemas.openxmlformats.org/officeDocument/2006/relationships/oleObject" Target="../embeddings/Microsoft_Equation1.bin"/><Relationship Id="rId6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4.png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87082" y="83195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err="1">
                <a:latin typeface="Tw Cen MT"/>
                <a:ea typeface="ＭＳ Ｐゴシック" charset="0"/>
                <a:cs typeface="Tw Cen MT"/>
              </a:rPr>
              <a:t>Weighted Data and Hillside Form</a:t>
            </a:r>
            <a:endParaRPr lang="en-US" b="1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5946590" y="5886824"/>
            <a:ext cx="3033059" cy="797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4</a:t>
            </a: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/2/2019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5705277" y="4051605"/>
            <a:ext cx="4706465" cy="109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sz="1800" dirty="0">
                <a:latin typeface="Tw Cen MT"/>
                <a:ea typeface="ＭＳ Ｐゴシック" charset="0"/>
                <a:cs typeface="Tw Cen MT"/>
              </a:rPr>
              <a:t>Amy Langville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sz="1800" dirty="0">
                <a:latin typeface="Tw Cen MT"/>
                <a:ea typeface="ＭＳ Ｐゴシック" charset="0"/>
                <a:cs typeface="Tw Cen MT"/>
              </a:rPr>
              <a:t>Mathematics Department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sz="1800" dirty="0">
                <a:latin typeface="Tw Cen MT"/>
                <a:ea typeface="ＭＳ Ｐゴシック" charset="0"/>
                <a:cs typeface="Tw Cen MT"/>
              </a:rPr>
              <a:t>College of Charleston</a:t>
            </a:r>
          </a:p>
          <a:p>
            <a:pPr algn="l" eaLnBrk="1" hangingPunct="1">
              <a:lnSpc>
                <a:spcPct val="120000"/>
              </a:lnSpc>
            </a:pPr>
            <a:endParaRPr lang="en-US" sz="1800" dirty="0">
              <a:latin typeface="Tw Cen MT"/>
              <a:ea typeface="ＭＳ Ｐゴシック" charset="0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540630042"/>
      </p:ext>
    </p:extLst>
  </p:cSld>
  <p:clrMapOvr>
    <a:masterClrMapping/>
  </p:clrMapOvr>
  <p:transition xmlns:p14="http://schemas.microsoft.com/office/powerpoint/2010/main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323621"/>
            <a:ext cx="8001000" cy="1981200"/>
          </a:xfrm>
        </p:spPr>
        <p:txBody>
          <a:bodyPr/>
          <a:lstStyle/>
          <a:p>
            <a:r>
              <a:rPr lang="en-US"/>
              <a:t>Goal:  Find the permutation vector that </a:t>
            </a:r>
            <a:r>
              <a:rPr lang="en-US">
                <a:solidFill>
                  <a:srgbClr val="3366FF"/>
                </a:solidFill>
              </a:rPr>
              <a:t>minimizes</a:t>
            </a:r>
            <a:r>
              <a:rPr lang="en-US"/>
              <a:t> the number of violations to hillside form</a:t>
            </a:r>
          </a:p>
        </p:txBody>
      </p:sp>
      <p:pic>
        <p:nvPicPr>
          <p:cNvPr id="2" name="Picture 1" descr="Screen Shot 2019-04-01 at 8.54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20999"/>
            <a:ext cx="8379394" cy="344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51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6" name="Picture 6" descr="EOPoster"/>
          <p:cNvPicPr>
            <a:picLocks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7065963"/>
          </a:xfrm>
        </p:spPr>
      </p:pic>
    </p:spTree>
    <p:extLst>
      <p:ext uri="{BB962C8B-B14F-4D97-AF65-F5344CB8AC3E}">
        <p14:creationId xmlns:p14="http://schemas.microsoft.com/office/powerpoint/2010/main" val="338601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BILP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3810000"/>
          </a:xfrm>
        </p:spPr>
        <p:txBody>
          <a:bodyPr/>
          <a:lstStyle/>
          <a:p>
            <a:r>
              <a:rPr lang="en-US"/>
              <a:t>Minimum violations to hillside form</a:t>
            </a: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2286000" y="3124200"/>
          <a:ext cx="4419600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Equation" r:id="rId4" imgW="2654300" imgH="736600" progId="Equation.3">
                  <p:embed/>
                </p:oleObj>
              </mc:Choice>
              <mc:Fallback>
                <p:oleObj name="Equation" r:id="rId4" imgW="26543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124200"/>
                        <a:ext cx="4419600" cy="122713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3387725" y="2590800"/>
            <a:ext cx="2098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Input Matrices</a:t>
            </a: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1905000" y="5029200"/>
          <a:ext cx="5334000" cy="171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Equation" r:id="rId6" imgW="3467100" imgH="1117600" progId="Equation.3">
                  <p:embed/>
                </p:oleObj>
              </mc:Choice>
              <mc:Fallback>
                <p:oleObj name="Equation" r:id="rId6" imgW="3467100" imgH="1117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029200"/>
                        <a:ext cx="5334000" cy="171926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4038600" y="4572000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BILP</a:t>
            </a:r>
          </a:p>
        </p:txBody>
      </p:sp>
    </p:spTree>
    <p:extLst>
      <p:ext uri="{BB962C8B-B14F-4D97-AF65-F5344CB8AC3E}">
        <p14:creationId xmlns:p14="http://schemas.microsoft.com/office/powerpoint/2010/main" val="1207097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BILP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3810000"/>
          </a:xfrm>
        </p:spPr>
        <p:txBody>
          <a:bodyPr/>
          <a:lstStyle/>
          <a:p>
            <a:r>
              <a:rPr lang="en-US"/>
              <a:t>Input Matrix C is built from D</a:t>
            </a:r>
          </a:p>
        </p:txBody>
      </p:sp>
      <p:pic>
        <p:nvPicPr>
          <p:cNvPr id="2" name="Picture 1" descr="Screen Shot 2019-04-01 at 9.49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5" y="2837039"/>
            <a:ext cx="8750300" cy="2171700"/>
          </a:xfrm>
          <a:prstGeom prst="rect">
            <a:avLst/>
          </a:prstGeom>
          <a:ln>
            <a:solidFill>
              <a:srgbClr val="A6A6A6"/>
            </a:solidFill>
          </a:ln>
        </p:spPr>
      </p:pic>
    </p:spTree>
    <p:extLst>
      <p:ext uri="{BB962C8B-B14F-4D97-AF65-F5344CB8AC3E}">
        <p14:creationId xmlns:p14="http://schemas.microsoft.com/office/powerpoint/2010/main" val="3936280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9-04-01 at 8.48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7" y="300567"/>
            <a:ext cx="8916140" cy="631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68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BILP - Relaxation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BILP can be relaxed to a LP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990600" y="3124200"/>
          <a:ext cx="6705600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Equation" r:id="rId4" imgW="3467100" imgH="1117600" progId="Equation.3">
                  <p:embed/>
                </p:oleObj>
              </mc:Choice>
              <mc:Fallback>
                <p:oleObj name="Equation" r:id="rId4" imgW="3467100" imgH="1117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124200"/>
                        <a:ext cx="6705600" cy="216058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362200" y="4876800"/>
            <a:ext cx="1219200" cy="381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62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01000" cy="914400"/>
          </a:xfrm>
        </p:spPr>
        <p:txBody>
          <a:bodyPr/>
          <a:lstStyle/>
          <a:p>
            <a:pPr eaLnBrk="1" hangingPunct="1"/>
            <a:r>
              <a:rPr lang="en-US">
                <a:latin typeface="Tw Cen MT"/>
                <a:ea typeface="Osaka" charset="0"/>
                <a:cs typeface="Tw Cen MT"/>
              </a:rPr>
              <a:t>2009 Australian Football Results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2400" y="1295400"/>
          <a:ext cx="1600200" cy="5316546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AFL Standings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St. Kilda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Geelong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West. Bulldogs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Collingwood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Adelaide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Brisbane Lions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Carlton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Essendon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Hawthorn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Pt. Adelaide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West Coast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Sydney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N. Melbourne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Fremantle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Richmond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Melbourne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</a:tbl>
          </a:graphicData>
        </a:graphic>
      </p:graphicFrame>
      <p:pic>
        <p:nvPicPr>
          <p:cNvPr id="132137" name="Picture 3" descr="Picture 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14600"/>
            <a:ext cx="25876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Content Placeholder 4"/>
          <p:cNvGraphicFramePr>
            <a:graphicFrameLocks noGrp="1"/>
          </p:cNvGraphicFramePr>
          <p:nvPr/>
        </p:nvGraphicFramePr>
        <p:xfrm>
          <a:off x="4724400" y="1295400"/>
          <a:ext cx="1600200" cy="5316546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EO Results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St. Kilda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Geelong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West. Bulldogs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Collingwood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Adelaide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Carlton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Brisbane Lions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Hawthorn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Sydney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Essendon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West Coast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Pt. Adelaide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Fremantle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Melbourne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N. Melbourne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Richmond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 descr="Picture 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14600"/>
            <a:ext cx="26066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400800" y="4800600"/>
            <a:ext cx="2667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Tw Cen MT"/>
                <a:cs typeface="Tw Cen MT"/>
              </a:rPr>
              <a:t>Fitness = 844</a:t>
            </a:r>
          </a:p>
          <a:p>
            <a:r>
              <a:rPr lang="en-US">
                <a:latin typeface="Tw Cen MT"/>
                <a:cs typeface="Tw Cen MT"/>
              </a:rPr>
              <a:t>Time = 33.6 sec</a:t>
            </a:r>
          </a:p>
        </p:txBody>
      </p:sp>
      <p:sp>
        <p:nvSpPr>
          <p:cNvPr id="132178" name="TextBox 8"/>
          <p:cNvSpPr txBox="1">
            <a:spLocks noChangeArrowheads="1"/>
          </p:cNvSpPr>
          <p:nvPr/>
        </p:nvSpPr>
        <p:spPr bwMode="auto">
          <a:xfrm>
            <a:off x="1828800" y="4876800"/>
            <a:ext cx="2667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Tw Cen MT"/>
                <a:cs typeface="Tw Cen MT"/>
              </a:rPr>
              <a:t>Fitness = 862</a:t>
            </a:r>
          </a:p>
        </p:txBody>
      </p:sp>
    </p:spTree>
    <p:extLst>
      <p:ext uri="{BB962C8B-B14F-4D97-AF65-F5344CB8AC3E}">
        <p14:creationId xmlns:p14="http://schemas.microsoft.com/office/powerpoint/2010/main" val="2150214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01000" cy="914400"/>
          </a:xfrm>
        </p:spPr>
        <p:txBody>
          <a:bodyPr/>
          <a:lstStyle/>
          <a:p>
            <a:pPr eaLnBrk="1" hangingPunct="1"/>
            <a:r>
              <a:rPr lang="en-US">
                <a:latin typeface="Tw Cen MT"/>
                <a:ea typeface="Osaka" charset="0"/>
                <a:cs typeface="Tw Cen MT"/>
              </a:rPr>
              <a:t>2009 Australian Football Results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2400" y="1295400"/>
          <a:ext cx="1600200" cy="5316546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AFL Standings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St. Kilda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Geelong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West. Bulldogs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Collingwood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Adelaide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Brisbane Lions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Carlton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Essendon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Hawthorn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Pt. Adelaide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West Coast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Sydney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N. Melbourne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Fremantle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Richmond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Melbourne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</a:tbl>
          </a:graphicData>
        </a:graphic>
      </p:graphicFrame>
      <p:pic>
        <p:nvPicPr>
          <p:cNvPr id="133161" name="Picture 3" descr="Picture 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14600"/>
            <a:ext cx="25876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Content Placeholder 4"/>
          <p:cNvGraphicFramePr>
            <a:graphicFrameLocks noGrp="1"/>
          </p:cNvGraphicFramePr>
          <p:nvPr/>
        </p:nvGraphicFramePr>
        <p:xfrm>
          <a:off x="4724400" y="1295400"/>
          <a:ext cx="1600200" cy="5316546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BILP Results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St. Kilda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Carlton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West. Bulldogs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Geelong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Collingwood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Brisbane Lions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Adelaide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Fremantle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Sydney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West Coast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Pt. Adelaide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Essendon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Hawthorn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Richmond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N. Melbourne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Melbourne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400800" y="4800600"/>
            <a:ext cx="2667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Tw Cen MT"/>
                <a:cs typeface="Tw Cen MT"/>
              </a:rPr>
              <a:t>Fitness = 677</a:t>
            </a:r>
          </a:p>
          <a:p>
            <a:r>
              <a:rPr lang="en-US">
                <a:latin typeface="Tw Cen MT"/>
                <a:cs typeface="Tw Cen MT"/>
              </a:rPr>
              <a:t>Time = .45 secs</a:t>
            </a:r>
          </a:p>
        </p:txBody>
      </p:sp>
      <p:pic>
        <p:nvPicPr>
          <p:cNvPr id="9" name="Picture 8" descr="Picture 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14600"/>
            <a:ext cx="255111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2" name="TextBox 9"/>
          <p:cNvSpPr txBox="1">
            <a:spLocks noChangeArrowheads="1"/>
          </p:cNvSpPr>
          <p:nvPr/>
        </p:nvSpPr>
        <p:spPr bwMode="auto">
          <a:xfrm>
            <a:off x="1828800" y="4876800"/>
            <a:ext cx="2667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Tw Cen MT"/>
                <a:cs typeface="Tw Cen MT"/>
              </a:rPr>
              <a:t>Fitness = 862</a:t>
            </a:r>
          </a:p>
        </p:txBody>
      </p:sp>
    </p:spTree>
    <p:extLst>
      <p:ext uri="{BB962C8B-B14F-4D97-AF65-F5344CB8AC3E}">
        <p14:creationId xmlns:p14="http://schemas.microsoft.com/office/powerpoint/2010/main" val="2804079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01000" cy="914400"/>
          </a:xfrm>
        </p:spPr>
        <p:txBody>
          <a:bodyPr/>
          <a:lstStyle/>
          <a:p>
            <a:pPr eaLnBrk="1" hangingPunct="1"/>
            <a:r>
              <a:rPr lang="en-US">
                <a:latin typeface="Tw Cen MT"/>
                <a:ea typeface="Osaka" charset="0"/>
                <a:cs typeface="Tw Cen MT"/>
              </a:rPr>
              <a:t>2009 Australian Football Results</a:t>
            </a:r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/>
        </p:nvGraphicFramePr>
        <p:xfrm>
          <a:off x="4724400" y="1295400"/>
          <a:ext cx="1600200" cy="5316546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BILP Results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St. Kilda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Carlton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West. Bulldogs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Geelong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Collingwood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Brisbane Lions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Adelaide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Fremantle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Sydney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West Coast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Pt. Adelaide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Essendon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Hawthorn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Richmond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N. Melbourne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Melbourne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</a:tbl>
          </a:graphicData>
        </a:graphic>
      </p:graphicFrame>
      <p:sp>
        <p:nvSpPr>
          <p:cNvPr id="134185" name="TextBox 7"/>
          <p:cNvSpPr txBox="1">
            <a:spLocks noChangeArrowheads="1"/>
          </p:cNvSpPr>
          <p:nvPr/>
        </p:nvSpPr>
        <p:spPr bwMode="auto">
          <a:xfrm>
            <a:off x="6400800" y="4800600"/>
            <a:ext cx="2667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Tw Cen MT"/>
                <a:cs typeface="Tw Cen MT"/>
              </a:rPr>
              <a:t>Fitness = 677</a:t>
            </a:r>
          </a:p>
          <a:p>
            <a:r>
              <a:rPr lang="en-US">
                <a:latin typeface="Tw Cen MT"/>
                <a:cs typeface="Tw Cen MT"/>
              </a:rPr>
              <a:t>Time = .45 secs</a:t>
            </a:r>
          </a:p>
        </p:txBody>
      </p:sp>
      <p:graphicFrame>
        <p:nvGraphicFramePr>
          <p:cNvPr id="10" name="Content Placeholder 4"/>
          <p:cNvGraphicFramePr>
            <a:graphicFrameLocks noGrp="1"/>
          </p:cNvGraphicFramePr>
          <p:nvPr/>
        </p:nvGraphicFramePr>
        <p:xfrm>
          <a:off x="152400" y="1295400"/>
          <a:ext cx="1600200" cy="5316546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EO Results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St. Kilda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Geelong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West. Bulldogs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Collingwood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Adelaide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Carlton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Brisbane Lions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Hawthorn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Sydney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Essendon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West Coast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Pt. Adelaide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Fremantle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Melbourne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N. Melbourne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Richmond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</a:tbl>
          </a:graphicData>
        </a:graphic>
      </p:graphicFrame>
      <p:pic>
        <p:nvPicPr>
          <p:cNvPr id="134224" name="Picture 10" descr="Picture 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14600"/>
            <a:ext cx="26066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225" name="TextBox 11"/>
          <p:cNvSpPr txBox="1">
            <a:spLocks noChangeArrowheads="1"/>
          </p:cNvSpPr>
          <p:nvPr/>
        </p:nvSpPr>
        <p:spPr bwMode="auto">
          <a:xfrm>
            <a:off x="1828800" y="4800600"/>
            <a:ext cx="2667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Tw Cen MT"/>
                <a:cs typeface="Tw Cen MT"/>
              </a:rPr>
              <a:t>Fitness = 844</a:t>
            </a:r>
          </a:p>
          <a:p>
            <a:r>
              <a:rPr lang="en-US">
                <a:latin typeface="Tw Cen MT"/>
                <a:cs typeface="Tw Cen MT"/>
              </a:rPr>
              <a:t>Time = 33.6 sec</a:t>
            </a:r>
          </a:p>
        </p:txBody>
      </p:sp>
      <p:pic>
        <p:nvPicPr>
          <p:cNvPr id="134226" name="Picture 12" descr="Picture 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14600"/>
            <a:ext cx="255111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723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4CD019D-56AD-4D21-8B25-C7A8CC13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582"/>
            <a:ext cx="2223911" cy="1537529"/>
          </a:xfrm>
        </p:spPr>
        <p:txBody>
          <a:bodyPr/>
          <a:lstStyle/>
          <a:p>
            <a:r>
              <a:rPr lang="en-US" sz="4000" b="1" dirty="0" err="1"/>
              <a:t>SoCon Example</a:t>
            </a:r>
            <a:endParaRPr lang="en-US" sz="4000" b="1" dirty="0"/>
          </a:p>
        </p:txBody>
      </p:sp>
      <p:pic>
        <p:nvPicPr>
          <p:cNvPr id="3" name="Picture 2" descr="Screen Shot 2019-04-01 at 9.51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931" y="159809"/>
            <a:ext cx="5453031" cy="653344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3523021"/>
      </p:ext>
    </p:extLst>
  </p:cSld>
  <p:clrMapOvr>
    <a:masterClrMapping/>
  </p:clrMapOvr>
  <p:transition xmlns:p14="http://schemas.microsoft.com/office/powerpoint/2010/main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76400"/>
            <a:ext cx="8610600" cy="1905000"/>
          </a:xfrm>
        </p:spPr>
        <p:txBody>
          <a:bodyPr/>
          <a:lstStyle/>
          <a:p>
            <a:r>
              <a:rPr kumimoji="0" lang="en-US"/>
              <a:t>Ranking:</a:t>
            </a:r>
            <a:br>
              <a:rPr kumimoji="0" lang="en-US"/>
            </a:br>
            <a:r>
              <a:rPr kumimoji="0" lang="en-US" sz="2800"/>
              <a:t>Minimizing the Number of Violations to Hillside Form</a:t>
            </a:r>
            <a:endParaRPr kumimoji="0"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/>
          <a:lstStyle/>
          <a:p>
            <a:r>
              <a:rPr kumimoji="0" lang="en-US"/>
              <a:t>Kathryn Pedings</a:t>
            </a:r>
          </a:p>
          <a:p>
            <a:r>
              <a:rPr kumimoji="0" lang="en-US"/>
              <a:t>College of Charleston</a:t>
            </a:r>
          </a:p>
        </p:txBody>
      </p:sp>
    </p:spTree>
    <p:extLst>
      <p:ext uri="{BB962C8B-B14F-4D97-AF65-F5344CB8AC3E}">
        <p14:creationId xmlns:p14="http://schemas.microsoft.com/office/powerpoint/2010/main" val="3216583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BILP: multiple optimal solutions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90600"/>
            <a:ext cx="8686800" cy="1588"/>
          </a:xfrm>
          <a:prstGeom prst="line">
            <a:avLst/>
          </a:prstGeom>
          <a:ln w="508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76600" y="10668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400" dirty="0" smtClean="0">
                <a:latin typeface="Tw Cen MT"/>
                <a:cs typeface="Tw Cen MT"/>
              </a:rPr>
              <a:t>2009 </a:t>
            </a:r>
            <a:r>
              <a:rPr lang="en-US" sz="2400" dirty="0" err="1" smtClean="0">
                <a:latin typeface="Tw Cen MT"/>
                <a:cs typeface="Tw Cen MT"/>
              </a:rPr>
              <a:t>SoCon</a:t>
            </a:r>
            <a:r>
              <a:rPr lang="en-US" sz="2400" dirty="0" smtClean="0">
                <a:latin typeface="Tw Cen MT"/>
                <a:cs typeface="Tw Cen MT"/>
              </a:rPr>
              <a:t> Example</a:t>
            </a:r>
          </a:p>
        </p:txBody>
      </p:sp>
      <p:pic>
        <p:nvPicPr>
          <p:cNvPr id="11" name="Picture 10" descr="Picture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04950"/>
            <a:ext cx="7010400" cy="47417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33800" y="6198781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400" dirty="0" smtClean="0">
                <a:latin typeface="Tw Cen MT"/>
                <a:cs typeface="Tw Cen MT"/>
              </a:rPr>
              <a:t>2 two-way ties</a:t>
            </a:r>
          </a:p>
        </p:txBody>
      </p:sp>
    </p:spTree>
    <p:extLst>
      <p:ext uri="{BB962C8B-B14F-4D97-AF65-F5344CB8AC3E}">
        <p14:creationId xmlns:p14="http://schemas.microsoft.com/office/powerpoint/2010/main" val="1757766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How to use Hillside for Rankability?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90600"/>
            <a:ext cx="8686800" cy="1588"/>
          </a:xfrm>
          <a:prstGeom prst="line">
            <a:avLst/>
          </a:prstGeom>
          <a:ln w="508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494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 bwMode="auto">
          <a:xfrm>
            <a:off x="4961513" y="1925836"/>
            <a:ext cx="2141249" cy="2023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400" i="1" dirty="0">
                <a:solidFill>
                  <a:srgbClr val="008040"/>
                </a:solidFill>
                <a:latin typeface="Tw Cen MT"/>
                <a:ea typeface="ＭＳ Ｐゴシック" charset="0"/>
                <a:cs typeface="Tw Cen MT"/>
              </a:rPr>
              <a:t>k = </a:t>
            </a:r>
            <a:r>
              <a:rPr lang="en-US" sz="1400" i="1" dirty="0">
                <a:solidFill>
                  <a:srgbClr val="404040"/>
                </a:solidFill>
                <a:latin typeface="Tw Cen MT"/>
                <a:ea typeface="ＭＳ Ｐゴシック" charset="0"/>
                <a:cs typeface="Tw Cen MT"/>
              </a:rPr>
              <a:t>m</a:t>
            </a:r>
            <a:r>
              <a:rPr lang="en-US" sz="1400" i="1" dirty="0">
                <a:latin typeface="Tw Cen MT"/>
                <a:ea typeface="ＭＳ Ｐゴシック" charset="0"/>
                <a:cs typeface="Tw Cen MT"/>
              </a:rPr>
              <a:t>inimum number of changes to transform graph to dominance graph.</a:t>
            </a:r>
          </a:p>
          <a:p>
            <a:pPr algn="l" eaLnBrk="1" hangingPunct="1"/>
            <a:endParaRPr lang="en-US" sz="1400" i="1" dirty="0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r>
              <a:rPr lang="en-US" sz="1400" i="1" dirty="0">
                <a:solidFill>
                  <a:srgbClr val="008040"/>
                </a:solidFill>
                <a:latin typeface="Tw Cen MT"/>
                <a:ea typeface="ＭＳ Ｐゴシック" charset="0"/>
                <a:cs typeface="Tw Cen MT"/>
              </a:rPr>
              <a:t>p = |P| = </a:t>
            </a:r>
            <a:r>
              <a:rPr lang="en-US" sz="1400" i="1" dirty="0">
                <a:latin typeface="Tw Cen MT"/>
                <a:ea typeface="ＭＳ Ｐゴシック" charset="0"/>
                <a:cs typeface="Tw Cen MT"/>
              </a:rPr>
              <a:t>number of rankings, given that k.</a:t>
            </a:r>
          </a:p>
          <a:p>
            <a:pPr algn="l" eaLnBrk="1" hangingPunct="1"/>
            <a:endParaRPr lang="en-US" sz="1400" i="1" dirty="0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r>
              <a:rPr lang="en-US" sz="1400" i="1" dirty="0">
                <a:solidFill>
                  <a:srgbClr val="008040"/>
                </a:solidFill>
                <a:latin typeface="Tw Cen MT"/>
                <a:ea typeface="ＭＳ Ｐゴシック" charset="0"/>
                <a:cs typeface="Tw Cen MT"/>
              </a:rPr>
              <a:t>k</a:t>
            </a:r>
            <a:r>
              <a:rPr lang="en-US" sz="1400" i="1" baseline="-25000" dirty="0">
                <a:solidFill>
                  <a:srgbClr val="008040"/>
                </a:solidFill>
                <a:latin typeface="Tw Cen MT"/>
                <a:ea typeface="ＭＳ Ｐゴシック" charset="0"/>
                <a:cs typeface="Tw Cen MT"/>
              </a:rPr>
              <a:t>max</a:t>
            </a:r>
            <a:r>
              <a:rPr lang="en-US" sz="1400" i="1" dirty="0">
                <a:solidFill>
                  <a:srgbClr val="008040"/>
                </a:solidFill>
                <a:latin typeface="Tw Cen MT"/>
                <a:ea typeface="ＭＳ Ｐゴシック" charset="0"/>
                <a:cs typeface="Tw Cen MT"/>
              </a:rPr>
              <a:t> = </a:t>
            </a:r>
            <a:r>
              <a:rPr lang="en-US" sz="1400" i="1" dirty="0">
                <a:latin typeface="Tw Cen MT"/>
                <a:ea typeface="ＭＳ Ｐゴシック" charset="0"/>
                <a:cs typeface="Tw Cen MT"/>
              </a:rPr>
              <a:t>(</a:t>
            </a:r>
            <a:r>
              <a:rPr lang="en-US" sz="1400" i="1" dirty="0">
                <a:solidFill>
                  <a:srgbClr val="404040"/>
                </a:solidFill>
                <a:latin typeface="Tw Cen MT"/>
                <a:ea typeface="ＭＳ Ｐゴシック" charset="0"/>
                <a:cs typeface="Tw Cen MT"/>
              </a:rPr>
              <a:t>n</a:t>
            </a:r>
            <a:r>
              <a:rPr lang="en-US" sz="1400" i="1" baseline="30000" dirty="0">
                <a:solidFill>
                  <a:srgbClr val="404040"/>
                </a:solidFill>
                <a:latin typeface="Tw Cen MT"/>
                <a:ea typeface="ＭＳ Ｐゴシック" charset="0"/>
                <a:cs typeface="Tw Cen MT"/>
              </a:rPr>
              <a:t>2</a:t>
            </a:r>
            <a:r>
              <a:rPr lang="en-US" sz="1400" i="1" dirty="0">
                <a:solidFill>
                  <a:srgbClr val="404040"/>
                </a:solidFill>
                <a:latin typeface="Tw Cen MT"/>
                <a:ea typeface="ＭＳ Ｐゴシック" charset="0"/>
                <a:cs typeface="Tw Cen MT"/>
              </a:rPr>
              <a:t>-n)/2</a:t>
            </a:r>
            <a:endParaRPr lang="en-US" sz="1400" i="1" dirty="0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endParaRPr lang="en-US" sz="1400" i="1" dirty="0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r>
              <a:rPr lang="en-US" sz="1400" i="1" dirty="0" err="1">
                <a:solidFill>
                  <a:srgbClr val="008040"/>
                </a:solidFill>
                <a:latin typeface="Tw Cen MT"/>
                <a:ea typeface="ＭＳ Ｐゴシック" charset="0"/>
                <a:cs typeface="Tw Cen MT"/>
              </a:rPr>
              <a:t>p</a:t>
            </a:r>
            <a:r>
              <a:rPr lang="en-US" sz="1400" i="1" baseline="-25000" dirty="0" err="1">
                <a:solidFill>
                  <a:srgbClr val="008040"/>
                </a:solidFill>
                <a:latin typeface="Tw Cen MT"/>
                <a:ea typeface="ＭＳ Ｐゴシック" charset="0"/>
                <a:cs typeface="Tw Cen MT"/>
              </a:rPr>
              <a:t>max</a:t>
            </a:r>
            <a:r>
              <a:rPr lang="en-US" sz="1400" i="1" dirty="0">
                <a:solidFill>
                  <a:srgbClr val="008040"/>
                </a:solidFill>
                <a:latin typeface="Tw Cen MT"/>
                <a:ea typeface="ＭＳ Ｐゴシック" charset="0"/>
                <a:cs typeface="Tw Cen MT"/>
              </a:rPr>
              <a:t> = </a:t>
            </a:r>
            <a:r>
              <a:rPr lang="en-US" sz="1400" i="1" dirty="0">
                <a:latin typeface="Tw Cen MT"/>
                <a:ea typeface="ＭＳ Ｐゴシック" charset="0"/>
                <a:cs typeface="Tw Cen MT"/>
              </a:rPr>
              <a:t>n!</a:t>
            </a:r>
          </a:p>
          <a:p>
            <a:pPr algn="l" eaLnBrk="1" hangingPunct="1"/>
            <a:endParaRPr lang="en-US" sz="1400" i="1" dirty="0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endParaRPr lang="en-US" sz="1400" i="1" dirty="0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endParaRPr lang="en-US" sz="1400" i="1" dirty="0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endParaRPr lang="en-US" sz="1400" i="1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68276" y="238876"/>
            <a:ext cx="78581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Original rankability measure 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03299" y="1960055"/>
            <a:ext cx="2799774" cy="9458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itle 1"/>
          <p:cNvSpPr txBox="1">
            <a:spLocks/>
          </p:cNvSpPr>
          <p:nvPr/>
        </p:nvSpPr>
        <p:spPr bwMode="auto">
          <a:xfrm>
            <a:off x="1045432" y="3006810"/>
            <a:ext cx="2757642" cy="56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600" dirty="0">
                <a:latin typeface="Tw Cen MT"/>
                <a:ea typeface="ＭＳ Ｐゴシック" charset="0"/>
                <a:cs typeface="Tw Cen MT"/>
              </a:rPr>
              <a:t>r = 1 for perfect </a:t>
            </a:r>
            <a:r>
              <a:rPr lang="en-US" sz="1600" dirty="0" err="1">
                <a:latin typeface="Tw Cen MT"/>
                <a:ea typeface="ＭＳ Ｐゴシック" charset="0"/>
                <a:cs typeface="Tw Cen MT"/>
              </a:rPr>
              <a:t>rankability</a:t>
            </a:r>
            <a:r>
              <a:rPr lang="en-US" sz="1600" dirty="0">
                <a:latin typeface="Tw Cen MT"/>
                <a:ea typeface="ＭＳ Ｐゴシック" charset="0"/>
                <a:cs typeface="Tw Cen MT"/>
              </a:rPr>
              <a:t> when k = 0 and p = 1 (dominance graph)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08840" y="2051165"/>
            <a:ext cx="3485991" cy="836303"/>
            <a:chOff x="4961513" y="4757893"/>
            <a:chExt cx="3485991" cy="836303"/>
          </a:xfrm>
        </p:grpSpPr>
        <p:sp>
          <p:nvSpPr>
            <p:cNvPr id="9" name="Title 1"/>
            <p:cNvSpPr txBox="1">
              <a:spLocks/>
            </p:cNvSpPr>
            <p:nvPr/>
          </p:nvSpPr>
          <p:spPr bwMode="auto">
            <a:xfrm>
              <a:off x="4961513" y="4757893"/>
              <a:ext cx="2757642" cy="562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ＭＳ Ｐゴシック" charset="-128"/>
                  <a:cs typeface="ＭＳ Ｐゴシック" charset="-128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l" eaLnBrk="1" hangingPunct="1"/>
              <a:r>
                <a:rPr lang="en-US" sz="1600" i="1" dirty="0">
                  <a:latin typeface="Tw Cen MT"/>
                  <a:ea typeface="ＭＳ Ｐゴシック" charset="0"/>
                  <a:cs typeface="Tw Cen MT"/>
                </a:rPr>
                <a:t>r = 1 –      kp</a:t>
              </a: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 bwMode="auto">
            <a:xfrm>
              <a:off x="5689862" y="5031384"/>
              <a:ext cx="2757642" cy="562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ＭＳ Ｐゴシック" charset="-128"/>
                  <a:cs typeface="ＭＳ Ｐゴシック" charset="-128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l" eaLnBrk="1" hangingPunct="1"/>
              <a:r>
                <a:rPr lang="en-US" sz="1600" i="1" dirty="0">
                  <a:latin typeface="Tw Cen MT"/>
                  <a:ea typeface="ＭＳ Ｐゴシック" charset="0"/>
                  <a:cs typeface="Tw Cen MT"/>
                </a:rPr>
                <a:t>k</a:t>
              </a:r>
              <a:r>
                <a:rPr lang="en-US" sz="1600" i="1" baseline="-25000" dirty="0">
                  <a:latin typeface="Tw Cen MT"/>
                  <a:ea typeface="ＭＳ Ｐゴシック" charset="0"/>
                  <a:cs typeface="Tw Cen MT"/>
                </a:rPr>
                <a:t>max</a:t>
              </a:r>
              <a:r>
                <a:rPr lang="en-US" sz="1600" i="1" dirty="0">
                  <a:latin typeface="Tw Cen MT"/>
                  <a:ea typeface="ＭＳ Ｐゴシック" charset="0"/>
                  <a:cs typeface="Tw Cen MT"/>
                </a:rPr>
                <a:t> p</a:t>
              </a:r>
              <a:r>
                <a:rPr lang="en-US" sz="1600" i="1" baseline="-25000" dirty="0">
                  <a:latin typeface="Tw Cen MT"/>
                  <a:ea typeface="ＭＳ Ｐゴシック" charset="0"/>
                  <a:cs typeface="Tw Cen MT"/>
                </a:rPr>
                <a:t>max</a:t>
              </a:r>
              <a:endParaRPr lang="en-US" sz="1600" i="1" dirty="0">
                <a:latin typeface="Tw Cen MT"/>
                <a:ea typeface="ＭＳ Ｐゴシック" charset="0"/>
                <a:cs typeface="Tw Cen MT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5731389" y="5198457"/>
              <a:ext cx="784995" cy="0"/>
            </a:xfrm>
            <a:prstGeom prst="straightConnector1">
              <a:avLst/>
            </a:prstGeom>
            <a:solidFill>
              <a:schemeClr val="accent2"/>
            </a:solidFill>
            <a:ln w="3175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8964086"/>
      </p:ext>
    </p:extLst>
  </p:cSld>
  <p:clrMapOvr>
    <a:masterClrMapping/>
  </p:clrMapOvr>
  <p:transition xmlns:p14="http://schemas.microsoft.com/office/powerpoint/2010/main"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 bwMode="auto">
          <a:xfrm>
            <a:off x="4961513" y="1925836"/>
            <a:ext cx="2249265" cy="2023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400" i="1" dirty="0">
                <a:solidFill>
                  <a:srgbClr val="008000"/>
                </a:solidFill>
                <a:latin typeface="Tw Cen MT"/>
                <a:ea typeface="ＭＳ Ｐゴシック" charset="0"/>
                <a:cs typeface="Tw Cen MT"/>
              </a:rPr>
              <a:t># hillside violations</a:t>
            </a:r>
          </a:p>
          <a:p>
            <a:pPr algn="l" eaLnBrk="1" hangingPunct="1"/>
            <a:endParaRPr lang="en-US" sz="1400" i="1" dirty="0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r>
              <a:rPr lang="en-US" sz="1400" i="1" dirty="0">
                <a:solidFill>
                  <a:srgbClr val="008040"/>
                </a:solidFill>
                <a:latin typeface="Tw Cen MT"/>
                <a:ea typeface="ＭＳ Ｐゴシック" charset="0"/>
                <a:cs typeface="Tw Cen MT"/>
              </a:rPr>
              <a:t>p = |P| = </a:t>
            </a:r>
            <a:r>
              <a:rPr lang="en-US" sz="1400" i="1" dirty="0">
                <a:latin typeface="Tw Cen MT"/>
                <a:ea typeface="ＭＳ Ｐゴシック" charset="0"/>
                <a:cs typeface="Tw Cen MT"/>
              </a:rPr>
              <a:t>number of MOSs</a:t>
            </a:r>
          </a:p>
          <a:p>
            <a:pPr algn="l" eaLnBrk="1" hangingPunct="1"/>
            <a:endParaRPr lang="en-US" sz="1400" i="1" dirty="0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r>
              <a:rPr lang="en-US" sz="1400" i="1" dirty="0">
                <a:solidFill>
                  <a:srgbClr val="008040"/>
                </a:solidFill>
                <a:latin typeface="Tw Cen MT"/>
                <a:ea typeface="ＭＳ Ｐゴシック" charset="0"/>
                <a:cs typeface="Tw Cen MT"/>
              </a:rPr>
              <a:t>maxviolation</a:t>
            </a:r>
            <a:r>
              <a:rPr lang="en-US" sz="1400" i="1" dirty="0">
                <a:solidFill>
                  <a:srgbClr val="008040"/>
                </a:solidFill>
                <a:latin typeface="Tw Cen MT"/>
                <a:ea typeface="ＭＳ Ｐゴシック" charset="0"/>
                <a:cs typeface="Tw Cen MT"/>
              </a:rPr>
              <a:t> = </a:t>
            </a:r>
            <a:r>
              <a:rPr lang="en-US" sz="1400" i="1" dirty="0">
                <a:solidFill>
                  <a:srgbClr val="FF0000"/>
                </a:solidFill>
                <a:latin typeface="Tw Cen MT"/>
                <a:ea typeface="ＭＳ Ｐゴシック" charset="0"/>
                <a:cs typeface="Tw Cen MT"/>
              </a:rPr>
              <a:t>?</a:t>
            </a:r>
          </a:p>
          <a:p>
            <a:pPr algn="l" eaLnBrk="1" hangingPunct="1"/>
            <a:endParaRPr lang="en-US" sz="1400" i="1" dirty="0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r>
              <a:rPr lang="en-US" sz="1400" i="1" dirty="0" err="1">
                <a:solidFill>
                  <a:srgbClr val="008040"/>
                </a:solidFill>
                <a:latin typeface="Tw Cen MT"/>
                <a:ea typeface="ＭＳ Ｐゴシック" charset="0"/>
                <a:cs typeface="Tw Cen MT"/>
              </a:rPr>
              <a:t>p</a:t>
            </a:r>
            <a:r>
              <a:rPr lang="en-US" sz="1400" i="1" baseline="-25000" dirty="0" err="1">
                <a:solidFill>
                  <a:srgbClr val="008040"/>
                </a:solidFill>
                <a:latin typeface="Tw Cen MT"/>
                <a:ea typeface="ＭＳ Ｐゴシック" charset="0"/>
                <a:cs typeface="Tw Cen MT"/>
              </a:rPr>
              <a:t>max</a:t>
            </a:r>
            <a:r>
              <a:rPr lang="en-US" sz="1400" i="1" dirty="0">
                <a:solidFill>
                  <a:srgbClr val="008040"/>
                </a:solidFill>
                <a:latin typeface="Tw Cen MT"/>
                <a:ea typeface="ＭＳ Ｐゴシック" charset="0"/>
                <a:cs typeface="Tw Cen MT"/>
              </a:rPr>
              <a:t> = </a:t>
            </a:r>
            <a:r>
              <a:rPr lang="en-US" sz="1400" i="1" dirty="0">
                <a:latin typeface="Tw Cen MT"/>
                <a:ea typeface="ＭＳ Ｐゴシック" charset="0"/>
                <a:cs typeface="Tw Cen MT"/>
              </a:rPr>
              <a:t>n! </a:t>
            </a:r>
            <a:r>
              <a:rPr lang="en-US" sz="1400" i="1" dirty="0">
                <a:solidFill>
                  <a:srgbClr val="FF0000"/>
                </a:solidFill>
                <a:latin typeface="Tw Cen MT"/>
                <a:ea typeface="ＭＳ Ｐゴシック" charset="0"/>
                <a:cs typeface="Tw Cen MT"/>
              </a:rPr>
              <a:t>?</a:t>
            </a:r>
          </a:p>
          <a:p>
            <a:pPr algn="l" eaLnBrk="1" hangingPunct="1"/>
            <a:endParaRPr lang="en-US" sz="1400" i="1" dirty="0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endParaRPr lang="en-US" sz="1400" i="1" dirty="0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endParaRPr lang="en-US" sz="1400" i="1" dirty="0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endParaRPr lang="en-US" sz="1400" i="1" dirty="0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endParaRPr lang="en-US" sz="1400" i="1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68276" y="238876"/>
            <a:ext cx="78581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Hillside rankability measure 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03298" y="1960055"/>
            <a:ext cx="3163183" cy="9458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08840" y="2051165"/>
            <a:ext cx="3485991" cy="836303"/>
            <a:chOff x="4961513" y="4757893"/>
            <a:chExt cx="3485991" cy="836303"/>
          </a:xfrm>
        </p:grpSpPr>
        <p:sp>
          <p:nvSpPr>
            <p:cNvPr id="9" name="Title 1"/>
            <p:cNvSpPr txBox="1">
              <a:spLocks/>
            </p:cNvSpPr>
            <p:nvPr/>
          </p:nvSpPr>
          <p:spPr bwMode="auto">
            <a:xfrm>
              <a:off x="4961513" y="4757893"/>
              <a:ext cx="2757642" cy="562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ＭＳ Ｐゴシック" charset="-128"/>
                  <a:cs typeface="ＭＳ Ｐゴシック" charset="-128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l" eaLnBrk="1" hangingPunct="1"/>
              <a:r>
                <a:rPr lang="en-US" sz="1600" i="1" dirty="0">
                  <a:latin typeface="Tw Cen MT"/>
                  <a:ea typeface="ＭＳ Ｐゴシック" charset="0"/>
                  <a:cs typeface="Tw Cen MT"/>
                </a:rPr>
                <a:t>r = 1 –      (# violations)   p</a:t>
              </a: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 bwMode="auto">
            <a:xfrm>
              <a:off x="5689862" y="5031384"/>
              <a:ext cx="2757642" cy="562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ＭＳ Ｐゴシック" charset="-128"/>
                  <a:cs typeface="ＭＳ Ｐゴシック" charset="-128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l" eaLnBrk="1" hangingPunct="1"/>
              <a:r>
                <a:rPr lang="en-US" sz="1600" i="1" dirty="0">
                  <a:latin typeface="Tw Cen MT"/>
                  <a:ea typeface="ＭＳ Ｐゴシック" charset="0"/>
                  <a:cs typeface="Tw Cen MT"/>
                </a:rPr>
                <a:t>(maxviolations)(</a:t>
              </a:r>
              <a:r>
                <a:rPr lang="en-US" sz="1600" i="1" dirty="0">
                  <a:latin typeface="Tw Cen MT"/>
                  <a:ea typeface="ＭＳ Ｐゴシック" charset="0"/>
                  <a:cs typeface="Tw Cen MT"/>
                </a:rPr>
                <a:t>p</a:t>
              </a:r>
              <a:r>
                <a:rPr lang="en-US" sz="1600" i="1" baseline="-25000" dirty="0">
                  <a:latin typeface="Tw Cen MT"/>
                  <a:ea typeface="ＭＳ Ｐゴシック" charset="0"/>
                  <a:cs typeface="Tw Cen MT"/>
                </a:rPr>
                <a:t>max</a:t>
              </a:r>
              <a:r>
                <a:rPr lang="en-US" sz="1600" i="1" dirty="0">
                  <a:latin typeface="Tw Cen MT"/>
                  <a:ea typeface="ＭＳ Ｐゴシック" charset="0"/>
                  <a:cs typeface="Tw Cen MT"/>
                </a:rPr>
                <a:t>)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5731390" y="5198457"/>
              <a:ext cx="1624357" cy="0"/>
            </a:xfrm>
            <a:prstGeom prst="straightConnector1">
              <a:avLst/>
            </a:prstGeom>
            <a:solidFill>
              <a:schemeClr val="accent2"/>
            </a:solidFill>
            <a:ln w="3175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3674206"/>
      </p:ext>
    </p:extLst>
  </p:cSld>
  <p:clrMapOvr>
    <a:masterClrMapping/>
  </p:clrMapOvr>
  <p:transition xmlns:p14="http://schemas.microsoft.com/office/powerpoint/2010/main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 bwMode="auto">
          <a:xfrm>
            <a:off x="168276" y="238876"/>
            <a:ext cx="78581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Finding all Hillside MOSs</a:t>
            </a:r>
            <a:endParaRPr lang="en-US" sz="3600" b="1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34155" y="1532930"/>
            <a:ext cx="6767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400" dirty="0" smtClean="0">
                <a:latin typeface="Tw Cen MT"/>
                <a:cs typeface="Tw Cen MT"/>
              </a:rPr>
              <a:t>Paul’s Pruning Tree using Hillside optimal objective </a:t>
            </a:r>
          </a:p>
        </p:txBody>
      </p:sp>
    </p:spTree>
    <p:extLst>
      <p:ext uri="{BB962C8B-B14F-4D97-AF65-F5344CB8AC3E}">
        <p14:creationId xmlns:p14="http://schemas.microsoft.com/office/powerpoint/2010/main" val="1853976572"/>
      </p:ext>
    </p:extLst>
  </p:cSld>
  <p:clrMapOvr>
    <a:masterClrMapping/>
  </p:clrMapOvr>
  <p:transition xmlns:p14="http://schemas.microsoft.com/office/powerpoint/2010/main"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4CD019D-56AD-4D21-8B25-C7A8CC13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582"/>
            <a:ext cx="8229600" cy="1143000"/>
          </a:xfrm>
        </p:spPr>
        <p:txBody>
          <a:bodyPr/>
          <a:lstStyle/>
          <a:p>
            <a:r>
              <a:rPr lang="en-US" sz="4000" b="1" dirty="0" err="1"/>
              <a:t>IP Rankability as Ranking Method on March Madness</a:t>
            </a:r>
            <a:endParaRPr lang="en-US" sz="4000" b="1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691444" y="1939149"/>
            <a:ext cx="7746999" cy="2886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n=68 exact P or early terminated approximate partial P</a:t>
            </a:r>
          </a:p>
          <a:p>
            <a:pPr algn="l" eaLnBrk="1" hangingPunct="1"/>
            <a:r>
              <a:rPr lang="en-US" sz="2000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Tw Cen MT"/>
                <a:ea typeface="ＭＳ Ｐゴシック" charset="0"/>
                <a:cs typeface="Tw Cen MT"/>
              </a:rPr>
              <a:t>choose any member of P as ranking</a:t>
            </a:r>
          </a:p>
          <a:p>
            <a:pPr algn="l" eaLnBrk="1" hangingPunct="1"/>
            <a:r>
              <a:rPr lang="en-US" sz="2000" b="1" dirty="0" err="1">
                <a:solidFill>
                  <a:srgbClr val="000000"/>
                </a:solidFill>
                <a:latin typeface="Tw Cen MT"/>
                <a:ea typeface="ＭＳ Ｐゴシック" charset="0"/>
                <a:cs typeface="Tw Cen MT"/>
              </a:rPr>
              <a:t>		choose every member of P as rankings</a:t>
            </a:r>
          </a:p>
          <a:p>
            <a:pPr algn="l" eaLnBrk="1" hangingPunct="1"/>
            <a:r>
              <a:rPr lang="en-US" sz="2000" b="1" dirty="0" err="1">
                <a:solidFill>
                  <a:srgbClr val="000000"/>
                </a:solidFill>
                <a:latin typeface="Tw Cen MT"/>
                <a:ea typeface="ＭＳ Ｐゴシック" charset="0"/>
                <a:cs typeface="Tw Cen MT"/>
              </a:rPr>
              <a:t>		choose </a:t>
            </a:r>
            <a:r>
              <a:rPr lang="en-US" sz="2000" b="1" dirty="0" err="1">
                <a:solidFill>
                  <a:srgbClr val="008000"/>
                </a:solidFill>
                <a:latin typeface="Tw Cen MT"/>
                <a:ea typeface="ＭＳ Ｐゴシック" charset="0"/>
                <a:cs typeface="Tw Cen MT"/>
              </a:rPr>
              <a:t>Markov’s aggregate vector t of P as ranking</a:t>
            </a:r>
          </a:p>
          <a:p>
            <a:pPr algn="l" eaLnBrk="1" hangingPunct="1"/>
            <a:endParaRPr lang="en-US" sz="2000" b="1" dirty="0" err="1">
              <a:solidFill>
                <a:srgbClr val="000000"/>
              </a:solidFill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r>
              <a:rPr lang="en-US" sz="2000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n=340 approximate info for P from P</a:t>
            </a:r>
            <a:r>
              <a:rPr lang="en-US" sz="2000" b="1" baseline="-25000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&gt;</a:t>
            </a:r>
            <a:endParaRPr lang="en-US" sz="2000" b="1" dirty="0" err="1">
              <a:solidFill>
                <a:srgbClr val="3366FF"/>
              </a:solidFill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r>
              <a:rPr lang="en-US" sz="2000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Tw Cen MT"/>
                <a:ea typeface="ＭＳ Ｐゴシック" charset="0"/>
                <a:cs typeface="Tw Cen MT"/>
              </a:rPr>
              <a:t>use row sums of P</a:t>
            </a:r>
            <a:r>
              <a:rPr lang="en-US" sz="2000" b="1" baseline="-25000" dirty="0" err="1">
                <a:solidFill>
                  <a:srgbClr val="000000"/>
                </a:solidFill>
                <a:latin typeface="Tw Cen MT"/>
                <a:ea typeface="ＭＳ Ｐゴシック" charset="0"/>
                <a:cs typeface="Tw Cen MT"/>
              </a:rPr>
              <a:t>&gt;</a:t>
            </a:r>
            <a:r>
              <a:rPr lang="en-US" sz="2000" b="1" dirty="0" err="1">
                <a:solidFill>
                  <a:srgbClr val="000000"/>
                </a:solidFill>
                <a:latin typeface="Tw Cen MT"/>
                <a:ea typeface="ＭＳ Ｐゴシック" charset="0"/>
                <a:cs typeface="Tw Cen MT"/>
              </a:rPr>
              <a:t> in descending order as ranking</a:t>
            </a:r>
          </a:p>
          <a:p>
            <a:pPr algn="l" eaLnBrk="1" hangingPunct="1"/>
            <a:r>
              <a:rPr lang="en-US" sz="2000" b="1" dirty="0" err="1">
                <a:solidFill>
                  <a:srgbClr val="000000"/>
                </a:solidFill>
                <a:latin typeface="Tw Cen MT"/>
                <a:ea typeface="ＭＳ Ｐゴシック" charset="0"/>
                <a:cs typeface="Tw Cen MT"/>
              </a:rPr>
              <a:t>		use col sums of P</a:t>
            </a:r>
            <a:r>
              <a:rPr lang="en-US" sz="2000" b="1" baseline="-25000" dirty="0" err="1">
                <a:solidFill>
                  <a:srgbClr val="000000"/>
                </a:solidFill>
                <a:latin typeface="Tw Cen MT"/>
                <a:ea typeface="ＭＳ Ｐゴシック" charset="0"/>
                <a:cs typeface="Tw Cen MT"/>
              </a:rPr>
              <a:t>&gt;</a:t>
            </a:r>
            <a:r>
              <a:rPr lang="en-US" sz="2000" b="1" dirty="0" err="1">
                <a:solidFill>
                  <a:srgbClr val="000000"/>
                </a:solidFill>
                <a:latin typeface="Tw Cen MT"/>
                <a:ea typeface="ＭＳ Ｐゴシック" charset="0"/>
                <a:cs typeface="Tw Cen MT"/>
              </a:rPr>
              <a:t> in ascending order as ranking</a:t>
            </a:r>
            <a:endParaRPr lang="en-US" sz="2000" b="1" dirty="0" err="1">
              <a:solidFill>
                <a:srgbClr val="3366FF"/>
              </a:solidFill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endParaRPr lang="en-US" sz="2000" b="1" dirty="0" err="1">
              <a:solidFill>
                <a:srgbClr val="3366FF"/>
              </a:solidFill>
              <a:latin typeface="Tw Cen MT"/>
              <a:ea typeface="ＭＳ Ｐゴシック" charset="0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4109117314"/>
      </p:ext>
    </p:extLst>
  </p:cSld>
  <p:clrMapOvr>
    <a:masterClrMapping/>
  </p:clrMapOvr>
  <p:transition xmlns:p14="http://schemas.microsoft.com/office/powerpoint/2010/main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981200"/>
            <a:ext cx="8001000" cy="4419600"/>
          </a:xfrm>
        </p:spPr>
        <p:txBody>
          <a:bodyPr/>
          <a:lstStyle/>
          <a:p>
            <a:r>
              <a:rPr lang="en-US"/>
              <a:t>Introduction</a:t>
            </a:r>
          </a:p>
          <a:p>
            <a:pPr lvl="1"/>
            <a:r>
              <a:rPr lang="en-US"/>
              <a:t>Point Differential Matrix</a:t>
            </a:r>
          </a:p>
          <a:p>
            <a:pPr lvl="1"/>
            <a:r>
              <a:rPr lang="en-US"/>
              <a:t>Hillside Form</a:t>
            </a:r>
          </a:p>
          <a:p>
            <a:r>
              <a:rPr lang="en-US"/>
              <a:t>Evolutionary Optimization Approach</a:t>
            </a:r>
          </a:p>
          <a:p>
            <a:r>
              <a:rPr lang="en-US"/>
              <a:t>BILP</a:t>
            </a:r>
          </a:p>
          <a:p>
            <a:r>
              <a:rPr lang="en-US"/>
              <a:t>Applications</a:t>
            </a:r>
          </a:p>
          <a:p>
            <a:pPr lvl="1"/>
            <a:r>
              <a:rPr lang="en-US"/>
              <a:t>March Madness</a:t>
            </a:r>
          </a:p>
        </p:txBody>
      </p:sp>
    </p:spTree>
    <p:extLst>
      <p:ext uri="{BB962C8B-B14F-4D97-AF65-F5344CB8AC3E}">
        <p14:creationId xmlns:p14="http://schemas.microsoft.com/office/powerpoint/2010/main" val="2590845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Introduction - Point Differential Matrix</a:t>
            </a:r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001000" cy="4191000"/>
          </a:xfrm>
        </p:spPr>
        <p:txBody>
          <a:bodyPr/>
          <a:lstStyle/>
          <a:p>
            <a:r>
              <a:rPr lang="en-US"/>
              <a:t>Pairwise match up data</a:t>
            </a:r>
          </a:p>
          <a:p>
            <a:pPr lvl="1"/>
            <a:r>
              <a:rPr lang="en-US"/>
              <a:t>Only positive differences between the final scores of the games</a:t>
            </a:r>
          </a:p>
          <a:p>
            <a:r>
              <a:rPr lang="en-US"/>
              <a:t>Example:  If team 4 beat team 11 by 23 points, P</a:t>
            </a:r>
            <a:r>
              <a:rPr lang="en-US" baseline="-25000"/>
              <a:t>4,11</a:t>
            </a:r>
            <a:r>
              <a:rPr lang="en-US"/>
              <a:t> = 23 and P</a:t>
            </a:r>
            <a:r>
              <a:rPr lang="en-US" baseline="-25000"/>
              <a:t>11,4</a:t>
            </a:r>
            <a:r>
              <a:rPr lang="en-US"/>
              <a:t> = 0</a:t>
            </a:r>
          </a:p>
          <a:p>
            <a:r>
              <a:rPr lang="en-US"/>
              <a:t>If multiple games are played, you take the sum or average of all the differences</a:t>
            </a:r>
          </a:p>
        </p:txBody>
      </p:sp>
    </p:spTree>
    <p:extLst>
      <p:ext uri="{BB962C8B-B14F-4D97-AF65-F5344CB8AC3E}">
        <p14:creationId xmlns:p14="http://schemas.microsoft.com/office/powerpoint/2010/main" val="96685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4CD019D-56AD-4D21-8B25-C7A8CC13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582"/>
            <a:ext cx="8229600" cy="1143000"/>
          </a:xfrm>
        </p:spPr>
        <p:txBody>
          <a:bodyPr/>
          <a:lstStyle/>
          <a:p>
            <a:r>
              <a:rPr lang="en-US" sz="4000" b="1" dirty="0" err="1"/>
              <a:t>Kathryn’s Comment on encoding D</a:t>
            </a:r>
            <a:endParaRPr lang="en-US" sz="4000" b="1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878067" y="1529930"/>
            <a:ext cx="7449949" cy="622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Data: 52—49 score where team i beat team j</a:t>
            </a:r>
            <a:endParaRPr lang="en-US" sz="2000" b="1" baseline="-25000" dirty="0" err="1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endParaRPr lang="en-US" sz="2000" b="1" baseline="-25000" dirty="0" err="1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  <a:p>
            <a:pPr marL="457200" indent="-457200" algn="l" eaLnBrk="1" hangingPunct="1">
              <a:buAutoNum type="arabicPeriod"/>
            </a:pP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D(i,j)=52 and D(j,i)=49</a:t>
            </a:r>
          </a:p>
          <a:p>
            <a:pPr marL="457200" indent="-457200" algn="l" eaLnBrk="1" hangingPunct="1">
              <a:buAutoNum type="arabicPeriod"/>
            </a:pPr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  <a:p>
            <a:pPr marL="457200" indent="-457200" algn="l" eaLnBrk="1" hangingPunct="1">
              <a:buFontTx/>
              <a:buAutoNum type="arabicPeriod"/>
            </a:pP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D(i,j)=3 and D(j,i)=0</a:t>
            </a:r>
          </a:p>
          <a:p>
            <a:pPr marL="457200" indent="-457200" algn="l" eaLnBrk="1" hangingPunct="1">
              <a:buFontTx/>
              <a:buAutoNum type="arabicPeriod"/>
            </a:pPr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  <a:p>
            <a:pPr marL="457200" indent="-457200" algn="l" eaLnBrk="1" hangingPunct="1">
              <a:buFontTx/>
              <a:buAutoNum type="arabicPeriod"/>
            </a:pPr>
            <a:r>
              <a:rPr lang="en-US" sz="2000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D(i,j)=52/49=1.06 and D(j,i)=0</a:t>
            </a:r>
          </a:p>
          <a:p>
            <a:pPr marL="457200" indent="-457200" algn="l" eaLnBrk="1" hangingPunct="1">
              <a:buAutoNum type="arabicPeriod"/>
            </a:pPr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134326" y="3046363"/>
            <a:ext cx="13073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>
                <a:latin typeface="Tw Cen MT"/>
                <a:cs typeface="Tw Cen MT"/>
              </a:rPr>
              <a:t>point differential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34326" y="3650319"/>
            <a:ext cx="13073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3366FF"/>
                </a:solidFill>
                <a:latin typeface="Tw Cen MT"/>
                <a:cs typeface="Tw Cen MT"/>
              </a:rPr>
              <a:t>point ratio</a:t>
            </a:r>
          </a:p>
        </p:txBody>
      </p:sp>
    </p:spTree>
    <p:extLst>
      <p:ext uri="{BB962C8B-B14F-4D97-AF65-F5344CB8AC3E}">
        <p14:creationId xmlns:p14="http://schemas.microsoft.com/office/powerpoint/2010/main" val="2812344219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533400"/>
            <a:ext cx="8001000" cy="914400"/>
          </a:xfrm>
        </p:spPr>
        <p:txBody>
          <a:bodyPr/>
          <a:lstStyle/>
          <a:p>
            <a:r>
              <a:rPr lang="en-US"/>
              <a:t>Introduction - Hillside Form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828800"/>
            <a:ext cx="5029200" cy="3276600"/>
          </a:xfrm>
        </p:spPr>
        <p:txBody>
          <a:bodyPr/>
          <a:lstStyle/>
          <a:p>
            <a:r>
              <a:rPr lang="en-US" sz="2800"/>
              <a:t>Perfect Hillside Form</a:t>
            </a:r>
          </a:p>
          <a:p>
            <a:pPr marL="457200" lvl="1" indent="111125"/>
            <a:r>
              <a:rPr lang="en-US" sz="2400"/>
              <a:t>Diagonal and lower triangular are zero</a:t>
            </a:r>
          </a:p>
          <a:p>
            <a:pPr marL="457200" lvl="1" indent="111125"/>
            <a:r>
              <a:rPr lang="en-US" sz="2400"/>
              <a:t>Each row is an increasing sequence</a:t>
            </a:r>
          </a:p>
          <a:p>
            <a:pPr marL="457200" lvl="1" indent="111125"/>
            <a:r>
              <a:rPr lang="en-US" sz="2400"/>
              <a:t>Each column is a decreasing sequence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3241675" y="8143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5127" name="Picture 7" descr="Picture 1"/>
          <p:cNvPicPr>
            <a:picLocks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43500" y="1727200"/>
            <a:ext cx="3924300" cy="3759200"/>
          </a:xfrm>
        </p:spPr>
      </p:pic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5535613" y="1416050"/>
            <a:ext cx="3074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Example of perfect hillside form.</a:t>
            </a:r>
          </a:p>
        </p:txBody>
      </p:sp>
      <p:graphicFrame>
        <p:nvGraphicFramePr>
          <p:cNvPr id="51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435020"/>
              </p:ext>
            </p:extLst>
          </p:nvPr>
        </p:nvGraphicFramePr>
        <p:xfrm>
          <a:off x="245885" y="5485166"/>
          <a:ext cx="5811838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5" imgW="3771900" imgH="762000" progId="Equation.3">
                  <p:embed/>
                </p:oleObj>
              </mc:Choice>
              <mc:Fallback>
                <p:oleObj name="Equation" r:id="rId5" imgW="37719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885" y="5485166"/>
                        <a:ext cx="5811838" cy="117475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141110" y="5091466"/>
            <a:ext cx="5181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/>
              <a:t>Mathematically, P</a:t>
            </a:r>
            <a:r>
              <a:rPr lang="en-US" sz="1800" baseline="-25000"/>
              <a:t>mxn</a:t>
            </a:r>
            <a:r>
              <a:rPr lang="en-US" sz="1800"/>
              <a:t> is in perfect hillside form if: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20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51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Hillside Form and Ranking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981200"/>
            <a:ext cx="8039100" cy="4114800"/>
          </a:xfrm>
        </p:spPr>
        <p:txBody>
          <a:bodyPr/>
          <a:lstStyle/>
          <a:p>
            <a:r>
              <a:rPr lang="en-US"/>
              <a:t>In the context of ranking, it makes sense because we want the first place team to beat the second by a little, the third by a little more, etc</a:t>
            </a:r>
          </a:p>
          <a:p>
            <a:r>
              <a:rPr lang="en-US"/>
              <a:t>Goal:  Symmetrically reorder the rows and columns to get the matrix as close to hillside form as possible.</a:t>
            </a:r>
          </a:p>
        </p:txBody>
      </p:sp>
    </p:spTree>
    <p:extLst>
      <p:ext uri="{BB962C8B-B14F-4D97-AF65-F5344CB8AC3E}">
        <p14:creationId xmlns:p14="http://schemas.microsoft.com/office/powerpoint/2010/main" val="2841509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Violations to Hillside Form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Count the number of times the entries break hillside form.</a:t>
            </a:r>
          </a:p>
          <a:p>
            <a:r>
              <a:rPr lang="en-US" sz="2800"/>
              <a:t>Maximum number of violations for n x n matrix: </a:t>
            </a:r>
          </a:p>
        </p:txBody>
      </p:sp>
      <p:pic>
        <p:nvPicPr>
          <p:cNvPr id="9222" name="Picture 6" descr="Picture 2"/>
          <p:cNvPicPr>
            <a:picLocks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2039938"/>
            <a:ext cx="3924300" cy="3690937"/>
          </a:xfrm>
        </p:spPr>
      </p:pic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1447800" y="5040313"/>
          <a:ext cx="251460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Equation" r:id="rId5" imgW="1028700" imgH="431800" progId="Equation.3">
                  <p:embed/>
                </p:oleObj>
              </mc:Choice>
              <mc:Fallback>
                <p:oleObj name="Equation" r:id="rId5" imgW="1028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040313"/>
                        <a:ext cx="2514600" cy="1055687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ction Button: Help 1">
            <a:hlinkClick r:id="" action="ppaction://noaction" highlightClick="1"/>
          </p:cNvPr>
          <p:cNvSpPr/>
          <p:nvPr/>
        </p:nvSpPr>
        <p:spPr>
          <a:xfrm>
            <a:off x="472723" y="5082646"/>
            <a:ext cx="733778" cy="858131"/>
          </a:xfrm>
          <a:prstGeom prst="actionButtonHelp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37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Violations are naturally weighted</a:t>
            </a:r>
          </a:p>
        </p:txBody>
      </p:sp>
      <p:pic>
        <p:nvPicPr>
          <p:cNvPr id="4" name="Picture 3" descr="Screen Shot 2019-04-01 at 8.56.1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52" r="2700"/>
          <a:stretch/>
        </p:blipFill>
        <p:spPr>
          <a:xfrm>
            <a:off x="599722" y="1696864"/>
            <a:ext cx="2314223" cy="1726494"/>
          </a:xfrm>
          <a:prstGeom prst="rect">
            <a:avLst/>
          </a:prstGeom>
        </p:spPr>
      </p:pic>
      <p:pic>
        <p:nvPicPr>
          <p:cNvPr id="9" name="Picture 8" descr="Screen Shot 2019-04-01 at 8.56.1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52" r="2700"/>
          <a:stretch/>
        </p:blipFill>
        <p:spPr>
          <a:xfrm>
            <a:off x="599722" y="3575758"/>
            <a:ext cx="2314223" cy="1726494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750773" y="2463531"/>
            <a:ext cx="330200" cy="355600"/>
          </a:xfrm>
          <a:prstGeom prst="ellipse">
            <a:avLst/>
          </a:prstGeom>
          <a:solidFill>
            <a:srgbClr val="FF0000">
              <a:alpha val="4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/>
          <p:cNvSpPr>
            <a:spLocks/>
          </p:cNvSpPr>
          <p:nvPr/>
        </p:nvSpPr>
        <p:spPr>
          <a:xfrm rot="5400000">
            <a:off x="1997934" y="2659580"/>
            <a:ext cx="1038065" cy="251406"/>
          </a:xfrm>
          <a:prstGeom prst="mathMultiply">
            <a:avLst/>
          </a:prstGeom>
          <a:solidFill>
            <a:srgbClr val="FF0000">
              <a:alpha val="38000"/>
            </a:srgbClr>
          </a:solidFill>
          <a:ln w="9525" cmpd="sng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158781" y="1527586"/>
            <a:ext cx="13073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>
                <a:latin typeface="Tw Cen MT"/>
                <a:cs typeface="Tw Cen MT"/>
              </a:rPr>
              <a:t>accounts for 6 of the 7 violations in this matrix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080973" y="1696864"/>
            <a:ext cx="2199861" cy="84349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936009" y="5685789"/>
            <a:ext cx="13073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>
                <a:latin typeface="Tw Cen MT"/>
                <a:cs typeface="Tw Cen MT"/>
              </a:rPr>
              <a:t>accounts for 4 of the 5 violations in this matrix</a:t>
            </a:r>
          </a:p>
        </p:txBody>
      </p:sp>
      <p:sp>
        <p:nvSpPr>
          <p:cNvPr id="19" name="Multiply 18"/>
          <p:cNvSpPr>
            <a:spLocks/>
          </p:cNvSpPr>
          <p:nvPr/>
        </p:nvSpPr>
        <p:spPr>
          <a:xfrm rot="5400000">
            <a:off x="2010519" y="4571188"/>
            <a:ext cx="1038065" cy="251406"/>
          </a:xfrm>
          <a:prstGeom prst="mathMultiply">
            <a:avLst/>
          </a:prstGeom>
          <a:solidFill>
            <a:srgbClr val="FF0000">
              <a:alpha val="38000"/>
            </a:srgbClr>
          </a:solidFill>
          <a:ln w="9525" cmpd="sng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777820" y="4310543"/>
            <a:ext cx="40193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1948472" y="4947719"/>
            <a:ext cx="40193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1934361" y="4967569"/>
            <a:ext cx="330200" cy="355600"/>
          </a:xfrm>
          <a:prstGeom prst="ellipse">
            <a:avLst/>
          </a:prstGeom>
          <a:solidFill>
            <a:srgbClr val="FF0000">
              <a:alpha val="4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1" idx="4"/>
          </p:cNvCxnSpPr>
          <p:nvPr/>
        </p:nvCxnSpPr>
        <p:spPr>
          <a:xfrm flipH="1">
            <a:off x="1416818" y="5323169"/>
            <a:ext cx="682643" cy="44640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4466166" y="2657985"/>
            <a:ext cx="410633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latin typeface="Tw Cen MT"/>
                <a:cs typeface="Tw Cen MT"/>
              </a:rPr>
              <a:t>Violations that occur near the top of the ranking (upper left part of the reordered D matrix) and far from the diagonal naturally carry more weight as they are involved in more violations.</a:t>
            </a:r>
          </a:p>
        </p:txBody>
      </p:sp>
    </p:spTree>
    <p:extLst>
      <p:ext uri="{BB962C8B-B14F-4D97-AF65-F5344CB8AC3E}">
        <p14:creationId xmlns:p14="http://schemas.microsoft.com/office/powerpoint/2010/main" val="2131422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0" grpId="0" animBg="1"/>
      <p:bldP spid="21" grpId="0" animBg="1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79225</TotalTime>
  <Words>799</Words>
  <Application>Microsoft Macintosh PowerPoint</Application>
  <PresentationFormat>On-screen Show (4:3)</PresentationFormat>
  <Paragraphs>245</Paragraphs>
  <Slides>25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Microsoft Equation</vt:lpstr>
      <vt:lpstr>Weighted Data and Hillside Form</vt:lpstr>
      <vt:lpstr>Ranking: Minimizing the Number of Violations to Hillside Form</vt:lpstr>
      <vt:lpstr>Outline</vt:lpstr>
      <vt:lpstr>Introduction - Point Differential Matrix</vt:lpstr>
      <vt:lpstr>Kathryn’s Comment on encoding D</vt:lpstr>
      <vt:lpstr>Introduction - Hillside Form</vt:lpstr>
      <vt:lpstr>Hillside Form and Ranking</vt:lpstr>
      <vt:lpstr>Violations to Hillside Form</vt:lpstr>
      <vt:lpstr>Violations are naturally weighted</vt:lpstr>
      <vt:lpstr>Optimization</vt:lpstr>
      <vt:lpstr>PowerPoint Presentation</vt:lpstr>
      <vt:lpstr>BILP</vt:lpstr>
      <vt:lpstr>BILP</vt:lpstr>
      <vt:lpstr>PowerPoint Presentation</vt:lpstr>
      <vt:lpstr>BILP - Relaxation</vt:lpstr>
      <vt:lpstr>2009 Australian Football Results</vt:lpstr>
      <vt:lpstr>2009 Australian Football Results</vt:lpstr>
      <vt:lpstr>2009 Australian Football Results</vt:lpstr>
      <vt:lpstr>SoCon Example</vt:lpstr>
      <vt:lpstr>BILP: multiple optimal solutions </vt:lpstr>
      <vt:lpstr>How to use Hillside for Rankability?</vt:lpstr>
      <vt:lpstr>PowerPoint Presentation</vt:lpstr>
      <vt:lpstr>PowerPoint Presentation</vt:lpstr>
      <vt:lpstr>PowerPoint Presentation</vt:lpstr>
      <vt:lpstr>IP Rankability as Ranking Method on March Madness</vt:lpstr>
    </vt:vector>
  </TitlesOfParts>
  <Company>Davidson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the Point</dc:title>
  <dc:creator>Tim Chartier</dc:creator>
  <cp:lastModifiedBy>Amy N Langville</cp:lastModifiedBy>
  <cp:revision>677</cp:revision>
  <dcterms:created xsi:type="dcterms:W3CDTF">2011-08-23T17:17:26Z</dcterms:created>
  <dcterms:modified xsi:type="dcterms:W3CDTF">2019-04-02T02:16:47Z</dcterms:modified>
</cp:coreProperties>
</file>