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749" r:id="rId2"/>
    <p:sldId id="797" r:id="rId3"/>
    <p:sldId id="798" r:id="rId4"/>
    <p:sldId id="799" r:id="rId5"/>
    <p:sldId id="811" r:id="rId6"/>
    <p:sldId id="800" r:id="rId7"/>
    <p:sldId id="801" r:id="rId8"/>
    <p:sldId id="802" r:id="rId9"/>
    <p:sldId id="810" r:id="rId10"/>
    <p:sldId id="803" r:id="rId11"/>
    <p:sldId id="805" r:id="rId12"/>
    <p:sldId id="807" r:id="rId13"/>
    <p:sldId id="812" r:id="rId14"/>
    <p:sldId id="808" r:id="rId15"/>
    <p:sldId id="809" r:id="rId16"/>
    <p:sldId id="815" r:id="rId17"/>
    <p:sldId id="816" r:id="rId18"/>
    <p:sldId id="817" r:id="rId19"/>
    <p:sldId id="813" r:id="rId20"/>
    <p:sldId id="814" r:id="rId21"/>
    <p:sldId id="818" r:id="rId22"/>
    <p:sldId id="819" r:id="rId23"/>
    <p:sldId id="820" r:id="rId24"/>
    <p:sldId id="821" r:id="rId25"/>
    <p:sldId id="795" r:id="rId26"/>
    <p:sldId id="822" r:id="rId27"/>
    <p:sldId id="823" r:id="rId28"/>
    <p:sldId id="825" r:id="rId29"/>
    <p:sldId id="826" r:id="rId30"/>
    <p:sldId id="828" r:id="rId31"/>
    <p:sldId id="827" r:id="rId32"/>
    <p:sldId id="824" r:id="rId33"/>
    <p:sldId id="829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749"/>
            <p14:sldId id="797"/>
            <p14:sldId id="798"/>
            <p14:sldId id="799"/>
            <p14:sldId id="811"/>
            <p14:sldId id="800"/>
            <p14:sldId id="801"/>
            <p14:sldId id="802"/>
            <p14:sldId id="810"/>
            <p14:sldId id="803"/>
            <p14:sldId id="805"/>
            <p14:sldId id="807"/>
            <p14:sldId id="812"/>
            <p14:sldId id="808"/>
            <p14:sldId id="809"/>
            <p14:sldId id="815"/>
            <p14:sldId id="816"/>
            <p14:sldId id="817"/>
            <p14:sldId id="813"/>
            <p14:sldId id="814"/>
            <p14:sldId id="818"/>
            <p14:sldId id="819"/>
            <p14:sldId id="820"/>
            <p14:sldId id="821"/>
            <p14:sldId id="795"/>
            <p14:sldId id="822"/>
            <p14:sldId id="823"/>
            <p14:sldId id="825"/>
            <p14:sldId id="826"/>
            <p14:sldId id="828"/>
            <p14:sldId id="827"/>
            <p14:sldId id="824"/>
            <p14:sldId id="8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60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58F1B-E3F0-5D46-A8A1-1186916E1741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95B3E-096B-D04C-BA93-5CFB5BFDBABE}" type="slidenum">
              <a:rPr lang="en-US"/>
              <a:pPr/>
              <a:t>11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F3F31-ECB2-F645-AA21-8FEBA6C6F86E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F3F31-ECB2-F645-AA21-8FEBA6C6F86E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E1D2A-7B24-924D-9A2B-C8B7849C057C}" type="slidenum">
              <a:rPr lang="en-US"/>
              <a:pPr/>
              <a:t>14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BD6BB-22C7-7040-8935-A99EC907819D}" type="slidenum">
              <a:rPr lang="en-US"/>
              <a:pPr/>
              <a:t>15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88E2B-0D1D-1A4D-A282-801B5D61B5D9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B34B-0119-354C-BB66-612B2B56CAEE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BF4E3-AC93-E44A-8099-0A5E6584B5A3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44F12-E91B-FE46-A070-3D0079CE5C10}" type="slidenum">
              <a:rPr lang="en-US"/>
              <a:pPr/>
              <a:t>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FC6C3-BF91-2E43-A032-77DDF6546781}" type="slidenum">
              <a:rPr lang="en-US"/>
              <a:pPr/>
              <a:t>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C8F0-BC37-8F47-BDAE-FB34DE6436DC}" type="slidenum">
              <a:rPr lang="en-US"/>
              <a:pPr/>
              <a:t>8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DC8F0-BC37-8F47-BDAE-FB34DE6436DC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001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981200"/>
            <a:ext cx="39243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243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48400"/>
            <a:ext cx="5237163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fld id="{B92A74B9-B7C1-B149-896F-C5D26A86A6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09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685800"/>
            <a:ext cx="8001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6248400"/>
            <a:ext cx="5237163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fld id="{F462BE4E-E3F4-334C-8C9B-977A478B03E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07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4/8/19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4/8/19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4/8/19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4/8/19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4/8/19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4/8/19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2" y="83195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Weighted Data and Hillside Form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4/9/2019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05277" y="4051605"/>
            <a:ext cx="4706465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Amy Langville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Mathematics Department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College of Charleston</a:t>
            </a:r>
          </a:p>
          <a:p>
            <a:pPr algn="l" eaLnBrk="1" hangingPunct="1">
              <a:lnSpc>
                <a:spcPct val="120000"/>
              </a:lnSpc>
            </a:pP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40630042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23621"/>
            <a:ext cx="8001000" cy="1981200"/>
          </a:xfrm>
        </p:spPr>
        <p:txBody>
          <a:bodyPr/>
          <a:lstStyle/>
          <a:p>
            <a:r>
              <a:rPr lang="en-US"/>
              <a:t>Goal:  Find the permutation vector that </a:t>
            </a:r>
            <a:r>
              <a:rPr lang="en-US">
                <a:solidFill>
                  <a:srgbClr val="3366FF"/>
                </a:solidFill>
              </a:rPr>
              <a:t>minimizes</a:t>
            </a:r>
            <a:r>
              <a:rPr lang="en-US"/>
              <a:t> the number of violations to hillside form</a:t>
            </a:r>
          </a:p>
        </p:txBody>
      </p:sp>
      <p:pic>
        <p:nvPicPr>
          <p:cNvPr id="2" name="Picture 1" descr="Screen Shot 2019-04-01 at 8.5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0999"/>
            <a:ext cx="8379394" cy="34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 descr="EOPoster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7065963"/>
          </a:xfrm>
        </p:spPr>
      </p:pic>
    </p:spTree>
    <p:extLst>
      <p:ext uri="{BB962C8B-B14F-4D97-AF65-F5344CB8AC3E}">
        <p14:creationId xmlns:p14="http://schemas.microsoft.com/office/powerpoint/2010/main" val="33860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3810000"/>
          </a:xfrm>
        </p:spPr>
        <p:txBody>
          <a:bodyPr/>
          <a:lstStyle/>
          <a:p>
            <a:r>
              <a:rPr lang="en-US"/>
              <a:t>Minimum violations to hillside form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286000" y="3124200"/>
          <a:ext cx="44196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4" imgW="2654300" imgH="736600" progId="Equation.3">
                  <p:embed/>
                </p:oleObj>
              </mc:Choice>
              <mc:Fallback>
                <p:oleObj name="Equation" r:id="rId4" imgW="2654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4419600" cy="12271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387725" y="2590800"/>
            <a:ext cx="209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Matrices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905000" y="5029200"/>
          <a:ext cx="53340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6" imgW="3467100" imgH="1117600" progId="Equation.3">
                  <p:embed/>
                </p:oleObj>
              </mc:Choice>
              <mc:Fallback>
                <p:oleObj name="Equation" r:id="rId6" imgW="34671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5334000" cy="17192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038600" y="45720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BILP</a:t>
            </a:r>
          </a:p>
        </p:txBody>
      </p:sp>
    </p:spTree>
    <p:extLst>
      <p:ext uri="{BB962C8B-B14F-4D97-AF65-F5344CB8AC3E}">
        <p14:creationId xmlns:p14="http://schemas.microsoft.com/office/powerpoint/2010/main" val="120709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3810000"/>
          </a:xfrm>
        </p:spPr>
        <p:txBody>
          <a:bodyPr/>
          <a:lstStyle/>
          <a:p>
            <a:r>
              <a:rPr lang="en-US"/>
              <a:t>Input Matrix C is built from D</a:t>
            </a:r>
          </a:p>
        </p:txBody>
      </p:sp>
      <p:pic>
        <p:nvPicPr>
          <p:cNvPr id="2" name="Picture 1" descr="Screen Shot 2019-04-01 at 9.4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2837039"/>
            <a:ext cx="8750300" cy="2171700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393628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4-01 at 8.4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" y="300567"/>
            <a:ext cx="8916140" cy="63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BILP - Relaxation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BILP can be relaxed to a LP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90600" y="3124200"/>
          <a:ext cx="67056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4" imgW="3467100" imgH="1117600" progId="Equation.3">
                  <p:embed/>
                </p:oleObj>
              </mc:Choice>
              <mc:Fallback>
                <p:oleObj name="Equation" r:id="rId4" imgW="34671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6705600" cy="21605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362200" y="4876800"/>
            <a:ext cx="1219200" cy="381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w Cen MT"/>
                <a:ea typeface="Osaka" charset="0"/>
                <a:cs typeface="Tw Cen MT"/>
              </a:rPr>
              <a:t>2009 Australian Football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AFL Standings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132137" name="Picture 3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2587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4724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EO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Picture 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606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00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844</a:t>
            </a:r>
          </a:p>
          <a:p>
            <a:r>
              <a:rPr lang="en-US">
                <a:latin typeface="Tw Cen MT"/>
                <a:cs typeface="Tw Cen MT"/>
              </a:rPr>
              <a:t>Time = 33.6 sec</a:t>
            </a:r>
          </a:p>
        </p:txBody>
      </p:sp>
      <p:sp>
        <p:nvSpPr>
          <p:cNvPr id="132178" name="TextBox 8"/>
          <p:cNvSpPr txBox="1">
            <a:spLocks noChangeArrowheads="1"/>
          </p:cNvSpPr>
          <p:nvPr/>
        </p:nvSpPr>
        <p:spPr bwMode="auto">
          <a:xfrm>
            <a:off x="1828800" y="4876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862</a:t>
            </a:r>
          </a:p>
        </p:txBody>
      </p:sp>
    </p:spTree>
    <p:extLst>
      <p:ext uri="{BB962C8B-B14F-4D97-AF65-F5344CB8AC3E}">
        <p14:creationId xmlns:p14="http://schemas.microsoft.com/office/powerpoint/2010/main" val="215021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w Cen MT"/>
                <a:ea typeface="Osaka" charset="0"/>
                <a:cs typeface="Tw Cen MT"/>
              </a:rPr>
              <a:t>2009 Australian Football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AFL Standings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133161" name="Picture 3" descr="Pictur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2587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4724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BILP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00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677</a:t>
            </a:r>
          </a:p>
          <a:p>
            <a:r>
              <a:rPr lang="en-US">
                <a:latin typeface="Tw Cen MT"/>
                <a:cs typeface="Tw Cen MT"/>
              </a:rPr>
              <a:t>Time = .45 secs</a:t>
            </a:r>
          </a:p>
        </p:txBody>
      </p:sp>
      <p:pic>
        <p:nvPicPr>
          <p:cNvPr id="9" name="Picture 8" descr="Picture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551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2" name="TextBox 9"/>
          <p:cNvSpPr txBox="1">
            <a:spLocks noChangeArrowheads="1"/>
          </p:cNvSpPr>
          <p:nvPr/>
        </p:nvSpPr>
        <p:spPr bwMode="auto">
          <a:xfrm>
            <a:off x="1828800" y="48768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862</a:t>
            </a:r>
          </a:p>
        </p:txBody>
      </p:sp>
    </p:spTree>
    <p:extLst>
      <p:ext uri="{BB962C8B-B14F-4D97-AF65-F5344CB8AC3E}">
        <p14:creationId xmlns:p14="http://schemas.microsoft.com/office/powerpoint/2010/main" val="280407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eaLnBrk="1" hangingPunct="1"/>
            <a:r>
              <a:rPr lang="en-US">
                <a:latin typeface="Tw Cen MT"/>
                <a:ea typeface="Osaka" charset="0"/>
                <a:cs typeface="Tw Cen MT"/>
              </a:rPr>
              <a:t>2009 Australian Football Results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4724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BILP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sp>
        <p:nvSpPr>
          <p:cNvPr id="134185" name="TextBox 7"/>
          <p:cNvSpPr txBox="1">
            <a:spLocks noChangeArrowheads="1"/>
          </p:cNvSpPr>
          <p:nvPr/>
        </p:nvSpPr>
        <p:spPr bwMode="auto">
          <a:xfrm>
            <a:off x="6400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677</a:t>
            </a:r>
          </a:p>
          <a:p>
            <a:r>
              <a:rPr lang="en-US">
                <a:latin typeface="Tw Cen MT"/>
                <a:cs typeface="Tw Cen MT"/>
              </a:rPr>
              <a:t>Time = .45 secs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/>
        </p:nvGraphicFramePr>
        <p:xfrm>
          <a:off x="152400" y="1295400"/>
          <a:ext cx="1600200" cy="5316546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EO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St. Kilda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Geelong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West. Bulldogs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Collingwood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Carlton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Brisbane Lions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Hawthorn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Sydney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Essendon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West Coast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Pt. Adelaide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Fremantle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N. Melbourne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Helvetica" charset="0"/>
                          <a:ea typeface="Osaka" charset="0"/>
                          <a:cs typeface="Osaka" charset="0"/>
                        </a:rPr>
                        <a:t>Richmond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pic>
        <p:nvPicPr>
          <p:cNvPr id="134224" name="Picture 10" descr="Picture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26066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25" name="TextBox 11"/>
          <p:cNvSpPr txBox="1">
            <a:spLocks noChangeArrowheads="1"/>
          </p:cNvSpPr>
          <p:nvPr/>
        </p:nvSpPr>
        <p:spPr bwMode="auto">
          <a:xfrm>
            <a:off x="1828800" y="48006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w Cen MT"/>
                <a:cs typeface="Tw Cen MT"/>
              </a:rPr>
              <a:t>Fitness = 844</a:t>
            </a:r>
          </a:p>
          <a:p>
            <a:r>
              <a:rPr lang="en-US">
                <a:latin typeface="Tw Cen MT"/>
                <a:cs typeface="Tw Cen MT"/>
              </a:rPr>
              <a:t>Time = 33.6 sec</a:t>
            </a:r>
          </a:p>
        </p:txBody>
      </p:sp>
      <p:pic>
        <p:nvPicPr>
          <p:cNvPr id="134226" name="Picture 12" descr="Picture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2551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2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2223911" cy="1537529"/>
          </a:xfrm>
        </p:spPr>
        <p:txBody>
          <a:bodyPr/>
          <a:lstStyle/>
          <a:p>
            <a:r>
              <a:rPr lang="en-US" sz="4000" b="1" dirty="0" err="1"/>
              <a:t>SoCon Example</a:t>
            </a:r>
            <a:endParaRPr lang="en-US" sz="4000" b="1" dirty="0"/>
          </a:p>
        </p:txBody>
      </p:sp>
      <p:pic>
        <p:nvPicPr>
          <p:cNvPr id="3" name="Picture 2" descr="Screen Shot 2019-04-01 at 9.5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31" y="159809"/>
            <a:ext cx="5453031" cy="65334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52302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905000"/>
          </a:xfrm>
        </p:spPr>
        <p:txBody>
          <a:bodyPr/>
          <a:lstStyle/>
          <a:p>
            <a:r>
              <a:rPr kumimoji="0" lang="en-US"/>
              <a:t>Ranking:</a:t>
            </a:r>
            <a:br>
              <a:rPr kumimoji="0" lang="en-US"/>
            </a:br>
            <a:r>
              <a:rPr kumimoji="0" lang="en-US" sz="2800"/>
              <a:t>Minimizing the Number of Violations to Hillside Form</a:t>
            </a:r>
            <a:endParaRPr kumimoji="0"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kumimoji="0" lang="en-US"/>
              <a:t>Kathryn Pedings</a:t>
            </a:r>
          </a:p>
          <a:p>
            <a:r>
              <a:rPr kumimoji="0" lang="en-US"/>
              <a:t>College of Charleston</a:t>
            </a:r>
          </a:p>
        </p:txBody>
      </p:sp>
    </p:spTree>
    <p:extLst>
      <p:ext uri="{BB962C8B-B14F-4D97-AF65-F5344CB8AC3E}">
        <p14:creationId xmlns:p14="http://schemas.microsoft.com/office/powerpoint/2010/main" val="321658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BILP: multiple optimal solutions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8686800" cy="1588"/>
          </a:xfrm>
          <a:prstGeom prst="line">
            <a:avLst/>
          </a:prstGeom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600" y="1066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 smtClean="0">
                <a:latin typeface="Tw Cen MT"/>
                <a:cs typeface="Tw Cen MT"/>
              </a:rPr>
              <a:t>2009 </a:t>
            </a:r>
            <a:r>
              <a:rPr lang="en-US" sz="2400" dirty="0" err="1" smtClean="0">
                <a:latin typeface="Tw Cen MT"/>
                <a:cs typeface="Tw Cen MT"/>
              </a:rPr>
              <a:t>SoCon</a:t>
            </a:r>
            <a:r>
              <a:rPr lang="en-US" sz="2400" dirty="0" smtClean="0">
                <a:latin typeface="Tw Cen MT"/>
                <a:cs typeface="Tw Cen MT"/>
              </a:rPr>
              <a:t> Example</a:t>
            </a:r>
          </a:p>
        </p:txBody>
      </p:sp>
      <p:pic>
        <p:nvPicPr>
          <p:cNvPr id="11" name="Picture 10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04950"/>
            <a:ext cx="7010400" cy="47417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3800" y="619878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 smtClean="0">
                <a:latin typeface="Tw Cen MT"/>
                <a:cs typeface="Tw Cen MT"/>
              </a:rPr>
              <a:t>2 two-way ties</a:t>
            </a:r>
          </a:p>
        </p:txBody>
      </p:sp>
    </p:spTree>
    <p:extLst>
      <p:ext uri="{BB962C8B-B14F-4D97-AF65-F5344CB8AC3E}">
        <p14:creationId xmlns:p14="http://schemas.microsoft.com/office/powerpoint/2010/main" val="17577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to use Hillside for Rankability?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8686800" cy="1588"/>
          </a:xfrm>
          <a:prstGeom prst="line">
            <a:avLst/>
          </a:prstGeom>
          <a:ln w="508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9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4961513" y="1925836"/>
            <a:ext cx="2141249" cy="202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k = </a:t>
            </a:r>
            <a:r>
              <a:rPr lang="en-US" sz="1400" i="1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m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inimum number of changes to transform graph to dominance graph.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 = |P|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number of rankings, given that k.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k</a:t>
            </a:r>
            <a:r>
              <a:rPr lang="en-US" sz="1400" i="1" baseline="-25000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(</a:t>
            </a:r>
            <a:r>
              <a:rPr lang="en-US" sz="1400" i="1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n</a:t>
            </a:r>
            <a:r>
              <a:rPr lang="en-US" sz="1400" i="1" baseline="30000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1400" i="1" dirty="0">
                <a:solidFill>
                  <a:srgbClr val="404040"/>
                </a:solidFill>
                <a:latin typeface="Tw Cen MT"/>
                <a:ea typeface="ＭＳ Ｐゴシック" charset="0"/>
                <a:cs typeface="Tw Cen MT"/>
              </a:rPr>
              <a:t>-n)/2</a:t>
            </a:r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</a:t>
            </a:r>
            <a:r>
              <a:rPr lang="en-US" sz="1400" i="1" baseline="-25000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n!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68276" y="238876"/>
            <a:ext cx="78581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Original rankability measure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3299" y="1960055"/>
            <a:ext cx="2799774" cy="94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1045432" y="3006810"/>
            <a:ext cx="2757642" cy="56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r = 1 for perfect </a:t>
            </a:r>
            <a:r>
              <a:rPr lang="en-US" sz="1600" dirty="0" err="1">
                <a:latin typeface="Tw Cen MT"/>
                <a:ea typeface="ＭＳ Ｐゴシック" charset="0"/>
                <a:cs typeface="Tw Cen MT"/>
              </a:rPr>
              <a:t>rankability</a:t>
            </a:r>
            <a:r>
              <a:rPr lang="en-US" sz="1600" dirty="0">
                <a:latin typeface="Tw Cen MT"/>
                <a:ea typeface="ＭＳ Ｐゴシック" charset="0"/>
                <a:cs typeface="Tw Cen MT"/>
              </a:rPr>
              <a:t> when k = 0 and p = 1 (dominance graph)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08840" y="2051165"/>
            <a:ext cx="3485991" cy="836303"/>
            <a:chOff x="4961513" y="4757893"/>
            <a:chExt cx="3485991" cy="836303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4961513" y="4757893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r = 1 –      kp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5689862" y="5031384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k</a:t>
              </a:r>
              <a:r>
                <a:rPr lang="en-US" sz="1600" i="1" baseline="-25000" dirty="0">
                  <a:latin typeface="Tw Cen MT"/>
                  <a:ea typeface="ＭＳ Ｐゴシック" charset="0"/>
                  <a:cs typeface="Tw Cen MT"/>
                </a:rPr>
                <a:t>max</a:t>
              </a:r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 p</a:t>
              </a:r>
              <a:r>
                <a:rPr lang="en-US" sz="1600" i="1" baseline="-25000" dirty="0">
                  <a:latin typeface="Tw Cen MT"/>
                  <a:ea typeface="ＭＳ Ｐゴシック" charset="0"/>
                  <a:cs typeface="Tw Cen MT"/>
                </a:rPr>
                <a:t>max</a:t>
              </a:r>
              <a:endParaRPr lang="en-US" sz="1600" i="1" dirty="0">
                <a:latin typeface="Tw Cen MT"/>
                <a:ea typeface="ＭＳ Ｐゴシック" charset="0"/>
                <a:cs typeface="Tw Cen M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731389" y="5198457"/>
              <a:ext cx="784995" cy="0"/>
            </a:xfrm>
            <a:prstGeom prst="straightConnector1">
              <a:avLst/>
            </a:prstGeom>
            <a:solidFill>
              <a:schemeClr val="accent2"/>
            </a:solidFill>
            <a:ln w="31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964086"/>
      </p:ext>
    </p:extLst>
  </p:cSld>
  <p:clrMapOvr>
    <a:masterClrMapping/>
  </p:clrMapOvr>
  <p:transition xmlns:p14="http://schemas.microsoft.com/office/powerpoint/2010/main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4961513" y="1925836"/>
            <a:ext cx="2249265" cy="202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400" i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# hillside violations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 = |P|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number of MOSs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maxviolation = </a:t>
            </a:r>
            <a:r>
              <a:rPr lang="en-US" sz="14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?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400" i="1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p</a:t>
            </a:r>
            <a:r>
              <a:rPr lang="en-US" sz="1400" i="1" baseline="-25000" dirty="0" err="1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max</a:t>
            </a:r>
            <a:r>
              <a:rPr lang="en-US" sz="14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 = </a:t>
            </a:r>
            <a:r>
              <a:rPr lang="en-US" sz="1400" i="1" dirty="0">
                <a:latin typeface="Tw Cen MT"/>
                <a:ea typeface="ＭＳ Ｐゴシック" charset="0"/>
                <a:cs typeface="Tw Cen MT"/>
              </a:rPr>
              <a:t>n! </a:t>
            </a:r>
            <a:r>
              <a:rPr lang="en-US" sz="14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?</a:t>
            </a: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14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68276" y="238876"/>
            <a:ext cx="78581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rankability measure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3298" y="1960055"/>
            <a:ext cx="3163183" cy="94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08840" y="2051165"/>
            <a:ext cx="3485991" cy="836303"/>
            <a:chOff x="4961513" y="4757893"/>
            <a:chExt cx="3485991" cy="836303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4961513" y="4757893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r = 1 –      (# violations)   p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 bwMode="auto">
            <a:xfrm>
              <a:off x="5689862" y="5031384"/>
              <a:ext cx="2757642" cy="56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ＭＳ Ｐゴシック" charset="-128"/>
                  <a:cs typeface="ＭＳ Ｐゴシック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l" eaLnBrk="1" hangingPunct="1"/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(maxviolations)(p</a:t>
              </a:r>
              <a:r>
                <a:rPr lang="en-US" sz="1600" i="1" baseline="-25000" dirty="0">
                  <a:latin typeface="Tw Cen MT"/>
                  <a:ea typeface="ＭＳ Ｐゴシック" charset="0"/>
                  <a:cs typeface="Tw Cen MT"/>
                </a:rPr>
                <a:t>max</a:t>
              </a:r>
              <a:r>
                <a:rPr lang="en-US" sz="1600" i="1" dirty="0">
                  <a:latin typeface="Tw Cen MT"/>
                  <a:ea typeface="ＭＳ Ｐゴシック" charset="0"/>
                  <a:cs typeface="Tw Cen MT"/>
                </a:rPr>
                <a:t>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731390" y="5198457"/>
              <a:ext cx="1624357" cy="0"/>
            </a:xfrm>
            <a:prstGeom prst="straightConnector1">
              <a:avLst/>
            </a:prstGeom>
            <a:solidFill>
              <a:schemeClr val="accent2"/>
            </a:solidFill>
            <a:ln w="3175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674206"/>
      </p:ext>
    </p:extLst>
  </p:cSld>
  <p:clrMapOvr>
    <a:masterClrMapping/>
  </p:clrMapOvr>
  <p:transition xmlns:p14="http://schemas.microsoft.com/office/powerpoint/2010/main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168276" y="238876"/>
            <a:ext cx="78581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Finding all Hillside MOSs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155" y="1532930"/>
            <a:ext cx="676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400" dirty="0" smtClean="0">
                <a:latin typeface="Tw Cen MT"/>
                <a:cs typeface="Tw Cen MT"/>
              </a:rPr>
              <a:t>Paul’s Pruning Tree using Hillside optimal objective </a:t>
            </a:r>
          </a:p>
        </p:txBody>
      </p:sp>
    </p:spTree>
    <p:extLst>
      <p:ext uri="{BB962C8B-B14F-4D97-AF65-F5344CB8AC3E}">
        <p14:creationId xmlns:p14="http://schemas.microsoft.com/office/powerpoint/2010/main" val="1853976572"/>
      </p:ext>
    </p:extLst>
  </p:cSld>
  <p:clrMapOvr>
    <a:masterClrMapping/>
  </p:clrMapOvr>
  <p:transition xmlns:p14="http://schemas.microsoft.com/office/powerpoint/2010/main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IP Rankability as Ranking Method on March Madness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91444" y="1939149"/>
            <a:ext cx="7746999" cy="28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n=68 exact P or early terminated approximate partial P</a:t>
            </a: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choose any member of P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every member of P as rankings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</a:t>
            </a:r>
            <a:r>
              <a:rPr lang="en-US" sz="2000" b="1" dirty="0" err="1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Markov’s aggregate vector t of P as ranking</a:t>
            </a:r>
          </a:p>
          <a:p>
            <a:pPr algn="l" eaLnBrk="1" hangingPunct="1"/>
            <a:endParaRPr lang="en-US" sz="2000" b="1" dirty="0" err="1">
              <a:solidFill>
                <a:srgbClr val="000000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n=340 approximate info for P from P</a:t>
            </a:r>
            <a:r>
              <a:rPr lang="en-US" sz="2000" b="1" baseline="-25000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use row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descending order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use col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ascending order as ranking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109117314"/>
      </p:ext>
    </p:extLst>
  </p:cSld>
  <p:clrMapOvr>
    <a:masterClrMapping/>
  </p:clrMapOvr>
  <p:transition xmlns:p14="http://schemas.microsoft.com/office/powerpoint/2010/main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w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eighted Data and Hillside Form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4/9/2019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05277" y="4051605"/>
            <a:ext cx="4706465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Amy Langville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Mathematics Department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College of Charleston</a:t>
            </a:r>
          </a:p>
          <a:p>
            <a:pPr algn="l" eaLnBrk="1" hangingPunct="1">
              <a:lnSpc>
                <a:spcPct val="120000"/>
              </a:lnSpc>
            </a:pP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126382878"/>
      </p:ext>
    </p:extLst>
  </p:cSld>
  <p:clrMapOvr>
    <a:masterClrMapping/>
  </p:clrMapOvr>
  <p:transition xmlns:p14="http://schemas.microsoft.com/office/powerpoint/2010/main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5991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Examples with unweighted 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73556"/>
              </p:ext>
            </p:extLst>
          </p:nvPr>
        </p:nvGraphicFramePr>
        <p:xfrm>
          <a:off x="627351" y="1599886"/>
          <a:ext cx="5617202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091"/>
                <a:gridCol w="1503114"/>
                <a:gridCol w="690897"/>
                <a:gridCol w="1435100"/>
              </a:tblGrid>
              <a:tr h="2498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k = # violations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(k*p)/(k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1200" b="1" baseline="0">
                          <a:solidFill>
                            <a:schemeClr val="tx1"/>
                          </a:solidFill>
                        </a:rPr>
                        <a:t>*p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US" sz="1200" b="1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n!=720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0</a:t>
                      </a:r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/>
                        <a:t>Completely</a:t>
                      </a:r>
                      <a:r>
                        <a:rPr lang="en-US" sz="1200" baseline="0"/>
                        <a:t> Connected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baseline="0" dirty="0">
                          <a:latin typeface="Calibri"/>
                          <a:ea typeface="ＭＳ Ｐゴシック" charset="0"/>
                          <a:cs typeface="Calibri"/>
                        </a:rPr>
                        <a:t>30 = n(n-1)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n!=720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/>
                        <a:t>Cyclic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30 = n(n-1)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n!=720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NCD: 3-dom</a:t>
                      </a:r>
                      <a:r>
                        <a:rPr lang="en-US" sz="1200" baseline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3-dom + 1</a:t>
                      </a:r>
                      <a:r>
                        <a:rPr lang="en-US" sz="1200" baseline="0">
                          <a:solidFill>
                            <a:schemeClr val="tx1"/>
                          </a:solidFill>
                        </a:rPr>
                        <a:t> to 4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SIMODS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/>
                        <a:t>Empty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/>
                        <a:t>Dom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Dom</a:t>
                      </a:r>
                      <a:r>
                        <a:rPr lang="en-US" sz="1200" baseline="0">
                          <a:solidFill>
                            <a:srgbClr val="3366FF"/>
                          </a:solidFill>
                        </a:rPr>
                        <a:t> - 2</a:t>
                      </a:r>
                      <a:endParaRPr lang="en-US" sz="120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3366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9819">
                <a:tc>
                  <a:txBody>
                    <a:bodyPr/>
                    <a:lstStyle/>
                    <a:p>
                      <a:r>
                        <a:rPr lang="en-US" sz="1200"/>
                        <a:t>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6565900" y="3715141"/>
            <a:ext cx="1257300" cy="94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000" i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perfectly rankable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565900" y="1574329"/>
            <a:ext cx="1257300" cy="94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0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i</a:t>
            </a:r>
            <a:r>
              <a:rPr lang="en-US" sz="10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ssue!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89250" y="4115470"/>
            <a:ext cx="6383050" cy="199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NOTE: Empty graph needs to be fixed. Right now there is a bias toward sparse graphs.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569105" y="3260022"/>
            <a:ext cx="2432019" cy="94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0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I</a:t>
            </a:r>
            <a:r>
              <a:rPr lang="en-US" sz="10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ssue? OK if upsets are worse than weak wins.</a:t>
            </a:r>
          </a:p>
        </p:txBody>
      </p:sp>
    </p:spTree>
    <p:extLst>
      <p:ext uri="{BB962C8B-B14F-4D97-AF65-F5344CB8AC3E}">
        <p14:creationId xmlns:p14="http://schemas.microsoft.com/office/powerpoint/2010/main" val="120162155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46365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Example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89250" y="3804079"/>
            <a:ext cx="6383050" cy="12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Original Rankability: k = 9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			         </a:t>
            </a: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p = 12</a:t>
            </a:r>
          </a:p>
        </p:txBody>
      </p:sp>
      <p:pic>
        <p:nvPicPr>
          <p:cNvPr id="2" name="Picture 1" descr="Figure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46828"/>
          <a:stretch/>
        </p:blipFill>
        <p:spPr>
          <a:xfrm>
            <a:off x="461433" y="1283099"/>
            <a:ext cx="8386233" cy="23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102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46365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Example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89250" y="3804079"/>
            <a:ext cx="6383050" cy="12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Original Rankability: k = 9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			         </a:t>
            </a: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p = 12</a:t>
            </a:r>
          </a:p>
        </p:txBody>
      </p:sp>
      <p:pic>
        <p:nvPicPr>
          <p:cNvPr id="2" name="Picture 1" descr="Figure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46828"/>
          <a:stretch/>
        </p:blipFill>
        <p:spPr>
          <a:xfrm>
            <a:off x="461433" y="1283099"/>
            <a:ext cx="8386233" cy="23567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589250" y="4789034"/>
            <a:ext cx="6383050" cy="12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Hillside Rankability:  k = 19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			         </a:t>
            </a: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p = 2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66445" y="1161190"/>
            <a:ext cx="4881032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9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      9       9        9       9       9      9       9        9      9        9     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 9</a:t>
            </a:r>
            <a:endParaRPr lang="en-US" sz="12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5444" y="1644895"/>
            <a:ext cx="776111" cy="1524000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228622" y="1162447"/>
            <a:ext cx="778933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original k</a:t>
            </a:r>
            <a:endParaRPr lang="en-US" sz="12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228622" y="3044470"/>
            <a:ext cx="778933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</a:t>
            </a:r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illside k</a:t>
            </a:r>
            <a:endParaRPr lang="en-US" sz="12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44555" y="3259480"/>
            <a:ext cx="802922" cy="240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866445" y="3043213"/>
            <a:ext cx="4881032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22     23      21    20      20     22    22     23      20     </a:t>
            </a:r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19      19     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9590850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4196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Point Differential Matrix</a:t>
            </a:r>
          </a:p>
          <a:p>
            <a:pPr lvl="1"/>
            <a:r>
              <a:rPr lang="en-US"/>
              <a:t>Hillside Form</a:t>
            </a:r>
          </a:p>
          <a:p>
            <a:r>
              <a:rPr lang="en-US"/>
              <a:t>Evolutionary Optimization Approach</a:t>
            </a:r>
          </a:p>
          <a:p>
            <a:r>
              <a:rPr lang="en-US"/>
              <a:t>BILP</a:t>
            </a:r>
          </a:p>
          <a:p>
            <a:r>
              <a:rPr lang="en-US"/>
              <a:t>Applications</a:t>
            </a:r>
          </a:p>
          <a:p>
            <a:pPr lvl="1"/>
            <a:r>
              <a:rPr lang="en-US"/>
              <a:t>March Madness</a:t>
            </a:r>
          </a:p>
        </p:txBody>
      </p:sp>
    </p:spTree>
    <p:extLst>
      <p:ext uri="{BB962C8B-B14F-4D97-AF65-F5344CB8AC3E}">
        <p14:creationId xmlns:p14="http://schemas.microsoft.com/office/powerpoint/2010/main" val="259084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46365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Example</a:t>
            </a:r>
          </a:p>
        </p:txBody>
      </p:sp>
      <p:pic>
        <p:nvPicPr>
          <p:cNvPr id="2" name="Picture 1" descr="Figure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46828"/>
          <a:stretch/>
        </p:blipFill>
        <p:spPr>
          <a:xfrm>
            <a:off x="461433" y="1283099"/>
            <a:ext cx="8386233" cy="23567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838222" y="4168145"/>
            <a:ext cx="1500011" cy="14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0 0 0 0 0 0</a:t>
            </a:r>
          </a:p>
          <a:p>
            <a:pPr algn="l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0 0 1 1 0 0</a:t>
            </a:r>
          </a:p>
          <a:p>
            <a:pPr algn="l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0 0 0 1 1 0</a:t>
            </a:r>
          </a:p>
          <a:p>
            <a:pPr algn="l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0 0 0 0 1 1</a:t>
            </a:r>
          </a:p>
          <a:p>
            <a:pPr algn="l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0 0 0 0 0 1</a:t>
            </a:r>
          </a:p>
          <a:p>
            <a:pPr algn="l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w Cen MT"/>
                <a:ea typeface="ＭＳ Ｐゴシック" charset="0"/>
                <a:cs typeface="Tw Cen MT"/>
              </a:rPr>
              <a:t>0 0 0 0 1 0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66445" y="1161190"/>
            <a:ext cx="4881032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9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      9       9        9       9       9      9       9        9      9        9     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 9</a:t>
            </a:r>
            <a:endParaRPr lang="en-US" sz="12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5444" y="1644895"/>
            <a:ext cx="776111" cy="1524000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228622" y="1162447"/>
            <a:ext cx="778933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original k</a:t>
            </a:r>
            <a:endParaRPr lang="en-US" sz="12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228622" y="3044470"/>
            <a:ext cx="778933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</a:t>
            </a:r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illside k</a:t>
            </a:r>
            <a:endParaRPr lang="en-US" sz="1200" i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44555" y="3259480"/>
            <a:ext cx="802922" cy="240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866445" y="3043213"/>
            <a:ext cx="4881032" cy="4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22     </a:t>
            </a:r>
            <a:r>
              <a:rPr lang="en-US" sz="1200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23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      21    20      20     22    22     23      20     </a:t>
            </a:r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19      </a:t>
            </a:r>
            <a:r>
              <a:rPr lang="en-US" sz="1200" i="1" dirty="0">
                <a:solidFill>
                  <a:srgbClr val="008040"/>
                </a:solidFill>
                <a:latin typeface="Tw Cen MT"/>
                <a:ea typeface="ＭＳ Ｐゴシック" charset="0"/>
                <a:cs typeface="Tw Cen MT"/>
              </a:rPr>
              <a:t>19</a:t>
            </a:r>
            <a:r>
              <a:rPr lang="en-US" sz="1200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    </a:t>
            </a:r>
            <a:r>
              <a:rPr lang="en-US" sz="1200" i="1" dirty="0">
                <a:latin typeface="Tw Cen MT"/>
                <a:ea typeface="ＭＳ Ｐゴシック" charset="0"/>
                <a:cs typeface="Tw Cen MT"/>
              </a:rPr>
              <a:t>20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968066" y="4196367"/>
            <a:ext cx="1500011" cy="14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A6A6A6"/>
                </a:solidFill>
                <a:latin typeface="Tw Cen MT"/>
                <a:ea typeface="ＭＳ Ｐゴシック" charset="0"/>
                <a:cs typeface="Tw Cen MT"/>
              </a:rPr>
              <a:t>0 1 0 1 0 0</a:t>
            </a:r>
          </a:p>
          <a:p>
            <a:pPr algn="l" eaLnBrk="1" hangingPunct="1"/>
            <a:r>
              <a:rPr lang="en-US" sz="1800" dirty="0">
                <a:solidFill>
                  <a:srgbClr val="A6A6A6"/>
                </a:solidFill>
                <a:latin typeface="Tw Cen MT"/>
                <a:ea typeface="ＭＳ Ｐゴシック" charset="0"/>
                <a:cs typeface="Tw Cen MT"/>
              </a:rPr>
              <a:t>0 0 0 1 0 1</a:t>
            </a:r>
          </a:p>
          <a:p>
            <a:pPr algn="l" eaLnBrk="1" hangingPunct="1"/>
            <a:r>
              <a:rPr lang="en-US" sz="1800" dirty="0">
                <a:solidFill>
                  <a:srgbClr val="A6A6A6"/>
                </a:solidFill>
                <a:latin typeface="Tw Cen MT"/>
                <a:ea typeface="ＭＳ Ｐゴシック" charset="0"/>
                <a:cs typeface="Tw Cen MT"/>
              </a:rPr>
              <a:t>0 0 0 0 0 0</a:t>
            </a:r>
          </a:p>
          <a:p>
            <a:pPr algn="l" eaLnBrk="1" hangingPunct="1"/>
            <a:r>
              <a:rPr lang="en-US" sz="1800" dirty="0">
                <a:solidFill>
                  <a:srgbClr val="A6A6A6"/>
                </a:solidFill>
                <a:latin typeface="Tw Cen MT"/>
                <a:ea typeface="ＭＳ Ｐゴシック" charset="0"/>
                <a:cs typeface="Tw Cen MT"/>
              </a:rPr>
              <a:t>0 0 0 0 1 1</a:t>
            </a:r>
          </a:p>
          <a:p>
            <a:pPr algn="l" eaLnBrk="1" hangingPunct="1"/>
            <a:r>
              <a:rPr lang="en-US" sz="1800" dirty="0">
                <a:solidFill>
                  <a:srgbClr val="A6A6A6"/>
                </a:solidFill>
                <a:latin typeface="Tw Cen MT"/>
                <a:ea typeface="ＭＳ Ｐゴシック" charset="0"/>
                <a:cs typeface="Tw Cen MT"/>
              </a:rPr>
              <a:t>0 0 0 0 0 1</a:t>
            </a:r>
          </a:p>
          <a:p>
            <a:pPr algn="l" eaLnBrk="1" hangingPunct="1"/>
            <a:r>
              <a:rPr lang="en-US" sz="1800" dirty="0">
                <a:solidFill>
                  <a:srgbClr val="A6A6A6"/>
                </a:solidFill>
                <a:latin typeface="Tw Cen MT"/>
                <a:ea typeface="ＭＳ Ｐゴシック" charset="0"/>
                <a:cs typeface="Tw Cen MT"/>
              </a:rPr>
              <a:t>0 0 0 0 1 0</a:t>
            </a:r>
            <a:endParaRPr lang="en-US" sz="1800" dirty="0">
              <a:solidFill>
                <a:srgbClr val="A6A6A6"/>
              </a:solidFill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8222" y="4092222"/>
            <a:ext cx="1241778" cy="16227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65244" y="4092222"/>
            <a:ext cx="1241778" cy="16227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3824111" y="3744812"/>
            <a:ext cx="1500011" cy="43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5 4 1 6 2 3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539064" y="4162777"/>
            <a:ext cx="382410" cy="14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5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4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1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6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2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3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6651974" y="4182256"/>
            <a:ext cx="382410" cy="14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4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1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6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5</a:t>
            </a:r>
            <a:endParaRPr lang="en-US" sz="1800" dirty="0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3</a:t>
            </a:r>
          </a:p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2</a:t>
            </a: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6951132" y="3747358"/>
            <a:ext cx="1500011" cy="43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4 1 6 5 3 2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672916" y="3358257"/>
            <a:ext cx="243417" cy="487878"/>
          </a:xfrm>
          <a:prstGeom prst="line">
            <a:avLst/>
          </a:prstGeom>
          <a:ln>
            <a:solidFill>
              <a:srgbClr val="008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56288" y="3358257"/>
            <a:ext cx="1" cy="4878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 bwMode="auto">
          <a:xfrm>
            <a:off x="2672638" y="4642556"/>
            <a:ext cx="866426" cy="47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D(r,r) =</a:t>
            </a: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5856103" y="4667956"/>
            <a:ext cx="866426" cy="47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D(r,r) =</a:t>
            </a: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3008088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Why Hillside Rankability for unweighted D?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46668" y="1372858"/>
            <a:ext cx="750711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Naturally weights the location of violations so that violations near the diagonal, i.e., between nearly equal teams, incur less penality.</a:t>
            </a:r>
          </a:p>
          <a:p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Code will be the same for both unweighted and weighted graphs. Just the denominator (max violations) will likely change between the two cases.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Hillside P set is smaller than original P set. And finding all or nearly all members of P with tie-finding rule is easy. Or we can use Gurobi PoolSearch with different random reorderings, which should do a good job getting P, since it’s small.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Con: P</a:t>
            </a:r>
            <a:r>
              <a:rPr lang="en-US" sz="2000" baseline="-25000">
                <a:latin typeface="Tw Cen MT"/>
                <a:cs typeface="Tw Cen MT"/>
              </a:rPr>
              <a:t>&gt;</a:t>
            </a:r>
            <a:r>
              <a:rPr lang="en-US" sz="2000">
                <a:latin typeface="Tw Cen MT"/>
                <a:cs typeface="Tw Cen MT"/>
              </a:rPr>
              <a:t>, matrix with advice on improving rankability, can only be formed from full or approximate P set, not with LP solution as original rankability could do.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68157402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Conjectures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94556" y="1401082"/>
            <a:ext cx="577144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|P</a:t>
            </a:r>
            <a:r>
              <a:rPr lang="en-US" sz="2000" baseline="-25000">
                <a:latin typeface="Tw Cen MT"/>
                <a:cs typeface="Tw Cen MT"/>
              </a:rPr>
              <a:t>hillside</a:t>
            </a:r>
            <a:r>
              <a:rPr lang="en-US" sz="2000">
                <a:latin typeface="Tw Cen MT"/>
                <a:cs typeface="Tw Cen MT"/>
              </a:rPr>
              <a:t>| ≤ |P</a:t>
            </a:r>
            <a:r>
              <a:rPr lang="en-US" sz="2000" baseline="-25000">
                <a:latin typeface="Tw Cen MT"/>
                <a:cs typeface="Tw Cen MT"/>
              </a:rPr>
              <a:t>original</a:t>
            </a:r>
            <a:r>
              <a:rPr lang="en-US" sz="2000">
                <a:latin typeface="Tw Cen MT"/>
                <a:cs typeface="Tw Cen MT"/>
              </a:rPr>
              <a:t>|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 k</a:t>
            </a:r>
            <a:r>
              <a:rPr lang="en-US" sz="2000" baseline="-25000">
                <a:latin typeface="Tw Cen MT"/>
                <a:cs typeface="Tw Cen MT"/>
              </a:rPr>
              <a:t>hillside</a:t>
            </a:r>
            <a:r>
              <a:rPr lang="en-US" sz="2000">
                <a:latin typeface="Tw Cen MT"/>
                <a:cs typeface="Tw Cen MT"/>
              </a:rPr>
              <a:t> ≤  k</a:t>
            </a:r>
            <a:r>
              <a:rPr lang="en-US" sz="2000" baseline="-25000">
                <a:latin typeface="Tw Cen MT"/>
                <a:cs typeface="Tw Cen MT"/>
              </a:rPr>
              <a:t>original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w Cen MT"/>
                <a:cs typeface="Tw Cen MT"/>
              </a:rPr>
              <a:t>P</a:t>
            </a:r>
            <a:r>
              <a:rPr lang="en-US" sz="2000" baseline="-25000">
                <a:latin typeface="Tw Cen MT"/>
                <a:cs typeface="Tw Cen MT"/>
              </a:rPr>
              <a:t>hillside</a:t>
            </a:r>
            <a:r>
              <a:rPr lang="en-US" sz="2000">
                <a:latin typeface="Tw Cen MT"/>
                <a:cs typeface="Tw Cen MT"/>
              </a:rPr>
              <a:t>  is a subset of  P</a:t>
            </a:r>
            <a:r>
              <a:rPr lang="en-US" sz="2000" baseline="-25000">
                <a:latin typeface="Tw Cen MT"/>
                <a:cs typeface="Tw Cen MT"/>
              </a:rPr>
              <a:t>original</a:t>
            </a: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27932918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28441" y="55433"/>
            <a:ext cx="464255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LETOR Experiment</a:t>
            </a:r>
          </a:p>
        </p:txBody>
      </p:sp>
      <p:pic>
        <p:nvPicPr>
          <p:cNvPr id="2" name="Picture 1" descr="Screen Shot 2019-04-08 at 9.0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84" y="1381876"/>
            <a:ext cx="4334115" cy="5081013"/>
          </a:xfrm>
          <a:prstGeom prst="rect">
            <a:avLst/>
          </a:prstGeom>
        </p:spPr>
      </p:pic>
      <p:pic>
        <p:nvPicPr>
          <p:cNvPr id="3" name="Picture 2" descr="Screen Shot 2019-04-08 at 9.02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6" y="649110"/>
            <a:ext cx="4480311" cy="57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30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Introduction - Point Differential Matrix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191000"/>
          </a:xfrm>
        </p:spPr>
        <p:txBody>
          <a:bodyPr/>
          <a:lstStyle/>
          <a:p>
            <a:r>
              <a:rPr lang="en-US"/>
              <a:t>Pairwise match up data</a:t>
            </a:r>
          </a:p>
          <a:p>
            <a:pPr lvl="1"/>
            <a:r>
              <a:rPr lang="en-US"/>
              <a:t>Only positive differences between the final scores of the games</a:t>
            </a:r>
          </a:p>
          <a:p>
            <a:r>
              <a:rPr lang="en-US"/>
              <a:t>Example:  If team 4 beat team 11 by 23 points, P</a:t>
            </a:r>
            <a:r>
              <a:rPr lang="en-US" baseline="-25000"/>
              <a:t>4,11</a:t>
            </a:r>
            <a:r>
              <a:rPr lang="en-US"/>
              <a:t> = 23 and P</a:t>
            </a:r>
            <a:r>
              <a:rPr lang="en-US" baseline="-25000"/>
              <a:t>11,4</a:t>
            </a:r>
            <a:r>
              <a:rPr lang="en-US"/>
              <a:t> = 0</a:t>
            </a:r>
          </a:p>
          <a:p>
            <a:r>
              <a:rPr lang="en-US"/>
              <a:t>If multiple games are played, you take the sum or average of all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9668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Kathryn’s Comment on encoding D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Data: 52—49 score where team i beat team j</a:t>
            </a:r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D(i,j)=52 and D(j,i)=49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D(i,j)=3 and D(j,i)=0</a:t>
            </a:r>
          </a:p>
          <a:p>
            <a:pPr marL="457200" indent="-457200" algn="l" eaLnBrk="1" hangingPunct="1">
              <a:buFontTx/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D(i,j)=52/49=1.06 and D(j,i)=0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34326" y="3046363"/>
            <a:ext cx="1307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point differential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34326" y="3650319"/>
            <a:ext cx="1307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3366FF"/>
                </a:solidFill>
                <a:latin typeface="Tw Cen MT"/>
                <a:cs typeface="Tw Cen MT"/>
              </a:rPr>
              <a:t>point ratio</a:t>
            </a:r>
          </a:p>
        </p:txBody>
      </p:sp>
    </p:spTree>
    <p:extLst>
      <p:ext uri="{BB962C8B-B14F-4D97-AF65-F5344CB8AC3E}">
        <p14:creationId xmlns:p14="http://schemas.microsoft.com/office/powerpoint/2010/main" val="281234421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001000" cy="914400"/>
          </a:xfrm>
        </p:spPr>
        <p:txBody>
          <a:bodyPr/>
          <a:lstStyle/>
          <a:p>
            <a:r>
              <a:rPr lang="en-US"/>
              <a:t>Introduction - Hillside 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5029200" cy="3276600"/>
          </a:xfrm>
        </p:spPr>
        <p:txBody>
          <a:bodyPr/>
          <a:lstStyle/>
          <a:p>
            <a:r>
              <a:rPr lang="en-US" sz="2800"/>
              <a:t>Perfect Hillside Form</a:t>
            </a:r>
          </a:p>
          <a:p>
            <a:pPr marL="457200" lvl="1" indent="111125"/>
            <a:r>
              <a:rPr lang="en-US" sz="2400"/>
              <a:t>Diagonal and lower triangular are zero</a:t>
            </a:r>
          </a:p>
          <a:p>
            <a:pPr marL="457200" lvl="1" indent="111125"/>
            <a:r>
              <a:rPr lang="en-US" sz="2400"/>
              <a:t>Each row is an increasing sequence</a:t>
            </a:r>
          </a:p>
          <a:p>
            <a:pPr marL="457200" lvl="1" indent="111125"/>
            <a:r>
              <a:rPr lang="en-US" sz="2400"/>
              <a:t>Each column is a decreasing sequence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241675" y="814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27" name="Picture 7" descr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00" y="1727200"/>
            <a:ext cx="3924300" cy="3759200"/>
          </a:xfrm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535613" y="1416050"/>
            <a:ext cx="3074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Example of perfect hillside form.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35020"/>
              </p:ext>
            </p:extLst>
          </p:nvPr>
        </p:nvGraphicFramePr>
        <p:xfrm>
          <a:off x="245885" y="5485166"/>
          <a:ext cx="58118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3771900" imgH="762000" progId="Equation.3">
                  <p:embed/>
                </p:oleObj>
              </mc:Choice>
              <mc:Fallback>
                <p:oleObj name="Equation" r:id="rId5" imgW="37719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85" y="5485166"/>
                        <a:ext cx="5811838" cy="1174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41110" y="5091466"/>
            <a:ext cx="518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/>
              <a:t>Mathematically, P</a:t>
            </a:r>
            <a:r>
              <a:rPr lang="en-US" sz="1800" baseline="-25000"/>
              <a:t>mxn</a:t>
            </a:r>
            <a:r>
              <a:rPr lang="en-US" sz="1800"/>
              <a:t> is in perfect hillside form if: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Hillside Form and Ranking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39100" cy="4114800"/>
          </a:xfrm>
        </p:spPr>
        <p:txBody>
          <a:bodyPr/>
          <a:lstStyle/>
          <a:p>
            <a:r>
              <a:rPr lang="en-US"/>
              <a:t>In the context of ranking, it makes sense because we want the first place team to beat the second by a little, the third by a little more, etc</a:t>
            </a:r>
          </a:p>
          <a:p>
            <a:r>
              <a:rPr lang="en-US"/>
              <a:t>Goal:  Symmetrically reorder the rows and columns to get the matrix as close to hillside form as possible.</a:t>
            </a:r>
          </a:p>
        </p:txBody>
      </p:sp>
    </p:spTree>
    <p:extLst>
      <p:ext uri="{BB962C8B-B14F-4D97-AF65-F5344CB8AC3E}">
        <p14:creationId xmlns:p14="http://schemas.microsoft.com/office/powerpoint/2010/main" val="28415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Violations to Hillside Form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Count the number of times the entries break hillside form.</a:t>
            </a:r>
          </a:p>
          <a:p>
            <a:r>
              <a:rPr lang="en-US" sz="2800"/>
              <a:t>Maximum number of violations for n x n matrix: </a:t>
            </a:r>
          </a:p>
        </p:txBody>
      </p:sp>
      <p:pic>
        <p:nvPicPr>
          <p:cNvPr id="9222" name="Picture 6" descr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39938"/>
            <a:ext cx="3924300" cy="3690937"/>
          </a:xfrm>
        </p:spPr>
      </p:pic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447800" y="5040313"/>
          <a:ext cx="25146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5" imgW="1028700" imgH="431800" progId="Equation.3">
                  <p:embed/>
                </p:oleObj>
              </mc:Choice>
              <mc:Fallback>
                <p:oleObj name="Equation" r:id="rId5" imgW="102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40313"/>
                        <a:ext cx="2514600" cy="10556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ction Button: Help 1">
            <a:hlinkClick r:id="" action="ppaction://noaction" highlightClick="1"/>
          </p:cNvPr>
          <p:cNvSpPr/>
          <p:nvPr/>
        </p:nvSpPr>
        <p:spPr>
          <a:xfrm>
            <a:off x="472723" y="5082646"/>
            <a:ext cx="733778" cy="858131"/>
          </a:xfrm>
          <a:prstGeom prst="actionButtonHelp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Violations are naturally weighted</a:t>
            </a:r>
          </a:p>
        </p:txBody>
      </p:sp>
      <p:pic>
        <p:nvPicPr>
          <p:cNvPr id="4" name="Picture 3" descr="Screen Shot 2019-04-01 at 8.56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2" r="2700"/>
          <a:stretch/>
        </p:blipFill>
        <p:spPr>
          <a:xfrm>
            <a:off x="599722" y="1696864"/>
            <a:ext cx="2314223" cy="1726494"/>
          </a:xfrm>
          <a:prstGeom prst="rect">
            <a:avLst/>
          </a:prstGeom>
        </p:spPr>
      </p:pic>
      <p:pic>
        <p:nvPicPr>
          <p:cNvPr id="9" name="Picture 8" descr="Screen Shot 2019-04-01 at 8.56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2" r="2700"/>
          <a:stretch/>
        </p:blipFill>
        <p:spPr>
          <a:xfrm>
            <a:off x="599722" y="3575758"/>
            <a:ext cx="2314223" cy="172649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50773" y="2463531"/>
            <a:ext cx="330200" cy="3556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>
            <a:spLocks/>
          </p:cNvSpPr>
          <p:nvPr/>
        </p:nvSpPr>
        <p:spPr>
          <a:xfrm rot="5400000">
            <a:off x="1997934" y="2659580"/>
            <a:ext cx="1038065" cy="251406"/>
          </a:xfrm>
          <a:prstGeom prst="mathMultiply">
            <a:avLst/>
          </a:prstGeom>
          <a:solidFill>
            <a:srgbClr val="FF0000">
              <a:alpha val="38000"/>
            </a:srgbClr>
          </a:solidFill>
          <a:ln w="9525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158781" y="1527586"/>
            <a:ext cx="1307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accounts for 6 of the 7 violations in this matrix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80973" y="1696864"/>
            <a:ext cx="2199861" cy="84349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936009" y="5685789"/>
            <a:ext cx="13073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accounts for 4 of the 5 violations in this matrix</a:t>
            </a:r>
          </a:p>
        </p:txBody>
      </p:sp>
      <p:sp>
        <p:nvSpPr>
          <p:cNvPr id="19" name="Multiply 18"/>
          <p:cNvSpPr>
            <a:spLocks/>
          </p:cNvSpPr>
          <p:nvPr/>
        </p:nvSpPr>
        <p:spPr>
          <a:xfrm rot="5400000">
            <a:off x="2010519" y="4571188"/>
            <a:ext cx="1038065" cy="251406"/>
          </a:xfrm>
          <a:prstGeom prst="mathMultiply">
            <a:avLst/>
          </a:prstGeom>
          <a:solidFill>
            <a:srgbClr val="FF0000">
              <a:alpha val="38000"/>
            </a:srgbClr>
          </a:solidFill>
          <a:ln w="9525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77820" y="4310543"/>
            <a:ext cx="4019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948472" y="4947719"/>
            <a:ext cx="4019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1934361" y="4967569"/>
            <a:ext cx="330200" cy="355600"/>
          </a:xfrm>
          <a:prstGeom prst="ellipse">
            <a:avLst/>
          </a:prstGeom>
          <a:solidFill>
            <a:srgbClr val="FF00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1" idx="4"/>
          </p:cNvCxnSpPr>
          <p:nvPr/>
        </p:nvCxnSpPr>
        <p:spPr>
          <a:xfrm flipH="1">
            <a:off x="1416818" y="5323169"/>
            <a:ext cx="682643" cy="44640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466166" y="2657985"/>
            <a:ext cx="410633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Violations that occur near the top of the ranking (upper left part of the reordered D matrix) and far from the diagonal naturally carry more weight as they are involved in more violations.</a:t>
            </a:r>
          </a:p>
        </p:txBody>
      </p:sp>
    </p:spTree>
    <p:extLst>
      <p:ext uri="{BB962C8B-B14F-4D97-AF65-F5344CB8AC3E}">
        <p14:creationId xmlns:p14="http://schemas.microsoft.com/office/powerpoint/2010/main" val="213142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 animBg="1"/>
      <p:bldP spid="21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79364</TotalTime>
  <Words>1307</Words>
  <Application>Microsoft Macintosh PowerPoint</Application>
  <PresentationFormat>On-screen Show (4:3)</PresentationFormat>
  <Paragraphs>364</Paragraphs>
  <Slides>33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Weighted Data and Hillside Form</vt:lpstr>
      <vt:lpstr>Ranking: Minimizing the Number of Violations to Hillside Form</vt:lpstr>
      <vt:lpstr>Outline</vt:lpstr>
      <vt:lpstr>Introduction - Point Differential Matrix</vt:lpstr>
      <vt:lpstr>Kathryn’s Comment on encoding D</vt:lpstr>
      <vt:lpstr>Introduction - Hillside Form</vt:lpstr>
      <vt:lpstr>Hillside Form and Ranking</vt:lpstr>
      <vt:lpstr>Violations to Hillside Form</vt:lpstr>
      <vt:lpstr>Violations are naturally weighted</vt:lpstr>
      <vt:lpstr>Optimization</vt:lpstr>
      <vt:lpstr>PowerPoint Presentation</vt:lpstr>
      <vt:lpstr>BILP</vt:lpstr>
      <vt:lpstr>BILP</vt:lpstr>
      <vt:lpstr>PowerPoint Presentation</vt:lpstr>
      <vt:lpstr>BILP - Relaxation</vt:lpstr>
      <vt:lpstr>2009 Australian Football Results</vt:lpstr>
      <vt:lpstr>2009 Australian Football Results</vt:lpstr>
      <vt:lpstr>2009 Australian Football Results</vt:lpstr>
      <vt:lpstr>SoCon Example</vt:lpstr>
      <vt:lpstr>BILP: multiple optimal solutions </vt:lpstr>
      <vt:lpstr>How to use Hillside for Rankability?</vt:lpstr>
      <vt:lpstr>PowerPoint Presentation</vt:lpstr>
      <vt:lpstr>PowerPoint Presentation</vt:lpstr>
      <vt:lpstr>PowerPoint Presentation</vt:lpstr>
      <vt:lpstr>IP Rankability as Ranking Method on March Madness</vt:lpstr>
      <vt:lpstr>Unweighted Data and Hillside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694</cp:revision>
  <dcterms:created xsi:type="dcterms:W3CDTF">2011-08-23T17:17:26Z</dcterms:created>
  <dcterms:modified xsi:type="dcterms:W3CDTF">2019-04-09T01:22:20Z</dcterms:modified>
</cp:coreProperties>
</file>