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2.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5.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749" r:id="rId2"/>
    <p:sldId id="797" r:id="rId3"/>
    <p:sldId id="798" r:id="rId4"/>
    <p:sldId id="799" r:id="rId5"/>
    <p:sldId id="811" r:id="rId6"/>
    <p:sldId id="800" r:id="rId7"/>
    <p:sldId id="801" r:id="rId8"/>
    <p:sldId id="802" r:id="rId9"/>
    <p:sldId id="810" r:id="rId10"/>
    <p:sldId id="803" r:id="rId11"/>
    <p:sldId id="805" r:id="rId12"/>
    <p:sldId id="807" r:id="rId13"/>
    <p:sldId id="812" r:id="rId14"/>
    <p:sldId id="808" r:id="rId15"/>
    <p:sldId id="809" r:id="rId16"/>
    <p:sldId id="815" r:id="rId17"/>
    <p:sldId id="816" r:id="rId18"/>
    <p:sldId id="817" r:id="rId19"/>
    <p:sldId id="813" r:id="rId20"/>
    <p:sldId id="814" r:id="rId21"/>
    <p:sldId id="795" r:id="rId22"/>
    <p:sldId id="818" r:id="rId23"/>
    <p:sldId id="819" r:id="rId24"/>
    <p:sldId id="820" r:id="rId25"/>
    <p:sldId id="821" r:id="rId26"/>
    <p:sldId id="822" r:id="rId27"/>
    <p:sldId id="823" r:id="rId28"/>
    <p:sldId id="825" r:id="rId29"/>
    <p:sldId id="826" r:id="rId30"/>
    <p:sldId id="828" r:id="rId31"/>
    <p:sldId id="827" r:id="rId32"/>
    <p:sldId id="824" r:id="rId33"/>
    <p:sldId id="831" r:id="rId34"/>
    <p:sldId id="830" r:id="rId35"/>
    <p:sldId id="833" r:id="rId36"/>
    <p:sldId id="834" r:id="rId37"/>
    <p:sldId id="832" r:id="rId38"/>
    <p:sldId id="837" r:id="rId39"/>
    <p:sldId id="838" r:id="rId40"/>
    <p:sldId id="829" r:id="rId41"/>
    <p:sldId id="835" r:id="rId42"/>
    <p:sldId id="836" r:id="rId4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ining Rankability" id="{DAEAA6DC-540E-40B7-A482-97CCB00A3AFB}">
          <p14:sldIdLst>
            <p14:sldId id="749"/>
            <p14:sldId id="797"/>
            <p14:sldId id="798"/>
            <p14:sldId id="799"/>
            <p14:sldId id="811"/>
            <p14:sldId id="800"/>
            <p14:sldId id="801"/>
            <p14:sldId id="802"/>
            <p14:sldId id="810"/>
            <p14:sldId id="803"/>
            <p14:sldId id="805"/>
            <p14:sldId id="807"/>
            <p14:sldId id="812"/>
            <p14:sldId id="808"/>
            <p14:sldId id="809"/>
            <p14:sldId id="815"/>
            <p14:sldId id="816"/>
            <p14:sldId id="817"/>
            <p14:sldId id="813"/>
            <p14:sldId id="814"/>
            <p14:sldId id="795"/>
            <p14:sldId id="818"/>
            <p14:sldId id="819"/>
            <p14:sldId id="820"/>
            <p14:sldId id="821"/>
            <p14:sldId id="822"/>
            <p14:sldId id="823"/>
            <p14:sldId id="825"/>
            <p14:sldId id="826"/>
            <p14:sldId id="828"/>
            <p14:sldId id="827"/>
            <p14:sldId id="824"/>
            <p14:sldId id="831"/>
            <p14:sldId id="830"/>
            <p14:sldId id="833"/>
            <p14:sldId id="834"/>
            <p14:sldId id="832"/>
            <p14:sldId id="837"/>
            <p14:sldId id="838"/>
            <p14:sldId id="829"/>
            <p14:sldId id="835"/>
            <p14:sldId id="836"/>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1" autoAdjust="0"/>
    <p:restoredTop sz="95065" autoAdjust="0"/>
  </p:normalViewPr>
  <p:slideViewPr>
    <p:cSldViewPr snapToGrid="0" snapToObjects="1">
      <p:cViewPr>
        <p:scale>
          <a:sx n="90" d="100"/>
          <a:sy n="90" d="100"/>
        </p:scale>
        <p:origin x="-248" y="-208"/>
      </p:cViewPr>
      <p:guideLst>
        <p:guide orient="horz" pos="2160"/>
        <p:guide pos="2880"/>
      </p:guideLst>
    </p:cSldViewPr>
  </p:slideViewPr>
  <p:outlineViewPr>
    <p:cViewPr>
      <p:scale>
        <a:sx n="33" d="100"/>
        <a:sy n="33" d="100"/>
      </p:scale>
      <p:origin x="0" y="-9067"/>
    </p:cViewPr>
  </p:outlineViewPr>
  <p:notesTextViewPr>
    <p:cViewPr>
      <p:scale>
        <a:sx n="100" d="100"/>
        <a:sy n="100" d="100"/>
      </p:scale>
      <p:origin x="0" y="0"/>
    </p:cViewPr>
  </p:notesTextViewPr>
  <p:sorterViewPr>
    <p:cViewPr>
      <p:scale>
        <a:sx n="66" d="100"/>
        <a:sy n="66" d="100"/>
      </p:scale>
      <p:origin x="0" y="14152"/>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F89A19-F8BF-1C48-A912-D9B14D2375C2}" type="datetimeFigureOut">
              <a:t>4/15/19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D7F92F-6C91-5F48-9C49-E4520451A63F}" type="slidenum">
              <a:t>‹#›</a:t>
            </a:fld>
            <a:endParaRPr lang="en-US"/>
          </a:p>
        </p:txBody>
      </p:sp>
    </p:spTree>
    <p:extLst>
      <p:ext uri="{BB962C8B-B14F-4D97-AF65-F5344CB8AC3E}">
        <p14:creationId xmlns:p14="http://schemas.microsoft.com/office/powerpoint/2010/main" val="1439689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C2D9E-23A3-434B-BC3C-E763FF888BC3}" type="datetimeFigureOut">
              <a:rPr lang="en-US" smtClean="0"/>
              <a:t>4/15/19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09DE4B-51A7-894B-A0BE-1FF43D96B3DE}" type="slidenum">
              <a:rPr lang="en-US" smtClean="0"/>
              <a:t>‹#›</a:t>
            </a:fld>
            <a:endParaRPr lang="en-US"/>
          </a:p>
        </p:txBody>
      </p:sp>
    </p:spTree>
    <p:extLst>
      <p:ext uri="{BB962C8B-B14F-4D97-AF65-F5344CB8AC3E}">
        <p14:creationId xmlns:p14="http://schemas.microsoft.com/office/powerpoint/2010/main" val="15089261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1</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58F1B-E3F0-5D46-A8A1-1186916E1741}" type="slidenum">
              <a:rPr lang="en-US"/>
              <a:pPr/>
              <a:t>10</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95B3E-096B-D04C-BA93-5CFB5BFDBABE}" type="slidenum">
              <a:rPr lang="en-US"/>
              <a:pPr/>
              <a:t>11</a:t>
            </a:fld>
            <a:endParaRPr lang="en-US"/>
          </a:p>
        </p:txBody>
      </p:sp>
      <p:sp>
        <p:nvSpPr>
          <p:cNvPr id="645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AF3F31-ECB2-F645-AA21-8FEBA6C6F86E}" type="slidenum">
              <a:rPr lang="en-US"/>
              <a:pPr/>
              <a:t>12</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AF3F31-ECB2-F645-AA21-8FEBA6C6F86E}" type="slidenum">
              <a:rPr lang="en-US"/>
              <a:pPr/>
              <a:t>13</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E1D2A-7B24-924D-9A2B-C8B7849C057C}" type="slidenum">
              <a:rPr lang="en-US"/>
              <a:pPr/>
              <a:t>14</a:t>
            </a:fld>
            <a:endParaRPr lang="en-US"/>
          </a:p>
        </p:txBody>
      </p:sp>
      <p:sp>
        <p:nvSpPr>
          <p:cNvPr id="665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6BD6BB-22C7-7040-8935-A99EC907819D}" type="slidenum">
              <a:rPr lang="en-US"/>
              <a:pPr/>
              <a:t>15</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19</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21</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23</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24</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688E2B-0D1D-1A4D-A282-801B5D61B5D9}" type="slidenum">
              <a:rPr lang="en-US"/>
              <a:pPr/>
              <a:t>2</a:t>
            </a:fld>
            <a:endParaRPr lang="en-US"/>
          </a:p>
        </p:txBody>
      </p:sp>
      <p:sp>
        <p:nvSpPr>
          <p:cNvPr id="37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25</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26</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27</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28</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29</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30</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31</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32</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33</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34</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EB34B-0119-354C-BB66-612B2B56CAEE}" type="slidenum">
              <a:rPr lang="en-US"/>
              <a:pPr/>
              <a:t>3</a:t>
            </a:fld>
            <a:endParaRPr lang="en-US"/>
          </a:p>
        </p:txBody>
      </p:sp>
      <p:sp>
        <p:nvSpPr>
          <p:cNvPr id="38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35</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36</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37</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38</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39</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40</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41</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42</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BF4E3-AC93-E44A-8099-0A5E6584B5A3}" type="slidenum">
              <a:rPr lang="en-US"/>
              <a:pPr/>
              <a:t>4</a:t>
            </a:fld>
            <a:endParaRPr lang="en-US"/>
          </a:p>
        </p:txBody>
      </p:sp>
      <p:sp>
        <p:nvSpPr>
          <p:cNvPr id="63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09DE4B-51A7-894B-A0BE-1FF43D96B3DE}" type="slidenum">
              <a:rPr lang="en-US" smtClean="0"/>
              <a:t>5</a:t>
            </a:fld>
            <a:endParaRPr lang="en-US"/>
          </a:p>
        </p:txBody>
      </p:sp>
    </p:spTree>
    <p:extLst>
      <p:ext uri="{BB962C8B-B14F-4D97-AF65-F5344CB8AC3E}">
        <p14:creationId xmlns:p14="http://schemas.microsoft.com/office/powerpoint/2010/main" val="179714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44F12-E91B-FE46-A070-3D0079CE5C10}" type="slidenum">
              <a:rPr lang="en-US"/>
              <a:pPr/>
              <a:t>6</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2FC6C3-BF91-2E43-A032-77DDF6546781}" type="slidenum">
              <a:rPr lang="en-US"/>
              <a:pPr/>
              <a:t>7</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DC8F0-BC37-8F47-BDAE-FB34DE6436DC}" type="slidenum">
              <a:rPr lang="en-US"/>
              <a:pPr/>
              <a:t>8</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DC8F0-BC37-8F47-BDAE-FB34DE6436DC}" type="slidenum">
              <a:rPr lang="en-US"/>
              <a:pPr/>
              <a:t>9</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7733A41-03E3-5443-8A53-78EB7D70AB4B}" type="datetime1">
              <a:t>4/15/19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58DBF5-E55C-0044-85A7-B20C96FC7FCB}" type="slidenum">
              <a:rPr lang="en-US"/>
              <a:pPr>
                <a:defRPr/>
              </a:pPr>
              <a:t>‹#›</a:t>
            </a:fld>
            <a:endParaRPr lang="en-US"/>
          </a:p>
        </p:txBody>
      </p:sp>
    </p:spTree>
    <p:extLst>
      <p:ext uri="{BB962C8B-B14F-4D97-AF65-F5344CB8AC3E}">
        <p14:creationId xmlns:p14="http://schemas.microsoft.com/office/powerpoint/2010/main" val="132650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934EF33-B7E8-9B49-9159-66DCD919B53D}" type="datetime1">
              <a:t>4/15/19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8BD6A7-7BC7-5648-ADF2-644D5F93B593}" type="slidenum">
              <a:rPr lang="en-US"/>
              <a:pPr>
                <a:defRPr/>
              </a:pPr>
              <a:t>‹#›</a:t>
            </a:fld>
            <a:endParaRPr lang="en-US"/>
          </a:p>
        </p:txBody>
      </p:sp>
    </p:spTree>
    <p:extLst>
      <p:ext uri="{BB962C8B-B14F-4D97-AF65-F5344CB8AC3E}">
        <p14:creationId xmlns:p14="http://schemas.microsoft.com/office/powerpoint/2010/main" val="292486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F152335-8813-7543-BAF5-2B0D28EBB81D}" type="datetime1">
              <a:t>4/15/19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FEE60B-ED66-E949-83F5-B27FF04DB029}" type="slidenum">
              <a:rPr lang="en-US"/>
              <a:pPr>
                <a:defRPr/>
              </a:pPr>
              <a:t>‹#›</a:t>
            </a:fld>
            <a:endParaRPr lang="en-US"/>
          </a:p>
        </p:txBody>
      </p:sp>
    </p:spTree>
    <p:extLst>
      <p:ext uri="{BB962C8B-B14F-4D97-AF65-F5344CB8AC3E}">
        <p14:creationId xmlns:p14="http://schemas.microsoft.com/office/powerpoint/2010/main" val="3032021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685800"/>
            <a:ext cx="8001000" cy="914400"/>
          </a:xfrm>
        </p:spPr>
        <p:txBody>
          <a:bodyPr/>
          <a:lstStyle/>
          <a:p>
            <a:r>
              <a:rPr lang="en-US"/>
              <a:t>Click to edit Master title style</a:t>
            </a:r>
          </a:p>
        </p:txBody>
      </p:sp>
      <p:sp>
        <p:nvSpPr>
          <p:cNvPr id="3" name="Text Placeholder 2"/>
          <p:cNvSpPr>
            <a:spLocks noGrp="1"/>
          </p:cNvSpPr>
          <p:nvPr>
            <p:ph type="body" sz="half" idx="1"/>
          </p:nvPr>
        </p:nvSpPr>
        <p:spPr>
          <a:xfrm>
            <a:off x="571500" y="1981200"/>
            <a:ext cx="3924300"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924300"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248400"/>
            <a:ext cx="1752600" cy="457200"/>
          </a:xfrm>
        </p:spPr>
        <p:txBody>
          <a:bodyPr/>
          <a:lstStyle>
            <a:lvl1pPr>
              <a:defRPr/>
            </a:lvl1pPr>
          </a:lstStyle>
          <a:p>
            <a:endParaRPr lang="en-US" altLang="ja-JP"/>
          </a:p>
        </p:txBody>
      </p:sp>
      <p:sp>
        <p:nvSpPr>
          <p:cNvPr id="6" name="Footer Placeholder 5"/>
          <p:cNvSpPr>
            <a:spLocks noGrp="1"/>
          </p:cNvSpPr>
          <p:nvPr>
            <p:ph type="ftr" sz="quarter" idx="11"/>
          </p:nvPr>
        </p:nvSpPr>
        <p:spPr>
          <a:xfrm>
            <a:off x="2057400" y="6248400"/>
            <a:ext cx="5237163" cy="457200"/>
          </a:xfrm>
        </p:spPr>
        <p:txBody>
          <a:bodyPr/>
          <a:lstStyle>
            <a:lvl1pPr>
              <a:defRPr/>
            </a:lvl1pPr>
          </a:lstStyle>
          <a:p>
            <a:endParaRPr lang="en-US" altLang="ja-JP"/>
          </a:p>
        </p:txBody>
      </p:sp>
      <p:sp>
        <p:nvSpPr>
          <p:cNvPr id="7" name="Slide Number Placeholder 6"/>
          <p:cNvSpPr>
            <a:spLocks noGrp="1"/>
          </p:cNvSpPr>
          <p:nvPr>
            <p:ph type="sldNum" sz="quarter" idx="12"/>
          </p:nvPr>
        </p:nvSpPr>
        <p:spPr>
          <a:xfrm>
            <a:off x="7467600" y="6248400"/>
            <a:ext cx="1447800" cy="457200"/>
          </a:xfrm>
        </p:spPr>
        <p:txBody>
          <a:bodyPr/>
          <a:lstStyle>
            <a:lvl1pPr>
              <a:defRPr/>
            </a:lvl1pPr>
          </a:lstStyle>
          <a:p>
            <a:fld id="{B92A74B9-B7C1-B149-896F-C5D26A86A6C1}" type="slidenum">
              <a:rPr lang="en-US" altLang="ja-JP"/>
              <a:pPr/>
              <a:t>‹#›</a:t>
            </a:fld>
            <a:endParaRPr lang="en-US" altLang="ja-JP"/>
          </a:p>
        </p:txBody>
      </p:sp>
    </p:spTree>
    <p:extLst>
      <p:ext uri="{BB962C8B-B14F-4D97-AF65-F5344CB8AC3E}">
        <p14:creationId xmlns:p14="http://schemas.microsoft.com/office/powerpoint/2010/main" val="2075094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71500" y="685800"/>
            <a:ext cx="80010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152400" y="6248400"/>
            <a:ext cx="1752600" cy="457200"/>
          </a:xfrm>
        </p:spPr>
        <p:txBody>
          <a:bodyPr/>
          <a:lstStyle>
            <a:lvl1pPr>
              <a:defRPr/>
            </a:lvl1pPr>
          </a:lstStyle>
          <a:p>
            <a:endParaRPr lang="en-US" altLang="ja-JP"/>
          </a:p>
        </p:txBody>
      </p:sp>
      <p:sp>
        <p:nvSpPr>
          <p:cNvPr id="4" name="Footer Placeholder 3"/>
          <p:cNvSpPr>
            <a:spLocks noGrp="1"/>
          </p:cNvSpPr>
          <p:nvPr>
            <p:ph type="ftr" sz="quarter" idx="11"/>
          </p:nvPr>
        </p:nvSpPr>
        <p:spPr>
          <a:xfrm>
            <a:off x="2057400" y="6248400"/>
            <a:ext cx="5237163" cy="457200"/>
          </a:xfrm>
        </p:spPr>
        <p:txBody>
          <a:bodyPr/>
          <a:lstStyle>
            <a:lvl1pPr>
              <a:defRPr/>
            </a:lvl1pPr>
          </a:lstStyle>
          <a:p>
            <a:endParaRPr lang="en-US" altLang="ja-JP"/>
          </a:p>
        </p:txBody>
      </p:sp>
      <p:sp>
        <p:nvSpPr>
          <p:cNvPr id="5" name="Slide Number Placeholder 4"/>
          <p:cNvSpPr>
            <a:spLocks noGrp="1"/>
          </p:cNvSpPr>
          <p:nvPr>
            <p:ph type="sldNum" sz="quarter" idx="12"/>
          </p:nvPr>
        </p:nvSpPr>
        <p:spPr>
          <a:xfrm>
            <a:off x="7467600" y="6248400"/>
            <a:ext cx="1447800" cy="457200"/>
          </a:xfrm>
        </p:spPr>
        <p:txBody>
          <a:bodyPr/>
          <a:lstStyle>
            <a:lvl1pPr>
              <a:defRPr/>
            </a:lvl1pPr>
          </a:lstStyle>
          <a:p>
            <a:fld id="{F462BE4E-E3F4-334C-8C9B-977A478B03E6}" type="slidenum">
              <a:rPr lang="en-US" altLang="ja-JP"/>
              <a:pPr/>
              <a:t>‹#›</a:t>
            </a:fld>
            <a:endParaRPr lang="en-US" altLang="ja-JP"/>
          </a:p>
        </p:txBody>
      </p:sp>
    </p:spTree>
    <p:extLst>
      <p:ext uri="{BB962C8B-B14F-4D97-AF65-F5344CB8AC3E}">
        <p14:creationId xmlns:p14="http://schemas.microsoft.com/office/powerpoint/2010/main" val="190076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830AECB-8B40-5A41-8884-E433ED731C73}" type="datetime1">
              <a:t>4/15/19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F82D04-ECB2-A348-99C1-C0B64677378E}" type="slidenum">
              <a:rPr lang="en-US"/>
              <a:pPr>
                <a:defRPr/>
              </a:pPr>
              <a:t>‹#›</a:t>
            </a:fld>
            <a:endParaRPr lang="en-US"/>
          </a:p>
        </p:txBody>
      </p:sp>
    </p:spTree>
    <p:extLst>
      <p:ext uri="{BB962C8B-B14F-4D97-AF65-F5344CB8AC3E}">
        <p14:creationId xmlns:p14="http://schemas.microsoft.com/office/powerpoint/2010/main" val="320133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587C0A0-D8AA-7449-ADF5-128D8140EA1C}" type="datetime1">
              <a:t>4/15/19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A310B9-4E8C-614B-98F0-C78C63996483}" type="slidenum">
              <a:rPr lang="en-US"/>
              <a:pPr>
                <a:defRPr/>
              </a:pPr>
              <a:t>‹#›</a:t>
            </a:fld>
            <a:endParaRPr lang="en-US"/>
          </a:p>
        </p:txBody>
      </p:sp>
    </p:spTree>
    <p:extLst>
      <p:ext uri="{BB962C8B-B14F-4D97-AF65-F5344CB8AC3E}">
        <p14:creationId xmlns:p14="http://schemas.microsoft.com/office/powerpoint/2010/main" val="58436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8D9E94C-3D72-5B4C-9CBC-DA260BEAFAA9}" type="datetime1">
              <a:t>4/15/19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E10E60A-F4CC-AD47-A338-F4AB767B23FD}" type="slidenum">
              <a:rPr lang="en-US"/>
              <a:pPr>
                <a:defRPr/>
              </a:pPr>
              <a:t>‹#›</a:t>
            </a:fld>
            <a:endParaRPr lang="en-US"/>
          </a:p>
        </p:txBody>
      </p:sp>
    </p:spTree>
    <p:extLst>
      <p:ext uri="{BB962C8B-B14F-4D97-AF65-F5344CB8AC3E}">
        <p14:creationId xmlns:p14="http://schemas.microsoft.com/office/powerpoint/2010/main" val="1304643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172928C-253B-A34F-85F9-564069967BEC}" type="datetime1">
              <a:t>4/15/19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4A24ACC-BEAD-E041-B084-0394C7583605}" type="slidenum">
              <a:rPr lang="en-US"/>
              <a:pPr>
                <a:defRPr/>
              </a:pPr>
              <a:t>‹#›</a:t>
            </a:fld>
            <a:endParaRPr lang="en-US"/>
          </a:p>
        </p:txBody>
      </p:sp>
    </p:spTree>
    <p:extLst>
      <p:ext uri="{BB962C8B-B14F-4D97-AF65-F5344CB8AC3E}">
        <p14:creationId xmlns:p14="http://schemas.microsoft.com/office/powerpoint/2010/main" val="122249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E07B0D7-34F5-1841-99AA-8F0EFD63B791}" type="datetime1">
              <a:t>4/15/19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4B2C2C8-ABB5-5D48-825B-7A2124E79DA5}" type="slidenum">
              <a:rPr lang="en-US"/>
              <a:pPr>
                <a:defRPr/>
              </a:pPr>
              <a:t>‹#›</a:t>
            </a:fld>
            <a:endParaRPr lang="en-US"/>
          </a:p>
        </p:txBody>
      </p:sp>
    </p:spTree>
    <p:extLst>
      <p:ext uri="{BB962C8B-B14F-4D97-AF65-F5344CB8AC3E}">
        <p14:creationId xmlns:p14="http://schemas.microsoft.com/office/powerpoint/2010/main" val="384722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5F0D24E-4629-2D42-A05C-E38E7D9A8F77}" type="datetime1">
              <a:t>4/15/19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BE20D3E-0036-234F-AB01-792EA82FD0A3}" type="slidenum">
              <a:rPr lang="en-US"/>
              <a:pPr>
                <a:defRPr/>
              </a:pPr>
              <a:t>‹#›</a:t>
            </a:fld>
            <a:endParaRPr lang="en-US"/>
          </a:p>
        </p:txBody>
      </p:sp>
    </p:spTree>
    <p:extLst>
      <p:ext uri="{BB962C8B-B14F-4D97-AF65-F5344CB8AC3E}">
        <p14:creationId xmlns:p14="http://schemas.microsoft.com/office/powerpoint/2010/main" val="307066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D977FC3-664A-494E-812A-A244C0D6BCA6}" type="datetime1">
              <a:t>4/15/19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C97B39-6A90-DF4A-B805-2AC812FC12E7}" type="slidenum">
              <a:rPr lang="en-US"/>
              <a:pPr>
                <a:defRPr/>
              </a:pPr>
              <a:t>‹#›</a:t>
            </a:fld>
            <a:endParaRPr lang="en-US"/>
          </a:p>
        </p:txBody>
      </p:sp>
    </p:spTree>
    <p:extLst>
      <p:ext uri="{BB962C8B-B14F-4D97-AF65-F5344CB8AC3E}">
        <p14:creationId xmlns:p14="http://schemas.microsoft.com/office/powerpoint/2010/main" val="294535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B28C6AB-E36A-7E40-A0AC-6AB587FA1315}" type="datetime1">
              <a:t>4/15/19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19A05B8-65D7-1748-8916-97BE52056F0C}" type="slidenum">
              <a:rPr lang="en-US"/>
              <a:pPr>
                <a:defRPr/>
              </a:pPr>
              <a:t>‹#›</a:t>
            </a:fld>
            <a:endParaRPr lang="en-US"/>
          </a:p>
        </p:txBody>
      </p:sp>
    </p:spTree>
    <p:extLst>
      <p:ext uri="{BB962C8B-B14F-4D97-AF65-F5344CB8AC3E}">
        <p14:creationId xmlns:p14="http://schemas.microsoft.com/office/powerpoint/2010/main" val="2279428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00000"/>
            </a:gs>
            <a:gs pos="100000">
              <a:srgbClr val="000000"/>
            </a:gs>
          </a:gsLst>
          <a:lin ang="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BB1AE7A-E86E-4E58-818D-8698B6A1D73D}"/>
              </a:ext>
            </a:extLst>
          </p:cNvPr>
          <p:cNvSpPr/>
          <p:nvPr userDrawn="1"/>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Tw Cen MT" panose="020B0602020104020603" pitchFamily="34" charset="0"/>
            </a:endParaRPr>
          </a:p>
          <a:p>
            <a:pPr algn="ctr">
              <a:defRPr/>
            </a:pPr>
            <a:endParaRPr lang="en-US" dirty="0">
              <a:latin typeface="Tw Cen MT" panose="020B0602020104020603" pitchFamily="34" charset="0"/>
            </a:endParaRPr>
          </a:p>
        </p:txBody>
      </p:sp>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Tw Cen MT" panose="020B0602020104020603" pitchFamily="34" charset="0"/>
              </a:defRPr>
            </a:lvl1pPr>
          </a:lstStyle>
          <a:p>
            <a:pPr>
              <a:defRPr/>
            </a:pPr>
            <a:fld id="{D82BFD26-BFE7-394A-969A-AD08DCF3052D}" type="datetime1">
              <a:rPr lang="en-US" smtClean="0"/>
              <a:pPr>
                <a:defRPr/>
              </a:pPr>
              <a:t>4/15/19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w Cen MT" panose="020B0602020104020603" pitchFamily="34"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Tw Cen MT" panose="020B0602020104020603" pitchFamily="34" charset="0"/>
              </a:defRPr>
            </a:lvl1pPr>
          </a:lstStyle>
          <a:p>
            <a:pPr>
              <a:defRPr/>
            </a:pPr>
            <a:fld id="{ADE3762E-7967-9643-9504-1F81D31407A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457200" rtl="0" eaLnBrk="0" fontAlgn="base" hangingPunct="0">
        <a:spcBef>
          <a:spcPct val="0"/>
        </a:spcBef>
        <a:spcAft>
          <a:spcPct val="0"/>
        </a:spcAft>
        <a:defRPr sz="4400" kern="1200">
          <a:solidFill>
            <a:schemeClr val="tx1"/>
          </a:solidFill>
          <a:latin typeface="Tw Cen MT" panose="020B0602020104020603" pitchFamily="34" charset="0"/>
          <a:ea typeface="ＭＳ Ｐゴシック" charset="-128"/>
          <a:cs typeface="Tw Cen MT" panose="020B0602020104020603" pitchFamily="34"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Tw Cen MT" panose="020B0602020104020603" pitchFamily="34" charset="0"/>
          <a:ea typeface="ＭＳ Ｐゴシック" charset="-128"/>
          <a:cs typeface="Tw Cen MT" panose="020B0602020104020603" pitchFamily="34"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Tw Cen MT" panose="020B0602020104020603" pitchFamily="34" charset="0"/>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Tw Cen MT" panose="020B0602020104020603" pitchFamily="34" charset="0"/>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Tw Cen MT" panose="020B0602020104020603" pitchFamily="34" charset="0"/>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Tw Cen MT" panose="020B0602020104020603"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3.bin"/><Relationship Id="rId5" Type="http://schemas.openxmlformats.org/officeDocument/2006/relationships/image" Target="../media/image8.emf"/><Relationship Id="rId6" Type="http://schemas.openxmlformats.org/officeDocument/2006/relationships/oleObject" Target="../embeddings/oleObject4.bin"/><Relationship Id="rId7"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5.bin"/><Relationship Id="rId5"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4.png"/><Relationship Id="rId5" Type="http://schemas.openxmlformats.org/officeDocument/2006/relationships/oleObject" Target="../embeddings/oleObject2.bin"/><Relationship Id="rId6"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a:p>
            <a:pPr algn="ctr">
              <a:defRPr/>
            </a:pPr>
            <a:endParaRPr lang="en-US" dirty="0"/>
          </a:p>
        </p:txBody>
      </p:sp>
      <p:sp>
        <p:nvSpPr>
          <p:cNvPr id="19457" name="Title 1"/>
          <p:cNvSpPr>
            <a:spLocks noGrp="1"/>
          </p:cNvSpPr>
          <p:nvPr>
            <p:ph type="title"/>
          </p:nvPr>
        </p:nvSpPr>
        <p:spPr>
          <a:xfrm>
            <a:off x="487082" y="831950"/>
            <a:ext cx="8229600" cy="1143000"/>
          </a:xfrm>
        </p:spPr>
        <p:txBody>
          <a:bodyPr/>
          <a:lstStyle/>
          <a:p>
            <a:pPr eaLnBrk="1" hangingPunct="1"/>
            <a:r>
              <a:rPr lang="en-US" b="1" dirty="0" err="1">
                <a:latin typeface="Tw Cen MT"/>
                <a:ea typeface="ＭＳ Ｐゴシック" charset="0"/>
                <a:cs typeface="Tw Cen MT"/>
              </a:rPr>
              <a:t>Weighted Data and Hillside Form</a:t>
            </a:r>
            <a:endParaRPr lang="en-US" b="1" dirty="0">
              <a:latin typeface="Tw Cen MT"/>
              <a:ea typeface="ＭＳ Ｐゴシック" charset="0"/>
              <a:cs typeface="Tw Cen MT"/>
            </a:endParaRPr>
          </a:p>
        </p:txBody>
      </p:sp>
      <p:sp>
        <p:nvSpPr>
          <p:cNvPr id="13" name="Title 1"/>
          <p:cNvSpPr txBox="1">
            <a:spLocks/>
          </p:cNvSpPr>
          <p:nvPr/>
        </p:nvSpPr>
        <p:spPr bwMode="auto">
          <a:xfrm>
            <a:off x="5946590" y="5886824"/>
            <a:ext cx="3033059" cy="79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r" eaLnBrk="1" hangingPunct="1">
              <a:lnSpc>
                <a:spcPct val="120000"/>
              </a:lnSpc>
            </a:pPr>
            <a:r>
              <a:rPr lang="en-US" sz="1400" dirty="0">
                <a:latin typeface="Tw Cen MT"/>
                <a:ea typeface="ＭＳ Ｐゴシック" charset="0"/>
                <a:cs typeface="Tw Cen MT"/>
              </a:rPr>
              <a:t>4/9/2019</a:t>
            </a:r>
          </a:p>
        </p:txBody>
      </p:sp>
      <p:sp>
        <p:nvSpPr>
          <p:cNvPr id="2" name="Slide Number Placeholder 1"/>
          <p:cNvSpPr>
            <a:spLocks noGrp="1"/>
          </p:cNvSpPr>
          <p:nvPr>
            <p:ph type="sldNum" sz="quarter" idx="12"/>
          </p:nvPr>
        </p:nvSpPr>
        <p:spPr/>
        <p:txBody>
          <a:bodyPr/>
          <a:lstStyle/>
          <a:p>
            <a:pPr>
              <a:defRPr/>
            </a:pPr>
            <a:fld id="{97F82D04-ECB2-A348-99C1-C0B64677378E}" type="slidenum">
              <a:rPr lang="en-US"/>
              <a:pPr>
                <a:defRPr/>
              </a:pPr>
              <a:t>1</a:t>
            </a:fld>
            <a:endParaRPr lang="en-US"/>
          </a:p>
        </p:txBody>
      </p:sp>
      <p:sp>
        <p:nvSpPr>
          <p:cNvPr id="12" name="Title 1"/>
          <p:cNvSpPr txBox="1">
            <a:spLocks/>
          </p:cNvSpPr>
          <p:nvPr/>
        </p:nvSpPr>
        <p:spPr bwMode="auto">
          <a:xfrm>
            <a:off x="5705277" y="4051605"/>
            <a:ext cx="4706465" cy="109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lnSpc>
                <a:spcPct val="120000"/>
              </a:lnSpc>
            </a:pPr>
            <a:r>
              <a:rPr lang="en-US" sz="1800" dirty="0">
                <a:latin typeface="Tw Cen MT"/>
                <a:ea typeface="ＭＳ Ｐゴシック" charset="0"/>
                <a:cs typeface="Tw Cen MT"/>
              </a:rPr>
              <a:t>Amy Langville</a:t>
            </a:r>
          </a:p>
          <a:p>
            <a:pPr algn="l" eaLnBrk="1" hangingPunct="1">
              <a:lnSpc>
                <a:spcPct val="120000"/>
              </a:lnSpc>
            </a:pPr>
            <a:r>
              <a:rPr lang="en-US" sz="1800" dirty="0">
                <a:latin typeface="Tw Cen MT"/>
                <a:ea typeface="ＭＳ Ｐゴシック" charset="0"/>
                <a:cs typeface="Tw Cen MT"/>
              </a:rPr>
              <a:t>Mathematics Department </a:t>
            </a:r>
          </a:p>
          <a:p>
            <a:pPr algn="l" eaLnBrk="1" hangingPunct="1">
              <a:lnSpc>
                <a:spcPct val="120000"/>
              </a:lnSpc>
            </a:pPr>
            <a:r>
              <a:rPr lang="en-US" sz="1800" dirty="0">
                <a:latin typeface="Tw Cen MT"/>
                <a:ea typeface="ＭＳ Ｐゴシック" charset="0"/>
                <a:cs typeface="Tw Cen MT"/>
              </a:rPr>
              <a:t>College of Charleston</a:t>
            </a:r>
          </a:p>
          <a:p>
            <a:pPr algn="l" eaLnBrk="1" hangingPunct="1">
              <a:lnSpc>
                <a:spcPct val="120000"/>
              </a:lnSpc>
            </a:pPr>
            <a:endParaRPr lang="en-US" sz="1800" dirty="0">
              <a:latin typeface="Tw Cen MT"/>
              <a:ea typeface="ＭＳ Ｐゴシック" charset="0"/>
              <a:cs typeface="Tw Cen MT"/>
            </a:endParaRPr>
          </a:p>
        </p:txBody>
      </p:sp>
    </p:spTree>
    <p:extLst>
      <p:ext uri="{BB962C8B-B14F-4D97-AF65-F5344CB8AC3E}">
        <p14:creationId xmlns:p14="http://schemas.microsoft.com/office/powerpoint/2010/main" val="2540630042"/>
      </p:ext>
    </p:extLst>
  </p:cSld>
  <p:clrMapOvr>
    <a:masterClrMapping/>
  </p:clrMapOvr>
  <p:transition xmlns:p14="http://schemas.microsoft.com/office/powerpoint/2010/mai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Optimization</a:t>
            </a:r>
          </a:p>
        </p:txBody>
      </p:sp>
      <p:sp>
        <p:nvSpPr>
          <p:cNvPr id="11267" name="Rectangle 3"/>
          <p:cNvSpPr>
            <a:spLocks noGrp="1" noChangeArrowheads="1"/>
          </p:cNvSpPr>
          <p:nvPr>
            <p:ph type="body" idx="1"/>
          </p:nvPr>
        </p:nvSpPr>
        <p:spPr>
          <a:xfrm>
            <a:off x="571500" y="1323621"/>
            <a:ext cx="8001000" cy="1981200"/>
          </a:xfrm>
        </p:spPr>
        <p:txBody>
          <a:bodyPr/>
          <a:lstStyle/>
          <a:p>
            <a:r>
              <a:rPr lang="en-US"/>
              <a:t>Goal:  Find the permutation vector that </a:t>
            </a:r>
            <a:r>
              <a:rPr lang="en-US">
                <a:solidFill>
                  <a:srgbClr val="3366FF"/>
                </a:solidFill>
              </a:rPr>
              <a:t>minimizes</a:t>
            </a:r>
            <a:r>
              <a:rPr lang="en-US"/>
              <a:t> the number of violations to hillside form</a:t>
            </a:r>
          </a:p>
        </p:txBody>
      </p:sp>
      <p:pic>
        <p:nvPicPr>
          <p:cNvPr id="2" name="Picture 1" descr="Screen Shot 2019-04-01 at 8.54.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20999"/>
            <a:ext cx="8379394" cy="3447219"/>
          </a:xfrm>
          <a:prstGeom prst="rect">
            <a:avLst/>
          </a:prstGeom>
        </p:spPr>
      </p:pic>
    </p:spTree>
    <p:extLst>
      <p:ext uri="{BB962C8B-B14F-4D97-AF65-F5344CB8AC3E}">
        <p14:creationId xmlns:p14="http://schemas.microsoft.com/office/powerpoint/2010/main" val="25693518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6" name="Picture 6" descr="EOPoste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0" y="0"/>
            <a:ext cx="9144000" cy="7065963"/>
          </a:xfrm>
        </p:spPr>
      </p:pic>
    </p:spTree>
    <p:extLst>
      <p:ext uri="{BB962C8B-B14F-4D97-AF65-F5344CB8AC3E}">
        <p14:creationId xmlns:p14="http://schemas.microsoft.com/office/powerpoint/2010/main" val="33860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BILP</a:t>
            </a:r>
          </a:p>
        </p:txBody>
      </p:sp>
      <p:sp>
        <p:nvSpPr>
          <p:cNvPr id="17411" name="Rectangle 3"/>
          <p:cNvSpPr>
            <a:spLocks noGrp="1" noChangeArrowheads="1"/>
          </p:cNvSpPr>
          <p:nvPr>
            <p:ph type="body" idx="1"/>
          </p:nvPr>
        </p:nvSpPr>
        <p:spPr>
          <a:xfrm>
            <a:off x="0" y="1981200"/>
            <a:ext cx="9144000" cy="3810000"/>
          </a:xfrm>
        </p:spPr>
        <p:txBody>
          <a:bodyPr/>
          <a:lstStyle/>
          <a:p>
            <a:r>
              <a:rPr lang="en-US"/>
              <a:t>Minimum violations to hillside form</a:t>
            </a:r>
          </a:p>
        </p:txBody>
      </p:sp>
      <p:graphicFrame>
        <p:nvGraphicFramePr>
          <p:cNvPr id="17413" name="Object 5"/>
          <p:cNvGraphicFramePr>
            <a:graphicFrameLocks noChangeAspect="1"/>
          </p:cNvGraphicFramePr>
          <p:nvPr/>
        </p:nvGraphicFramePr>
        <p:xfrm>
          <a:off x="2286000" y="3124200"/>
          <a:ext cx="4419600" cy="1227138"/>
        </p:xfrm>
        <a:graphic>
          <a:graphicData uri="http://schemas.openxmlformats.org/presentationml/2006/ole">
            <mc:AlternateContent xmlns:mc="http://schemas.openxmlformats.org/markup-compatibility/2006">
              <mc:Choice xmlns:v="urn:schemas-microsoft-com:vml" Requires="v">
                <p:oleObj spid="_x0000_s21625" name="Equation" r:id="rId4" imgW="2654300" imgH="736600" progId="Equation.3">
                  <p:embed/>
                </p:oleObj>
              </mc:Choice>
              <mc:Fallback>
                <p:oleObj name="Equation" r:id="rId4" imgW="2654300" imgH="736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124200"/>
                        <a:ext cx="4419600" cy="12271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7414" name="Rectangle 6"/>
          <p:cNvSpPr>
            <a:spLocks noChangeArrowheads="1"/>
          </p:cNvSpPr>
          <p:nvPr/>
        </p:nvSpPr>
        <p:spPr bwMode="auto">
          <a:xfrm>
            <a:off x="3387725" y="2590800"/>
            <a:ext cx="20986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Input Matrices</a:t>
            </a:r>
          </a:p>
        </p:txBody>
      </p:sp>
      <p:graphicFrame>
        <p:nvGraphicFramePr>
          <p:cNvPr id="17415" name="Object 7"/>
          <p:cNvGraphicFramePr>
            <a:graphicFrameLocks noChangeAspect="1"/>
          </p:cNvGraphicFramePr>
          <p:nvPr/>
        </p:nvGraphicFramePr>
        <p:xfrm>
          <a:off x="1905000" y="5029200"/>
          <a:ext cx="5334000" cy="1719263"/>
        </p:xfrm>
        <a:graphic>
          <a:graphicData uri="http://schemas.openxmlformats.org/presentationml/2006/ole">
            <mc:AlternateContent xmlns:mc="http://schemas.openxmlformats.org/markup-compatibility/2006">
              <mc:Choice xmlns:v="urn:schemas-microsoft-com:vml" Requires="v">
                <p:oleObj spid="_x0000_s21626" name="Equation" r:id="rId6" imgW="3467100" imgH="1117600" progId="Equation.3">
                  <p:embed/>
                </p:oleObj>
              </mc:Choice>
              <mc:Fallback>
                <p:oleObj name="Equation" r:id="rId6" imgW="3467100" imgH="1117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5029200"/>
                        <a:ext cx="5334000" cy="171926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7416" name="Rectangle 8"/>
          <p:cNvSpPr>
            <a:spLocks noChangeArrowheads="1"/>
          </p:cNvSpPr>
          <p:nvPr/>
        </p:nvSpPr>
        <p:spPr bwMode="auto">
          <a:xfrm>
            <a:off x="4038600" y="4572000"/>
            <a:ext cx="844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BILP</a:t>
            </a:r>
          </a:p>
        </p:txBody>
      </p:sp>
    </p:spTree>
    <p:extLst>
      <p:ext uri="{BB962C8B-B14F-4D97-AF65-F5344CB8AC3E}">
        <p14:creationId xmlns:p14="http://schemas.microsoft.com/office/powerpoint/2010/main" val="1207097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P spid="174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BILP</a:t>
            </a:r>
          </a:p>
        </p:txBody>
      </p:sp>
      <p:sp>
        <p:nvSpPr>
          <p:cNvPr id="17411" name="Rectangle 3"/>
          <p:cNvSpPr>
            <a:spLocks noGrp="1" noChangeArrowheads="1"/>
          </p:cNvSpPr>
          <p:nvPr>
            <p:ph type="body" idx="1"/>
          </p:nvPr>
        </p:nvSpPr>
        <p:spPr>
          <a:xfrm>
            <a:off x="0" y="1981200"/>
            <a:ext cx="9144000" cy="3810000"/>
          </a:xfrm>
        </p:spPr>
        <p:txBody>
          <a:bodyPr/>
          <a:lstStyle/>
          <a:p>
            <a:r>
              <a:rPr lang="en-US"/>
              <a:t>Input Matrix C is built from D</a:t>
            </a:r>
          </a:p>
        </p:txBody>
      </p:sp>
      <p:pic>
        <p:nvPicPr>
          <p:cNvPr id="2" name="Picture 1" descr="Screen Shot 2019-04-01 at 9.49.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555" y="2837039"/>
            <a:ext cx="8750300" cy="2171700"/>
          </a:xfrm>
          <a:prstGeom prst="rect">
            <a:avLst/>
          </a:prstGeom>
          <a:ln>
            <a:solidFill>
              <a:srgbClr val="A6A6A6"/>
            </a:solidFill>
          </a:ln>
        </p:spPr>
      </p:pic>
    </p:spTree>
    <p:extLst>
      <p:ext uri="{BB962C8B-B14F-4D97-AF65-F5344CB8AC3E}">
        <p14:creationId xmlns:p14="http://schemas.microsoft.com/office/powerpoint/2010/main" val="39362802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9-04-01 at 8.48.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17" y="300567"/>
            <a:ext cx="8916140" cy="6317544"/>
          </a:xfrm>
          <a:prstGeom prst="rect">
            <a:avLst/>
          </a:prstGeom>
        </p:spPr>
      </p:pic>
    </p:spTree>
    <p:extLst>
      <p:ext uri="{BB962C8B-B14F-4D97-AF65-F5344CB8AC3E}">
        <p14:creationId xmlns:p14="http://schemas.microsoft.com/office/powerpoint/2010/main" val="30230689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BILP - Relaxation</a:t>
            </a:r>
          </a:p>
        </p:txBody>
      </p:sp>
      <p:sp>
        <p:nvSpPr>
          <p:cNvPr id="19459" name="Rectangle 3"/>
          <p:cNvSpPr>
            <a:spLocks noGrp="1" noChangeArrowheads="1"/>
          </p:cNvSpPr>
          <p:nvPr>
            <p:ph type="body" idx="1"/>
          </p:nvPr>
        </p:nvSpPr>
        <p:spPr/>
        <p:txBody>
          <a:bodyPr/>
          <a:lstStyle/>
          <a:p>
            <a:r>
              <a:rPr lang="en-US"/>
              <a:t>This BILP can be relaxed to a LP</a:t>
            </a:r>
          </a:p>
        </p:txBody>
      </p:sp>
      <p:graphicFrame>
        <p:nvGraphicFramePr>
          <p:cNvPr id="19460" name="Object 4"/>
          <p:cNvGraphicFramePr>
            <a:graphicFrameLocks noChangeAspect="1"/>
          </p:cNvGraphicFramePr>
          <p:nvPr/>
        </p:nvGraphicFramePr>
        <p:xfrm>
          <a:off x="990600" y="3124200"/>
          <a:ext cx="6705600" cy="2160588"/>
        </p:xfrm>
        <a:graphic>
          <a:graphicData uri="http://schemas.openxmlformats.org/presentationml/2006/ole">
            <mc:AlternateContent xmlns:mc="http://schemas.openxmlformats.org/markup-compatibility/2006">
              <mc:Choice xmlns:v="urn:schemas-microsoft-com:vml" Requires="v">
                <p:oleObj spid="_x0000_s25661" name="Equation" r:id="rId4" imgW="3467100" imgH="1117600" progId="Equation.3">
                  <p:embed/>
                </p:oleObj>
              </mc:Choice>
              <mc:Fallback>
                <p:oleObj name="Equation" r:id="rId4" imgW="3467100" imgH="1117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124200"/>
                        <a:ext cx="6705600" cy="216058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9461" name="Rectangle 5"/>
          <p:cNvSpPr>
            <a:spLocks noChangeArrowheads="1"/>
          </p:cNvSpPr>
          <p:nvPr/>
        </p:nvSpPr>
        <p:spPr bwMode="auto">
          <a:xfrm>
            <a:off x="2362200" y="4876800"/>
            <a:ext cx="1219200" cy="381000"/>
          </a:xfrm>
          <a:prstGeom prst="rect">
            <a:avLst/>
          </a:prstGeom>
          <a:noFill/>
          <a:ln w="38100">
            <a:solidFill>
              <a:schemeClr val="hlink"/>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Tree>
    <p:extLst>
      <p:ext uri="{BB962C8B-B14F-4D97-AF65-F5344CB8AC3E}">
        <p14:creationId xmlns:p14="http://schemas.microsoft.com/office/powerpoint/2010/main" val="1739062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533400" y="304800"/>
            <a:ext cx="8001000" cy="914400"/>
          </a:xfrm>
        </p:spPr>
        <p:txBody>
          <a:bodyPr/>
          <a:lstStyle/>
          <a:p>
            <a:pPr eaLnBrk="1" hangingPunct="1"/>
            <a:r>
              <a:rPr lang="en-US">
                <a:latin typeface="Tw Cen MT"/>
                <a:ea typeface="Osaka" charset="0"/>
                <a:cs typeface="Tw Cen MT"/>
              </a:rPr>
              <a:t>2009 Australian Football Results</a:t>
            </a:r>
          </a:p>
        </p:txBody>
      </p:sp>
      <p:graphicFrame>
        <p:nvGraphicFramePr>
          <p:cNvPr id="5" name="Content Placeholder 4"/>
          <p:cNvGraphicFramePr>
            <a:graphicFrameLocks noGrp="1"/>
          </p:cNvGraphicFramePr>
          <p:nvPr>
            <p:ph idx="1"/>
          </p:nvPr>
        </p:nvGraphicFramePr>
        <p:xfrm>
          <a:off x="152400" y="1295400"/>
          <a:ext cx="1600200" cy="5316546"/>
        </p:xfrm>
        <a:graphic>
          <a:graphicData uri="http://schemas.openxmlformats.org/drawingml/2006/table">
            <a:tbl>
              <a:tblPr/>
              <a:tblGrid>
                <a:gridCol w="1600200"/>
              </a:tblGrid>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Helvetica" charset="0"/>
                          <a:ea typeface="Osaka" charset="0"/>
                          <a:cs typeface="Osaka" charset="0"/>
                        </a:rPr>
                        <a:t>AFL Standings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St. Kilda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Geelong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Bulldogs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Collingwood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Brisbane Lions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Carlton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Essendon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Hawthorn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Pt. 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Coast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Sydney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N. 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Fremantle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Richmond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bl>
          </a:graphicData>
        </a:graphic>
      </p:graphicFrame>
      <p:pic>
        <p:nvPicPr>
          <p:cNvPr id="132137" name="Picture 3" descr="Picture 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25876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Content Placeholder 4"/>
          <p:cNvGraphicFramePr>
            <a:graphicFrameLocks noGrp="1"/>
          </p:cNvGraphicFramePr>
          <p:nvPr/>
        </p:nvGraphicFramePr>
        <p:xfrm>
          <a:off x="4724400" y="1295400"/>
          <a:ext cx="1600200" cy="5316546"/>
        </p:xfrm>
        <a:graphic>
          <a:graphicData uri="http://schemas.openxmlformats.org/drawingml/2006/table">
            <a:tbl>
              <a:tblPr/>
              <a:tblGrid>
                <a:gridCol w="1600200"/>
              </a:tblGrid>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Helvetica" charset="0"/>
                          <a:ea typeface="Osaka" charset="0"/>
                          <a:cs typeface="Osaka" charset="0"/>
                        </a:rPr>
                        <a:t>EO 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St. Kilda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Geelong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Bulldogs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Collingwood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Carlton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Brisbane Lions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Hawthorn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Sydney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Essendon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Coast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Pt. 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Fremantle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N. 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Richmond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bl>
          </a:graphicData>
        </a:graphic>
      </p:graphicFrame>
      <p:pic>
        <p:nvPicPr>
          <p:cNvPr id="7" name="Picture 6" descr="Picture 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14600"/>
            <a:ext cx="26066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6400800" y="48006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Tw Cen MT"/>
                <a:cs typeface="Tw Cen MT"/>
              </a:rPr>
              <a:t>Fitness = 844</a:t>
            </a:r>
          </a:p>
          <a:p>
            <a:r>
              <a:rPr lang="en-US">
                <a:latin typeface="Tw Cen MT"/>
                <a:cs typeface="Tw Cen MT"/>
              </a:rPr>
              <a:t>Time = 33.6 sec</a:t>
            </a:r>
          </a:p>
        </p:txBody>
      </p:sp>
      <p:sp>
        <p:nvSpPr>
          <p:cNvPr id="132178" name="TextBox 8"/>
          <p:cNvSpPr txBox="1">
            <a:spLocks noChangeArrowheads="1"/>
          </p:cNvSpPr>
          <p:nvPr/>
        </p:nvSpPr>
        <p:spPr bwMode="auto">
          <a:xfrm>
            <a:off x="1828800" y="48768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Tw Cen MT"/>
                <a:cs typeface="Tw Cen MT"/>
              </a:rPr>
              <a:t>Fitness = 862</a:t>
            </a:r>
          </a:p>
        </p:txBody>
      </p:sp>
    </p:spTree>
    <p:extLst>
      <p:ext uri="{BB962C8B-B14F-4D97-AF65-F5344CB8AC3E}">
        <p14:creationId xmlns:p14="http://schemas.microsoft.com/office/powerpoint/2010/main" val="21502142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a:xfrm>
            <a:off x="533400" y="304800"/>
            <a:ext cx="8001000" cy="914400"/>
          </a:xfrm>
        </p:spPr>
        <p:txBody>
          <a:bodyPr/>
          <a:lstStyle/>
          <a:p>
            <a:pPr eaLnBrk="1" hangingPunct="1"/>
            <a:r>
              <a:rPr lang="en-US">
                <a:latin typeface="Tw Cen MT"/>
                <a:ea typeface="Osaka" charset="0"/>
                <a:cs typeface="Tw Cen MT"/>
              </a:rPr>
              <a:t>2009 Australian Football Results</a:t>
            </a:r>
          </a:p>
        </p:txBody>
      </p:sp>
      <p:graphicFrame>
        <p:nvGraphicFramePr>
          <p:cNvPr id="5" name="Content Placeholder 4"/>
          <p:cNvGraphicFramePr>
            <a:graphicFrameLocks noGrp="1"/>
          </p:cNvGraphicFramePr>
          <p:nvPr>
            <p:ph idx="1"/>
          </p:nvPr>
        </p:nvGraphicFramePr>
        <p:xfrm>
          <a:off x="152400" y="1295400"/>
          <a:ext cx="1600200" cy="5316546"/>
        </p:xfrm>
        <a:graphic>
          <a:graphicData uri="http://schemas.openxmlformats.org/drawingml/2006/table">
            <a:tbl>
              <a:tblPr/>
              <a:tblGrid>
                <a:gridCol w="1600200"/>
              </a:tblGrid>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Helvetica" charset="0"/>
                          <a:ea typeface="Osaka" charset="0"/>
                          <a:cs typeface="Osaka" charset="0"/>
                        </a:rPr>
                        <a:t>AFL Standings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St. Kilda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Geelong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Bulldogs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Collingwood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Brisbane Lions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Carlton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Essendon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Hawthorn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Pt. 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Coast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Sydney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N. 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Fremantle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Richmond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bl>
          </a:graphicData>
        </a:graphic>
      </p:graphicFrame>
      <p:pic>
        <p:nvPicPr>
          <p:cNvPr id="133161" name="Picture 3" descr="Picture 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25876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Content Placeholder 4"/>
          <p:cNvGraphicFramePr>
            <a:graphicFrameLocks noGrp="1"/>
          </p:cNvGraphicFramePr>
          <p:nvPr/>
        </p:nvGraphicFramePr>
        <p:xfrm>
          <a:off x="4724400" y="1295400"/>
          <a:ext cx="1600200" cy="5316546"/>
        </p:xfrm>
        <a:graphic>
          <a:graphicData uri="http://schemas.openxmlformats.org/drawingml/2006/table">
            <a:tbl>
              <a:tblPr/>
              <a:tblGrid>
                <a:gridCol w="1600200"/>
              </a:tblGrid>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Helvetica" charset="0"/>
                          <a:ea typeface="Osaka" charset="0"/>
                          <a:cs typeface="Osaka" charset="0"/>
                        </a:rPr>
                        <a:t>BILP 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St. Kilda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Carlton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Bulldogs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Geelong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Collingwood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Brisbane Lions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Fremantle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Sydney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Coast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Pt. 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Essendon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Hawthorn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Richmond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N. 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bl>
          </a:graphicData>
        </a:graphic>
      </p:graphicFrame>
      <p:sp>
        <p:nvSpPr>
          <p:cNvPr id="8" name="TextBox 7"/>
          <p:cNvSpPr txBox="1">
            <a:spLocks noChangeArrowheads="1"/>
          </p:cNvSpPr>
          <p:nvPr/>
        </p:nvSpPr>
        <p:spPr bwMode="auto">
          <a:xfrm>
            <a:off x="6400800" y="48006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Tw Cen MT"/>
                <a:cs typeface="Tw Cen MT"/>
              </a:rPr>
              <a:t>Fitness = 677</a:t>
            </a:r>
          </a:p>
          <a:p>
            <a:r>
              <a:rPr lang="en-US">
                <a:latin typeface="Tw Cen MT"/>
                <a:cs typeface="Tw Cen MT"/>
              </a:rPr>
              <a:t>Time = .45 secs</a:t>
            </a:r>
          </a:p>
        </p:txBody>
      </p:sp>
      <p:pic>
        <p:nvPicPr>
          <p:cNvPr id="9" name="Picture 8" descr="Picture 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14600"/>
            <a:ext cx="25511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2" name="TextBox 9"/>
          <p:cNvSpPr txBox="1">
            <a:spLocks noChangeArrowheads="1"/>
          </p:cNvSpPr>
          <p:nvPr/>
        </p:nvSpPr>
        <p:spPr bwMode="auto">
          <a:xfrm>
            <a:off x="1828800" y="48768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Tw Cen MT"/>
                <a:cs typeface="Tw Cen MT"/>
              </a:rPr>
              <a:t>Fitness = 862</a:t>
            </a:r>
          </a:p>
        </p:txBody>
      </p:sp>
    </p:spTree>
    <p:extLst>
      <p:ext uri="{BB962C8B-B14F-4D97-AF65-F5344CB8AC3E}">
        <p14:creationId xmlns:p14="http://schemas.microsoft.com/office/powerpoint/2010/main" val="2804079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a:xfrm>
            <a:off x="533400" y="304800"/>
            <a:ext cx="8001000" cy="914400"/>
          </a:xfrm>
        </p:spPr>
        <p:txBody>
          <a:bodyPr/>
          <a:lstStyle/>
          <a:p>
            <a:pPr eaLnBrk="1" hangingPunct="1"/>
            <a:r>
              <a:rPr lang="en-US">
                <a:latin typeface="Tw Cen MT"/>
                <a:ea typeface="Osaka" charset="0"/>
                <a:cs typeface="Tw Cen MT"/>
              </a:rPr>
              <a:t>2009 Australian Football Results</a:t>
            </a:r>
          </a:p>
        </p:txBody>
      </p:sp>
      <p:graphicFrame>
        <p:nvGraphicFramePr>
          <p:cNvPr id="6" name="Content Placeholder 4"/>
          <p:cNvGraphicFramePr>
            <a:graphicFrameLocks noGrp="1"/>
          </p:cNvGraphicFramePr>
          <p:nvPr/>
        </p:nvGraphicFramePr>
        <p:xfrm>
          <a:off x="4724400" y="1295400"/>
          <a:ext cx="1600200" cy="5316546"/>
        </p:xfrm>
        <a:graphic>
          <a:graphicData uri="http://schemas.openxmlformats.org/drawingml/2006/table">
            <a:tbl>
              <a:tblPr/>
              <a:tblGrid>
                <a:gridCol w="1600200"/>
              </a:tblGrid>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Helvetica" charset="0"/>
                          <a:ea typeface="Osaka" charset="0"/>
                          <a:cs typeface="Osaka" charset="0"/>
                        </a:rPr>
                        <a:t>BILP 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St. Kilda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Carlton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Bulldogs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Geelong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Collingwood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Brisbane Lions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Fremantle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Sydney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Coast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Pt. 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Essendon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Hawthorn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Richmond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N. 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bl>
          </a:graphicData>
        </a:graphic>
      </p:graphicFrame>
      <p:sp>
        <p:nvSpPr>
          <p:cNvPr id="134185" name="TextBox 7"/>
          <p:cNvSpPr txBox="1">
            <a:spLocks noChangeArrowheads="1"/>
          </p:cNvSpPr>
          <p:nvPr/>
        </p:nvSpPr>
        <p:spPr bwMode="auto">
          <a:xfrm>
            <a:off x="6400800" y="48006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Tw Cen MT"/>
                <a:cs typeface="Tw Cen MT"/>
              </a:rPr>
              <a:t>Fitness = 677</a:t>
            </a:r>
          </a:p>
          <a:p>
            <a:r>
              <a:rPr lang="en-US">
                <a:latin typeface="Tw Cen MT"/>
                <a:cs typeface="Tw Cen MT"/>
              </a:rPr>
              <a:t>Time = .45 secs</a:t>
            </a:r>
          </a:p>
        </p:txBody>
      </p:sp>
      <p:graphicFrame>
        <p:nvGraphicFramePr>
          <p:cNvPr id="10" name="Content Placeholder 4"/>
          <p:cNvGraphicFramePr>
            <a:graphicFrameLocks noGrp="1"/>
          </p:cNvGraphicFramePr>
          <p:nvPr/>
        </p:nvGraphicFramePr>
        <p:xfrm>
          <a:off x="152400" y="1295400"/>
          <a:ext cx="1600200" cy="5316546"/>
        </p:xfrm>
        <a:graphic>
          <a:graphicData uri="http://schemas.openxmlformats.org/drawingml/2006/table">
            <a:tbl>
              <a:tblPr/>
              <a:tblGrid>
                <a:gridCol w="1600200"/>
              </a:tblGrid>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Helvetica" charset="0"/>
                          <a:ea typeface="Osaka" charset="0"/>
                          <a:cs typeface="Osaka" charset="0"/>
                        </a:rPr>
                        <a:t>EO 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St. Kilda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Geelong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Bulldogs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Collingwood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Carlton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Brisbane Lions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Hawthorn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Sydney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Essendon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West Coast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Pt. Adelaide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Fremantle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N. Melbourne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3CB"/>
                    </a:solidFill>
                  </a:tcPr>
                </a:tc>
              </a:tr>
              <a:tr h="3127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808080"/>
                          </a:solidFill>
                          <a:effectLst/>
                          <a:latin typeface="Helvetica" charset="0"/>
                          <a:ea typeface="Osaka" charset="0"/>
                          <a:cs typeface="Osaka" charset="0"/>
                        </a:rPr>
                        <a:t>Richmond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AE7"/>
                    </a:solidFill>
                  </a:tcPr>
                </a:tc>
              </a:tr>
            </a:tbl>
          </a:graphicData>
        </a:graphic>
      </p:graphicFrame>
      <p:pic>
        <p:nvPicPr>
          <p:cNvPr id="134224" name="Picture 10" descr="Picture 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26066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225" name="TextBox 11"/>
          <p:cNvSpPr txBox="1">
            <a:spLocks noChangeArrowheads="1"/>
          </p:cNvSpPr>
          <p:nvPr/>
        </p:nvSpPr>
        <p:spPr bwMode="auto">
          <a:xfrm>
            <a:off x="1828800" y="48006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Tw Cen MT"/>
                <a:cs typeface="Tw Cen MT"/>
              </a:rPr>
              <a:t>Fitness = 844</a:t>
            </a:r>
          </a:p>
          <a:p>
            <a:r>
              <a:rPr lang="en-US">
                <a:latin typeface="Tw Cen MT"/>
                <a:cs typeface="Tw Cen MT"/>
              </a:rPr>
              <a:t>Time = 33.6 sec</a:t>
            </a:r>
          </a:p>
        </p:txBody>
      </p:sp>
      <p:pic>
        <p:nvPicPr>
          <p:cNvPr id="134226" name="Picture 12" descr="Picture 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14600"/>
            <a:ext cx="25511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17234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7F82D04-ECB2-A348-99C1-C0B64677378E}" type="slidenum">
              <a:rPr lang="en-US"/>
              <a:pPr>
                <a:defRPr/>
              </a:pPr>
              <a:t>19</a:t>
            </a:fld>
            <a:endParaRPr lang="en-US"/>
          </a:p>
        </p:txBody>
      </p:sp>
      <p:sp>
        <p:nvSpPr>
          <p:cNvPr id="4" name="Title 1">
            <a:extLst>
              <a:ext uri="{FF2B5EF4-FFF2-40B4-BE49-F238E27FC236}">
                <a16:creationId xmlns="" xmlns:a16="http://schemas.microsoft.com/office/drawing/2014/main" id="{E4CD019D-56AD-4D21-8B25-C7A8CC135174}"/>
              </a:ext>
            </a:extLst>
          </p:cNvPr>
          <p:cNvSpPr>
            <a:spLocks noGrp="1"/>
          </p:cNvSpPr>
          <p:nvPr>
            <p:ph type="title"/>
          </p:nvPr>
        </p:nvSpPr>
        <p:spPr>
          <a:xfrm>
            <a:off x="457200" y="381582"/>
            <a:ext cx="2223911" cy="1537529"/>
          </a:xfrm>
        </p:spPr>
        <p:txBody>
          <a:bodyPr/>
          <a:lstStyle/>
          <a:p>
            <a:r>
              <a:rPr lang="en-US" sz="4000" b="1" dirty="0" err="1"/>
              <a:t>SoCon Example</a:t>
            </a:r>
            <a:endParaRPr lang="en-US" sz="4000" b="1" dirty="0"/>
          </a:p>
        </p:txBody>
      </p:sp>
      <p:pic>
        <p:nvPicPr>
          <p:cNvPr id="3" name="Picture 2" descr="Screen Shot 2019-04-01 at 9.51.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931" y="159809"/>
            <a:ext cx="5453031" cy="6533444"/>
          </a:xfrm>
          <a:prstGeom prst="rect">
            <a:avLst/>
          </a:prstGeom>
          <a:ln>
            <a:solidFill>
              <a:schemeClr val="bg1">
                <a:lumMod val="65000"/>
              </a:schemeClr>
            </a:solidFill>
          </a:ln>
        </p:spPr>
      </p:pic>
    </p:spTree>
    <p:extLst>
      <p:ext uri="{BB962C8B-B14F-4D97-AF65-F5344CB8AC3E}">
        <p14:creationId xmlns:p14="http://schemas.microsoft.com/office/powerpoint/2010/main" val="2393523021"/>
      </p:ext>
    </p:extLst>
  </p:cSld>
  <p:clrMapOvr>
    <a:masterClrMapping/>
  </p:clrMapOvr>
  <p:transition xmlns:p14="http://schemas.microsoft.com/office/powerpoint/2010/mai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1676400"/>
            <a:ext cx="8610600" cy="1905000"/>
          </a:xfrm>
        </p:spPr>
        <p:txBody>
          <a:bodyPr/>
          <a:lstStyle/>
          <a:p>
            <a:r>
              <a:rPr kumimoji="0" lang="en-US"/>
              <a:t>Ranking:</a:t>
            </a:r>
            <a:br>
              <a:rPr kumimoji="0" lang="en-US"/>
            </a:br>
            <a:r>
              <a:rPr kumimoji="0" lang="en-US" sz="2800"/>
              <a:t>Minimizing the Number of Violations to Hillside Form</a:t>
            </a:r>
            <a:endParaRPr kumimoji="0" lang="en-US"/>
          </a:p>
        </p:txBody>
      </p:sp>
      <p:sp>
        <p:nvSpPr>
          <p:cNvPr id="2051" name="Rectangle 3"/>
          <p:cNvSpPr>
            <a:spLocks noGrp="1" noChangeArrowheads="1"/>
          </p:cNvSpPr>
          <p:nvPr>
            <p:ph type="subTitle" idx="1"/>
          </p:nvPr>
        </p:nvSpPr>
        <p:spPr>
          <a:xfrm>
            <a:off x="1371600" y="4419600"/>
            <a:ext cx="6400800" cy="1219200"/>
          </a:xfrm>
        </p:spPr>
        <p:txBody>
          <a:bodyPr/>
          <a:lstStyle/>
          <a:p>
            <a:r>
              <a:rPr kumimoji="0" lang="en-US"/>
              <a:t>Kathryn Pedings</a:t>
            </a:r>
          </a:p>
          <a:p>
            <a:r>
              <a:rPr kumimoji="0" lang="en-US"/>
              <a:t>College of Charleston</a:t>
            </a:r>
          </a:p>
        </p:txBody>
      </p:sp>
    </p:spTree>
    <p:extLst>
      <p:ext uri="{BB962C8B-B14F-4D97-AF65-F5344CB8AC3E}">
        <p14:creationId xmlns:p14="http://schemas.microsoft.com/office/powerpoint/2010/main" val="3216583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457200" y="198438"/>
            <a:ext cx="8229600" cy="715962"/>
          </a:xfrm>
        </p:spPr>
        <p:txBody>
          <a:bodyPr>
            <a:normAutofit fontScale="90000"/>
          </a:bodyPr>
          <a:lstStyle/>
          <a:p>
            <a:pPr algn="l"/>
            <a:r>
              <a:rPr lang="en-US" dirty="0" smtClean="0"/>
              <a:t>BILP: multiple optimal solutions </a:t>
            </a:r>
            <a:endParaRPr lang="en-US" dirty="0"/>
          </a:p>
        </p:txBody>
      </p:sp>
      <p:cxnSp>
        <p:nvCxnSpPr>
          <p:cNvPr id="8" name="Straight Connector 7"/>
          <p:cNvCxnSpPr/>
          <p:nvPr/>
        </p:nvCxnSpPr>
        <p:spPr>
          <a:xfrm>
            <a:off x="0" y="990600"/>
            <a:ext cx="8686800" cy="1588"/>
          </a:xfrm>
          <a:prstGeom prst="line">
            <a:avLst/>
          </a:prstGeom>
          <a:ln w="50800">
            <a:solidFill>
              <a:srgbClr val="80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276600" y="1066800"/>
            <a:ext cx="3276600" cy="461665"/>
          </a:xfrm>
          <a:prstGeom prst="rect">
            <a:avLst/>
          </a:prstGeom>
          <a:noFill/>
        </p:spPr>
        <p:txBody>
          <a:bodyPr wrap="square" rtlCol="0">
            <a:spAutoFit/>
          </a:bodyPr>
          <a:lstStyle/>
          <a:p>
            <a:pPr marL="457200" indent="-457200">
              <a:spcAft>
                <a:spcPts val="1200"/>
              </a:spcAft>
            </a:pPr>
            <a:r>
              <a:rPr lang="en-US" sz="2400" dirty="0" smtClean="0">
                <a:latin typeface="Tw Cen MT"/>
                <a:cs typeface="Tw Cen MT"/>
              </a:rPr>
              <a:t>2009 </a:t>
            </a:r>
            <a:r>
              <a:rPr lang="en-US" sz="2400" dirty="0" err="1" smtClean="0">
                <a:latin typeface="Tw Cen MT"/>
                <a:cs typeface="Tw Cen MT"/>
              </a:rPr>
              <a:t>SoCon</a:t>
            </a:r>
            <a:r>
              <a:rPr lang="en-US" sz="2400" dirty="0" smtClean="0">
                <a:latin typeface="Tw Cen MT"/>
                <a:cs typeface="Tw Cen MT"/>
              </a:rPr>
              <a:t> Example</a:t>
            </a:r>
          </a:p>
        </p:txBody>
      </p:sp>
      <p:pic>
        <p:nvPicPr>
          <p:cNvPr id="11" name="Picture 10" descr="Picture 1.png"/>
          <p:cNvPicPr>
            <a:picLocks noChangeAspect="1"/>
          </p:cNvPicPr>
          <p:nvPr/>
        </p:nvPicPr>
        <p:blipFill>
          <a:blip r:embed="rId2"/>
          <a:stretch>
            <a:fillRect/>
          </a:stretch>
        </p:blipFill>
        <p:spPr>
          <a:xfrm>
            <a:off x="1066800" y="1504950"/>
            <a:ext cx="7010400" cy="4741757"/>
          </a:xfrm>
          <a:prstGeom prst="rect">
            <a:avLst/>
          </a:prstGeom>
        </p:spPr>
      </p:pic>
      <p:sp>
        <p:nvSpPr>
          <p:cNvPr id="12" name="TextBox 11"/>
          <p:cNvSpPr txBox="1"/>
          <p:nvPr/>
        </p:nvSpPr>
        <p:spPr>
          <a:xfrm>
            <a:off x="3733800" y="6198781"/>
            <a:ext cx="3276600" cy="461665"/>
          </a:xfrm>
          <a:prstGeom prst="rect">
            <a:avLst/>
          </a:prstGeom>
          <a:noFill/>
        </p:spPr>
        <p:txBody>
          <a:bodyPr wrap="square" rtlCol="0">
            <a:spAutoFit/>
          </a:bodyPr>
          <a:lstStyle/>
          <a:p>
            <a:pPr marL="457200" indent="-457200">
              <a:spcAft>
                <a:spcPts val="1200"/>
              </a:spcAft>
            </a:pPr>
            <a:r>
              <a:rPr lang="en-US" sz="2400" dirty="0" smtClean="0">
                <a:latin typeface="Tw Cen MT"/>
                <a:cs typeface="Tw Cen MT"/>
              </a:rPr>
              <a:t>2 two-way ties</a:t>
            </a:r>
          </a:p>
        </p:txBody>
      </p:sp>
    </p:spTree>
    <p:extLst>
      <p:ext uri="{BB962C8B-B14F-4D97-AF65-F5344CB8AC3E}">
        <p14:creationId xmlns:p14="http://schemas.microsoft.com/office/powerpoint/2010/main" val="17577667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7F82D04-ECB2-A348-99C1-C0B64677378E}" type="slidenum">
              <a:rPr lang="en-US"/>
              <a:pPr>
                <a:defRPr/>
              </a:pPr>
              <a:t>21</a:t>
            </a:fld>
            <a:endParaRPr lang="en-US"/>
          </a:p>
        </p:txBody>
      </p:sp>
      <p:sp>
        <p:nvSpPr>
          <p:cNvPr id="4" name="Title 1">
            <a:extLst>
              <a:ext uri="{FF2B5EF4-FFF2-40B4-BE49-F238E27FC236}">
                <a16:creationId xmlns="" xmlns:a16="http://schemas.microsoft.com/office/drawing/2014/main" id="{E4CD019D-56AD-4D21-8B25-C7A8CC135174}"/>
              </a:ext>
            </a:extLst>
          </p:cNvPr>
          <p:cNvSpPr>
            <a:spLocks noGrp="1"/>
          </p:cNvSpPr>
          <p:nvPr>
            <p:ph type="title"/>
          </p:nvPr>
        </p:nvSpPr>
        <p:spPr>
          <a:xfrm>
            <a:off x="457200" y="381582"/>
            <a:ext cx="8229600" cy="1143000"/>
          </a:xfrm>
        </p:spPr>
        <p:txBody>
          <a:bodyPr/>
          <a:lstStyle/>
          <a:p>
            <a:r>
              <a:rPr lang="en-US" sz="4000" b="1" dirty="0" err="1"/>
              <a:t>IP Rankability as Ranking Method on March Madness</a:t>
            </a:r>
            <a:endParaRPr lang="en-US" sz="4000" b="1" dirty="0"/>
          </a:p>
        </p:txBody>
      </p:sp>
      <p:sp>
        <p:nvSpPr>
          <p:cNvPr id="5" name="Title 1">
            <a:extLst>
              <a:ext uri="{FF2B5EF4-FFF2-40B4-BE49-F238E27FC236}">
                <a16:creationId xmlns="" xmlns:a16="http://schemas.microsoft.com/office/drawing/2014/main" id="{49E12194-6764-49E2-A8CC-85C6F5FF2DB0}"/>
              </a:ext>
            </a:extLst>
          </p:cNvPr>
          <p:cNvSpPr txBox="1">
            <a:spLocks/>
          </p:cNvSpPr>
          <p:nvPr/>
        </p:nvSpPr>
        <p:spPr bwMode="auto">
          <a:xfrm>
            <a:off x="691444" y="1939149"/>
            <a:ext cx="7746999" cy="288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2000" b="1" dirty="0" err="1">
                <a:solidFill>
                  <a:srgbClr val="3366FF"/>
                </a:solidFill>
                <a:latin typeface="Tw Cen MT"/>
                <a:ea typeface="ＭＳ Ｐゴシック" charset="0"/>
                <a:cs typeface="Tw Cen MT"/>
              </a:rPr>
              <a:t>n=68 exact P or early terminated approximate partial P</a:t>
            </a:r>
          </a:p>
          <a:p>
            <a:pPr algn="l" eaLnBrk="1" hangingPunct="1"/>
            <a:r>
              <a:rPr lang="en-US" sz="2000" b="1" dirty="0" err="1">
                <a:solidFill>
                  <a:srgbClr val="3366FF"/>
                </a:solidFill>
                <a:latin typeface="Tw Cen MT"/>
                <a:ea typeface="ＭＳ Ｐゴシック" charset="0"/>
                <a:cs typeface="Tw Cen MT"/>
              </a:rPr>
              <a:t>		</a:t>
            </a:r>
            <a:r>
              <a:rPr lang="en-US" sz="2000" b="1" dirty="0" err="1">
                <a:solidFill>
                  <a:srgbClr val="000000"/>
                </a:solidFill>
                <a:latin typeface="Tw Cen MT"/>
                <a:ea typeface="ＭＳ Ｐゴシック" charset="0"/>
                <a:cs typeface="Tw Cen MT"/>
              </a:rPr>
              <a:t>choose any member of P as ranking</a:t>
            </a:r>
          </a:p>
          <a:p>
            <a:pPr algn="l" eaLnBrk="1" hangingPunct="1"/>
            <a:r>
              <a:rPr lang="en-US" sz="2000" b="1" dirty="0" err="1">
                <a:solidFill>
                  <a:srgbClr val="000000"/>
                </a:solidFill>
                <a:latin typeface="Tw Cen MT"/>
                <a:ea typeface="ＭＳ Ｐゴシック" charset="0"/>
                <a:cs typeface="Tw Cen MT"/>
              </a:rPr>
              <a:t>		choose every member of P as rankings</a:t>
            </a:r>
          </a:p>
          <a:p>
            <a:pPr algn="l" eaLnBrk="1" hangingPunct="1"/>
            <a:r>
              <a:rPr lang="en-US" sz="2000" b="1" dirty="0" err="1">
                <a:solidFill>
                  <a:srgbClr val="000000"/>
                </a:solidFill>
                <a:latin typeface="Tw Cen MT"/>
                <a:ea typeface="ＭＳ Ｐゴシック" charset="0"/>
                <a:cs typeface="Tw Cen MT"/>
              </a:rPr>
              <a:t>		choose </a:t>
            </a:r>
            <a:r>
              <a:rPr lang="en-US" sz="2000" b="1" dirty="0" err="1">
                <a:solidFill>
                  <a:srgbClr val="008000"/>
                </a:solidFill>
                <a:latin typeface="Tw Cen MT"/>
                <a:ea typeface="ＭＳ Ｐゴシック" charset="0"/>
                <a:cs typeface="Tw Cen MT"/>
              </a:rPr>
              <a:t>Markov’s aggregate vector t of P as ranking</a:t>
            </a:r>
          </a:p>
          <a:p>
            <a:pPr algn="l" eaLnBrk="1" hangingPunct="1"/>
            <a:endParaRPr lang="en-US" sz="2000" b="1" dirty="0" err="1">
              <a:solidFill>
                <a:srgbClr val="000000"/>
              </a:solidFill>
              <a:latin typeface="Tw Cen MT"/>
              <a:ea typeface="ＭＳ Ｐゴシック" charset="0"/>
              <a:cs typeface="Tw Cen MT"/>
            </a:endParaRPr>
          </a:p>
          <a:p>
            <a:pPr algn="l" eaLnBrk="1" hangingPunct="1"/>
            <a:r>
              <a:rPr lang="en-US" sz="2000" b="1" dirty="0" err="1">
                <a:solidFill>
                  <a:srgbClr val="3366FF"/>
                </a:solidFill>
                <a:latin typeface="Tw Cen MT"/>
                <a:ea typeface="ＭＳ Ｐゴシック" charset="0"/>
                <a:cs typeface="Tw Cen MT"/>
              </a:rPr>
              <a:t>n=340 approximate info for P from P</a:t>
            </a:r>
            <a:r>
              <a:rPr lang="en-US" sz="2000" b="1" baseline="-25000" dirty="0" err="1">
                <a:solidFill>
                  <a:srgbClr val="3366FF"/>
                </a:solidFill>
                <a:latin typeface="Tw Cen MT"/>
                <a:ea typeface="ＭＳ Ｐゴシック" charset="0"/>
                <a:cs typeface="Tw Cen MT"/>
              </a:rPr>
              <a:t>&gt;</a:t>
            </a:r>
            <a:endParaRPr lang="en-US" sz="2000" b="1" dirty="0" err="1">
              <a:solidFill>
                <a:srgbClr val="3366FF"/>
              </a:solidFill>
              <a:latin typeface="Tw Cen MT"/>
              <a:ea typeface="ＭＳ Ｐゴシック" charset="0"/>
              <a:cs typeface="Tw Cen MT"/>
            </a:endParaRPr>
          </a:p>
          <a:p>
            <a:pPr algn="l" eaLnBrk="1" hangingPunct="1"/>
            <a:r>
              <a:rPr lang="en-US" sz="2000" b="1" dirty="0" err="1">
                <a:solidFill>
                  <a:srgbClr val="3366FF"/>
                </a:solidFill>
                <a:latin typeface="Tw Cen MT"/>
                <a:ea typeface="ＭＳ Ｐゴシック" charset="0"/>
                <a:cs typeface="Tw Cen MT"/>
              </a:rPr>
              <a:t>		</a:t>
            </a:r>
            <a:r>
              <a:rPr lang="en-US" sz="2000" b="1" dirty="0" err="1">
                <a:solidFill>
                  <a:srgbClr val="000000"/>
                </a:solidFill>
                <a:latin typeface="Tw Cen MT"/>
                <a:ea typeface="ＭＳ Ｐゴシック" charset="0"/>
                <a:cs typeface="Tw Cen MT"/>
              </a:rPr>
              <a:t>use row sums of P</a:t>
            </a:r>
            <a:r>
              <a:rPr lang="en-US" sz="2000" b="1" baseline="-25000" dirty="0" err="1">
                <a:solidFill>
                  <a:srgbClr val="000000"/>
                </a:solidFill>
                <a:latin typeface="Tw Cen MT"/>
                <a:ea typeface="ＭＳ Ｐゴシック" charset="0"/>
                <a:cs typeface="Tw Cen MT"/>
              </a:rPr>
              <a:t>&gt;</a:t>
            </a:r>
            <a:r>
              <a:rPr lang="en-US" sz="2000" b="1" dirty="0" err="1">
                <a:solidFill>
                  <a:srgbClr val="000000"/>
                </a:solidFill>
                <a:latin typeface="Tw Cen MT"/>
                <a:ea typeface="ＭＳ Ｐゴシック" charset="0"/>
                <a:cs typeface="Tw Cen MT"/>
              </a:rPr>
              <a:t> in descending order as ranking</a:t>
            </a:r>
          </a:p>
          <a:p>
            <a:pPr algn="l" eaLnBrk="1" hangingPunct="1"/>
            <a:r>
              <a:rPr lang="en-US" sz="2000" b="1" dirty="0" err="1">
                <a:solidFill>
                  <a:srgbClr val="000000"/>
                </a:solidFill>
                <a:latin typeface="Tw Cen MT"/>
                <a:ea typeface="ＭＳ Ｐゴシック" charset="0"/>
                <a:cs typeface="Tw Cen MT"/>
              </a:rPr>
              <a:t>		use col sums of P</a:t>
            </a:r>
            <a:r>
              <a:rPr lang="en-US" sz="2000" b="1" baseline="-25000" dirty="0" err="1">
                <a:solidFill>
                  <a:srgbClr val="000000"/>
                </a:solidFill>
                <a:latin typeface="Tw Cen MT"/>
                <a:ea typeface="ＭＳ Ｐゴシック" charset="0"/>
                <a:cs typeface="Tw Cen MT"/>
              </a:rPr>
              <a:t>&gt;</a:t>
            </a:r>
            <a:r>
              <a:rPr lang="en-US" sz="2000" b="1" dirty="0" err="1">
                <a:solidFill>
                  <a:srgbClr val="000000"/>
                </a:solidFill>
                <a:latin typeface="Tw Cen MT"/>
                <a:ea typeface="ＭＳ Ｐゴシック" charset="0"/>
                <a:cs typeface="Tw Cen MT"/>
              </a:rPr>
              <a:t> in ascending order as ranking</a:t>
            </a:r>
            <a:endParaRPr lang="en-US" sz="2000" b="1" dirty="0" err="1">
              <a:solidFill>
                <a:srgbClr val="3366FF"/>
              </a:solidFill>
              <a:latin typeface="Tw Cen MT"/>
              <a:ea typeface="ＭＳ Ｐゴシック" charset="0"/>
              <a:cs typeface="Tw Cen MT"/>
            </a:endParaRPr>
          </a:p>
          <a:p>
            <a:pPr algn="l" eaLnBrk="1" hangingPunct="1"/>
            <a:endParaRPr lang="en-US" sz="2000" b="1" dirty="0" err="1">
              <a:solidFill>
                <a:srgbClr val="3366FF"/>
              </a:solidFill>
              <a:latin typeface="Tw Cen MT"/>
              <a:ea typeface="ＭＳ Ｐゴシック" charset="0"/>
              <a:cs typeface="Tw Cen MT"/>
            </a:endParaRPr>
          </a:p>
        </p:txBody>
      </p:sp>
    </p:spTree>
    <p:extLst>
      <p:ext uri="{BB962C8B-B14F-4D97-AF65-F5344CB8AC3E}">
        <p14:creationId xmlns:p14="http://schemas.microsoft.com/office/powerpoint/2010/main" val="4109117314"/>
      </p:ext>
    </p:extLst>
  </p:cSld>
  <p:clrMapOvr>
    <a:masterClrMapping/>
  </p:clrMapOvr>
  <p:transition xmlns:p14="http://schemas.microsoft.com/office/powerpoint/2010/mai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457200" y="198438"/>
            <a:ext cx="8229600" cy="715962"/>
          </a:xfrm>
        </p:spPr>
        <p:txBody>
          <a:bodyPr>
            <a:normAutofit fontScale="90000"/>
          </a:bodyPr>
          <a:lstStyle/>
          <a:p>
            <a:pPr algn="l"/>
            <a:r>
              <a:rPr lang="en-US" dirty="0" smtClean="0"/>
              <a:t>How to use Hillside for Rankability?</a:t>
            </a:r>
            <a:endParaRPr lang="en-US" dirty="0"/>
          </a:p>
        </p:txBody>
      </p:sp>
      <p:cxnSp>
        <p:nvCxnSpPr>
          <p:cNvPr id="8" name="Straight Connector 7"/>
          <p:cNvCxnSpPr/>
          <p:nvPr/>
        </p:nvCxnSpPr>
        <p:spPr>
          <a:xfrm>
            <a:off x="0" y="990600"/>
            <a:ext cx="8686800" cy="1588"/>
          </a:xfrm>
          <a:prstGeom prst="line">
            <a:avLst/>
          </a:prstGeom>
          <a:ln w="50800">
            <a:solidFill>
              <a:srgbClr val="8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4948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bwMode="auto">
          <a:xfrm>
            <a:off x="4961513" y="1925836"/>
            <a:ext cx="2141249" cy="202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400" i="1" dirty="0">
                <a:solidFill>
                  <a:srgbClr val="008040"/>
                </a:solidFill>
                <a:latin typeface="Tw Cen MT"/>
                <a:ea typeface="ＭＳ Ｐゴシック" charset="0"/>
                <a:cs typeface="Tw Cen MT"/>
              </a:rPr>
              <a:t>k = </a:t>
            </a:r>
            <a:r>
              <a:rPr lang="en-US" sz="1400" i="1" dirty="0">
                <a:solidFill>
                  <a:srgbClr val="404040"/>
                </a:solidFill>
                <a:latin typeface="Tw Cen MT"/>
                <a:ea typeface="ＭＳ Ｐゴシック" charset="0"/>
                <a:cs typeface="Tw Cen MT"/>
              </a:rPr>
              <a:t>m</a:t>
            </a:r>
            <a:r>
              <a:rPr lang="en-US" sz="1400" i="1" dirty="0">
                <a:latin typeface="Tw Cen MT"/>
                <a:ea typeface="ＭＳ Ｐゴシック" charset="0"/>
                <a:cs typeface="Tw Cen MT"/>
              </a:rPr>
              <a:t>inimum number of changes to transform graph to dominance graph.</a:t>
            </a:r>
          </a:p>
          <a:p>
            <a:pPr algn="l" eaLnBrk="1" hangingPunct="1"/>
            <a:endParaRPr lang="en-US" sz="1400" i="1" dirty="0">
              <a:latin typeface="Tw Cen MT"/>
              <a:ea typeface="ＭＳ Ｐゴシック" charset="0"/>
              <a:cs typeface="Tw Cen MT"/>
            </a:endParaRPr>
          </a:p>
          <a:p>
            <a:pPr algn="l" eaLnBrk="1" hangingPunct="1"/>
            <a:r>
              <a:rPr lang="en-US" sz="1400" i="1" dirty="0">
                <a:solidFill>
                  <a:srgbClr val="008040"/>
                </a:solidFill>
                <a:latin typeface="Tw Cen MT"/>
                <a:ea typeface="ＭＳ Ｐゴシック" charset="0"/>
                <a:cs typeface="Tw Cen MT"/>
              </a:rPr>
              <a:t>p = |P| = </a:t>
            </a:r>
            <a:r>
              <a:rPr lang="en-US" sz="1400" i="1" dirty="0">
                <a:latin typeface="Tw Cen MT"/>
                <a:ea typeface="ＭＳ Ｐゴシック" charset="0"/>
                <a:cs typeface="Tw Cen MT"/>
              </a:rPr>
              <a:t>number of rankings, given that k.</a:t>
            </a:r>
          </a:p>
          <a:p>
            <a:pPr algn="l" eaLnBrk="1" hangingPunct="1"/>
            <a:endParaRPr lang="en-US" sz="1400" i="1" dirty="0">
              <a:latin typeface="Tw Cen MT"/>
              <a:ea typeface="ＭＳ Ｐゴシック" charset="0"/>
              <a:cs typeface="Tw Cen MT"/>
            </a:endParaRPr>
          </a:p>
          <a:p>
            <a:pPr algn="l" eaLnBrk="1" hangingPunct="1"/>
            <a:r>
              <a:rPr lang="en-US" sz="1400" i="1" dirty="0">
                <a:solidFill>
                  <a:srgbClr val="008040"/>
                </a:solidFill>
                <a:latin typeface="Tw Cen MT"/>
                <a:ea typeface="ＭＳ Ｐゴシック" charset="0"/>
                <a:cs typeface="Tw Cen MT"/>
              </a:rPr>
              <a:t>k</a:t>
            </a:r>
            <a:r>
              <a:rPr lang="en-US" sz="1400" i="1" baseline="-25000" dirty="0">
                <a:solidFill>
                  <a:srgbClr val="008040"/>
                </a:solidFill>
                <a:latin typeface="Tw Cen MT"/>
                <a:ea typeface="ＭＳ Ｐゴシック" charset="0"/>
                <a:cs typeface="Tw Cen MT"/>
              </a:rPr>
              <a:t>max</a:t>
            </a:r>
            <a:r>
              <a:rPr lang="en-US" sz="1400" i="1" dirty="0">
                <a:solidFill>
                  <a:srgbClr val="008040"/>
                </a:solidFill>
                <a:latin typeface="Tw Cen MT"/>
                <a:ea typeface="ＭＳ Ｐゴシック" charset="0"/>
                <a:cs typeface="Tw Cen MT"/>
              </a:rPr>
              <a:t> = </a:t>
            </a:r>
            <a:r>
              <a:rPr lang="en-US" sz="1400" i="1" dirty="0">
                <a:latin typeface="Tw Cen MT"/>
                <a:ea typeface="ＭＳ Ｐゴシック" charset="0"/>
                <a:cs typeface="Tw Cen MT"/>
              </a:rPr>
              <a:t>(</a:t>
            </a:r>
            <a:r>
              <a:rPr lang="en-US" sz="1400" i="1" dirty="0">
                <a:solidFill>
                  <a:srgbClr val="404040"/>
                </a:solidFill>
                <a:latin typeface="Tw Cen MT"/>
                <a:ea typeface="ＭＳ Ｐゴシック" charset="0"/>
                <a:cs typeface="Tw Cen MT"/>
              </a:rPr>
              <a:t>n</a:t>
            </a:r>
            <a:r>
              <a:rPr lang="en-US" sz="1400" i="1" baseline="30000" dirty="0">
                <a:solidFill>
                  <a:srgbClr val="404040"/>
                </a:solidFill>
                <a:latin typeface="Tw Cen MT"/>
                <a:ea typeface="ＭＳ Ｐゴシック" charset="0"/>
                <a:cs typeface="Tw Cen MT"/>
              </a:rPr>
              <a:t>2</a:t>
            </a:r>
            <a:r>
              <a:rPr lang="en-US" sz="1400" i="1" dirty="0">
                <a:solidFill>
                  <a:srgbClr val="404040"/>
                </a:solidFill>
                <a:latin typeface="Tw Cen MT"/>
                <a:ea typeface="ＭＳ Ｐゴシック" charset="0"/>
                <a:cs typeface="Tw Cen MT"/>
              </a:rPr>
              <a:t>-n)/2</a:t>
            </a:r>
            <a:endParaRPr lang="en-US" sz="1400" i="1" dirty="0">
              <a:latin typeface="Tw Cen MT"/>
              <a:ea typeface="ＭＳ Ｐゴシック" charset="0"/>
              <a:cs typeface="Tw Cen MT"/>
            </a:endParaRPr>
          </a:p>
          <a:p>
            <a:pPr algn="l" eaLnBrk="1" hangingPunct="1"/>
            <a:endParaRPr lang="en-US" sz="1400" i="1" dirty="0">
              <a:latin typeface="Tw Cen MT"/>
              <a:ea typeface="ＭＳ Ｐゴシック" charset="0"/>
              <a:cs typeface="Tw Cen MT"/>
            </a:endParaRPr>
          </a:p>
          <a:p>
            <a:pPr algn="l" eaLnBrk="1" hangingPunct="1"/>
            <a:r>
              <a:rPr lang="en-US" sz="1400" i="1" dirty="0" err="1">
                <a:solidFill>
                  <a:srgbClr val="008040"/>
                </a:solidFill>
                <a:latin typeface="Tw Cen MT"/>
                <a:ea typeface="ＭＳ Ｐゴシック" charset="0"/>
                <a:cs typeface="Tw Cen MT"/>
              </a:rPr>
              <a:t>p</a:t>
            </a:r>
            <a:r>
              <a:rPr lang="en-US" sz="1400" i="1" baseline="-25000" dirty="0" err="1">
                <a:solidFill>
                  <a:srgbClr val="008040"/>
                </a:solidFill>
                <a:latin typeface="Tw Cen MT"/>
                <a:ea typeface="ＭＳ Ｐゴシック" charset="0"/>
                <a:cs typeface="Tw Cen MT"/>
              </a:rPr>
              <a:t>max</a:t>
            </a:r>
            <a:r>
              <a:rPr lang="en-US" sz="1400" i="1" dirty="0">
                <a:solidFill>
                  <a:srgbClr val="008040"/>
                </a:solidFill>
                <a:latin typeface="Tw Cen MT"/>
                <a:ea typeface="ＭＳ Ｐゴシック" charset="0"/>
                <a:cs typeface="Tw Cen MT"/>
              </a:rPr>
              <a:t> = </a:t>
            </a:r>
            <a:r>
              <a:rPr lang="en-US" sz="1400" i="1" dirty="0">
                <a:latin typeface="Tw Cen MT"/>
                <a:ea typeface="ＭＳ Ｐゴシック" charset="0"/>
                <a:cs typeface="Tw Cen MT"/>
              </a:rPr>
              <a:t>n!</a:t>
            </a:r>
          </a:p>
          <a:p>
            <a:pPr algn="l" eaLnBrk="1" hangingPunct="1"/>
            <a:endParaRPr lang="en-US" sz="1400" i="1" dirty="0">
              <a:latin typeface="Tw Cen MT"/>
              <a:ea typeface="ＭＳ Ｐゴシック" charset="0"/>
              <a:cs typeface="Tw Cen MT"/>
            </a:endParaRPr>
          </a:p>
          <a:p>
            <a:pPr algn="l" eaLnBrk="1" hangingPunct="1"/>
            <a:endParaRPr lang="en-US" sz="1400" i="1" dirty="0">
              <a:latin typeface="Tw Cen MT"/>
              <a:ea typeface="ＭＳ Ｐゴシック" charset="0"/>
              <a:cs typeface="Tw Cen MT"/>
            </a:endParaRPr>
          </a:p>
          <a:p>
            <a:pPr algn="l" eaLnBrk="1" hangingPunct="1"/>
            <a:endParaRPr lang="en-US" sz="1400" i="1" dirty="0">
              <a:latin typeface="Tw Cen MT"/>
              <a:ea typeface="ＭＳ Ｐゴシック" charset="0"/>
              <a:cs typeface="Tw Cen MT"/>
            </a:endParaRPr>
          </a:p>
          <a:p>
            <a:pPr algn="l" eaLnBrk="1" hangingPunct="1"/>
            <a:endParaRPr lang="en-US" sz="1400" i="1" dirty="0">
              <a:latin typeface="Tw Cen MT"/>
              <a:ea typeface="ＭＳ Ｐゴシック" charset="0"/>
              <a:cs typeface="Tw Cen MT"/>
            </a:endParaRPr>
          </a:p>
        </p:txBody>
      </p:sp>
      <p:sp>
        <p:nvSpPr>
          <p:cNvPr id="12" name="Title 1"/>
          <p:cNvSpPr txBox="1">
            <a:spLocks/>
          </p:cNvSpPr>
          <p:nvPr/>
        </p:nvSpPr>
        <p:spPr bwMode="auto">
          <a:xfrm>
            <a:off x="168276" y="238876"/>
            <a:ext cx="785812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Original rankability measure r</a:t>
            </a:r>
          </a:p>
        </p:txBody>
      </p:sp>
      <p:sp>
        <p:nvSpPr>
          <p:cNvPr id="2" name="Slide Number Placeholder 1"/>
          <p:cNvSpPr>
            <a:spLocks noGrp="1"/>
          </p:cNvSpPr>
          <p:nvPr>
            <p:ph type="sldNum" sz="quarter" idx="12"/>
          </p:nvPr>
        </p:nvSpPr>
        <p:spPr/>
        <p:txBody>
          <a:bodyPr/>
          <a:lstStyle/>
          <a:p>
            <a:pPr>
              <a:defRPr/>
            </a:pPr>
            <a:fld id="{97F82D04-ECB2-A348-99C1-C0B64677378E}" type="slidenum">
              <a:rPr lang="en-US"/>
              <a:pPr>
                <a:defRPr/>
              </a:pPr>
              <a:t>23</a:t>
            </a:fld>
            <a:endParaRPr lang="en-US"/>
          </a:p>
        </p:txBody>
      </p:sp>
      <p:sp>
        <p:nvSpPr>
          <p:cNvPr id="3" name="Rectangle 2"/>
          <p:cNvSpPr/>
          <p:nvPr/>
        </p:nvSpPr>
        <p:spPr>
          <a:xfrm>
            <a:off x="1003299" y="1960055"/>
            <a:ext cx="2799774" cy="945818"/>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Title 1"/>
          <p:cNvSpPr txBox="1">
            <a:spLocks/>
          </p:cNvSpPr>
          <p:nvPr/>
        </p:nvSpPr>
        <p:spPr bwMode="auto">
          <a:xfrm>
            <a:off x="1045432" y="3006810"/>
            <a:ext cx="2757642" cy="56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600" dirty="0">
                <a:latin typeface="Tw Cen MT"/>
                <a:ea typeface="ＭＳ Ｐゴシック" charset="0"/>
                <a:cs typeface="Tw Cen MT"/>
              </a:rPr>
              <a:t>r = 1 for perfect </a:t>
            </a:r>
            <a:r>
              <a:rPr lang="en-US" sz="1600" dirty="0" err="1">
                <a:latin typeface="Tw Cen MT"/>
                <a:ea typeface="ＭＳ Ｐゴシック" charset="0"/>
                <a:cs typeface="Tw Cen MT"/>
              </a:rPr>
              <a:t>rankability</a:t>
            </a:r>
            <a:r>
              <a:rPr lang="en-US" sz="1600" dirty="0">
                <a:latin typeface="Tw Cen MT"/>
                <a:ea typeface="ＭＳ Ｐゴシック" charset="0"/>
                <a:cs typeface="Tw Cen MT"/>
              </a:rPr>
              <a:t> when k = 0 and p = 1 (dominance graph)</a:t>
            </a:r>
          </a:p>
        </p:txBody>
      </p:sp>
      <p:grpSp>
        <p:nvGrpSpPr>
          <p:cNvPr id="5" name="Group 4"/>
          <p:cNvGrpSpPr/>
          <p:nvPr/>
        </p:nvGrpSpPr>
        <p:grpSpPr>
          <a:xfrm>
            <a:off x="1408840" y="2051165"/>
            <a:ext cx="3485991" cy="836303"/>
            <a:chOff x="4961513" y="4757893"/>
            <a:chExt cx="3485991" cy="836303"/>
          </a:xfrm>
        </p:grpSpPr>
        <p:sp>
          <p:nvSpPr>
            <p:cNvPr id="9" name="Title 1"/>
            <p:cNvSpPr txBox="1">
              <a:spLocks/>
            </p:cNvSpPr>
            <p:nvPr/>
          </p:nvSpPr>
          <p:spPr bwMode="auto">
            <a:xfrm>
              <a:off x="4961513" y="4757893"/>
              <a:ext cx="2757642" cy="56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600" i="1" dirty="0">
                  <a:latin typeface="Tw Cen MT"/>
                  <a:ea typeface="ＭＳ Ｐゴシック" charset="0"/>
                  <a:cs typeface="Tw Cen MT"/>
                </a:rPr>
                <a:t>r = 1 –      kp</a:t>
              </a:r>
            </a:p>
          </p:txBody>
        </p:sp>
        <p:sp>
          <p:nvSpPr>
            <p:cNvPr id="10" name="Title 1"/>
            <p:cNvSpPr txBox="1">
              <a:spLocks/>
            </p:cNvSpPr>
            <p:nvPr/>
          </p:nvSpPr>
          <p:spPr bwMode="auto">
            <a:xfrm>
              <a:off x="5689862" y="5031384"/>
              <a:ext cx="2757642" cy="56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600" i="1" dirty="0">
                  <a:latin typeface="Tw Cen MT"/>
                  <a:ea typeface="ＭＳ Ｐゴシック" charset="0"/>
                  <a:cs typeface="Tw Cen MT"/>
                </a:rPr>
                <a:t>k</a:t>
              </a:r>
              <a:r>
                <a:rPr lang="en-US" sz="1600" i="1" baseline="-25000" dirty="0">
                  <a:latin typeface="Tw Cen MT"/>
                  <a:ea typeface="ＭＳ Ｐゴシック" charset="0"/>
                  <a:cs typeface="Tw Cen MT"/>
                </a:rPr>
                <a:t>max</a:t>
              </a:r>
              <a:r>
                <a:rPr lang="en-US" sz="1600" i="1" dirty="0">
                  <a:latin typeface="Tw Cen MT"/>
                  <a:ea typeface="ＭＳ Ｐゴシック" charset="0"/>
                  <a:cs typeface="Tw Cen MT"/>
                </a:rPr>
                <a:t> p</a:t>
              </a:r>
              <a:r>
                <a:rPr lang="en-US" sz="1600" i="1" baseline="-25000" dirty="0">
                  <a:latin typeface="Tw Cen MT"/>
                  <a:ea typeface="ＭＳ Ｐゴシック" charset="0"/>
                  <a:cs typeface="Tw Cen MT"/>
                </a:rPr>
                <a:t>max</a:t>
              </a:r>
              <a:endParaRPr lang="en-US" sz="1600" i="1" dirty="0">
                <a:latin typeface="Tw Cen MT"/>
                <a:ea typeface="ＭＳ Ｐゴシック" charset="0"/>
                <a:cs typeface="Tw Cen MT"/>
              </a:endParaRPr>
            </a:p>
          </p:txBody>
        </p:sp>
        <p:cxnSp>
          <p:nvCxnSpPr>
            <p:cNvPr id="11" name="Straight Arrow Connector 10"/>
            <p:cNvCxnSpPr/>
            <p:nvPr/>
          </p:nvCxnSpPr>
          <p:spPr>
            <a:xfrm flipH="1">
              <a:off x="5731389" y="5198457"/>
              <a:ext cx="784995" cy="0"/>
            </a:xfrm>
            <a:prstGeom prst="straightConnector1">
              <a:avLst/>
            </a:prstGeom>
            <a:solidFill>
              <a:schemeClr val="accent2"/>
            </a:solidFill>
            <a:ln w="3175"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98964086"/>
      </p:ext>
    </p:extLst>
  </p:cSld>
  <p:clrMapOvr>
    <a:masterClrMapping/>
  </p:clrMapOvr>
  <p:transition xmlns:p14="http://schemas.microsoft.com/office/powerpoint/2010/mai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bwMode="auto">
          <a:xfrm>
            <a:off x="4961513" y="1925836"/>
            <a:ext cx="2249265" cy="202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400" i="1" dirty="0">
                <a:solidFill>
                  <a:srgbClr val="008000"/>
                </a:solidFill>
                <a:latin typeface="Tw Cen MT"/>
                <a:ea typeface="ＭＳ Ｐゴシック" charset="0"/>
                <a:cs typeface="Tw Cen MT"/>
              </a:rPr>
              <a:t># violations to hillside form</a:t>
            </a:r>
          </a:p>
          <a:p>
            <a:pPr algn="l" eaLnBrk="1" hangingPunct="1"/>
            <a:endParaRPr lang="en-US" sz="1400" i="1" dirty="0">
              <a:latin typeface="Tw Cen MT"/>
              <a:ea typeface="ＭＳ Ｐゴシック" charset="0"/>
              <a:cs typeface="Tw Cen MT"/>
            </a:endParaRPr>
          </a:p>
          <a:p>
            <a:pPr algn="l" eaLnBrk="1" hangingPunct="1"/>
            <a:r>
              <a:rPr lang="en-US" sz="1400" i="1" dirty="0">
                <a:solidFill>
                  <a:srgbClr val="008040"/>
                </a:solidFill>
                <a:latin typeface="Tw Cen MT"/>
                <a:ea typeface="ＭＳ Ｐゴシック" charset="0"/>
                <a:cs typeface="Tw Cen MT"/>
              </a:rPr>
              <a:t>p = |P| = </a:t>
            </a:r>
            <a:r>
              <a:rPr lang="en-US" sz="1400" i="1" dirty="0">
                <a:latin typeface="Tw Cen MT"/>
                <a:ea typeface="ＭＳ Ｐゴシック" charset="0"/>
                <a:cs typeface="Tw Cen MT"/>
              </a:rPr>
              <a:t>number of MOSs</a:t>
            </a:r>
          </a:p>
          <a:p>
            <a:pPr algn="l" eaLnBrk="1" hangingPunct="1"/>
            <a:endParaRPr lang="en-US" sz="1400" i="1" dirty="0">
              <a:latin typeface="Tw Cen MT"/>
              <a:ea typeface="ＭＳ Ｐゴシック" charset="0"/>
              <a:cs typeface="Tw Cen MT"/>
            </a:endParaRPr>
          </a:p>
          <a:p>
            <a:pPr algn="l" eaLnBrk="1" hangingPunct="1"/>
            <a:r>
              <a:rPr lang="en-US" sz="1400" i="1" dirty="0">
                <a:solidFill>
                  <a:srgbClr val="008040"/>
                </a:solidFill>
                <a:latin typeface="Tw Cen MT"/>
                <a:ea typeface="ＭＳ Ｐゴシック" charset="0"/>
                <a:cs typeface="Tw Cen MT"/>
              </a:rPr>
              <a:t>maxviolation = </a:t>
            </a:r>
            <a:r>
              <a:rPr lang="en-US" sz="1400" i="1" dirty="0">
                <a:solidFill>
                  <a:srgbClr val="FF0000"/>
                </a:solidFill>
                <a:latin typeface="Tw Cen MT"/>
                <a:ea typeface="ＭＳ Ｐゴシック" charset="0"/>
                <a:cs typeface="Tw Cen MT"/>
              </a:rPr>
              <a:t>?</a:t>
            </a:r>
          </a:p>
          <a:p>
            <a:pPr algn="l" eaLnBrk="1" hangingPunct="1"/>
            <a:endParaRPr lang="en-US" sz="1400" i="1" dirty="0">
              <a:latin typeface="Tw Cen MT"/>
              <a:ea typeface="ＭＳ Ｐゴシック" charset="0"/>
              <a:cs typeface="Tw Cen MT"/>
            </a:endParaRPr>
          </a:p>
          <a:p>
            <a:pPr algn="l" eaLnBrk="1" hangingPunct="1"/>
            <a:r>
              <a:rPr lang="en-US" sz="1400" i="1" dirty="0" err="1">
                <a:solidFill>
                  <a:srgbClr val="008040"/>
                </a:solidFill>
                <a:latin typeface="Tw Cen MT"/>
                <a:ea typeface="ＭＳ Ｐゴシック" charset="0"/>
                <a:cs typeface="Tw Cen MT"/>
              </a:rPr>
              <a:t>p</a:t>
            </a:r>
            <a:r>
              <a:rPr lang="en-US" sz="1400" i="1" baseline="-25000" dirty="0" err="1">
                <a:solidFill>
                  <a:srgbClr val="008040"/>
                </a:solidFill>
                <a:latin typeface="Tw Cen MT"/>
                <a:ea typeface="ＭＳ Ｐゴシック" charset="0"/>
                <a:cs typeface="Tw Cen MT"/>
              </a:rPr>
              <a:t>max</a:t>
            </a:r>
            <a:r>
              <a:rPr lang="en-US" sz="1400" i="1" dirty="0">
                <a:solidFill>
                  <a:srgbClr val="008040"/>
                </a:solidFill>
                <a:latin typeface="Tw Cen MT"/>
                <a:ea typeface="ＭＳ Ｐゴシック" charset="0"/>
                <a:cs typeface="Tw Cen MT"/>
              </a:rPr>
              <a:t> = </a:t>
            </a:r>
            <a:r>
              <a:rPr lang="en-US" sz="1400" i="1" dirty="0">
                <a:latin typeface="Tw Cen MT"/>
                <a:ea typeface="ＭＳ Ｐゴシック" charset="0"/>
                <a:cs typeface="Tw Cen MT"/>
              </a:rPr>
              <a:t>n! </a:t>
            </a:r>
            <a:r>
              <a:rPr lang="en-US" sz="1400" i="1" dirty="0">
                <a:solidFill>
                  <a:srgbClr val="FF0000"/>
                </a:solidFill>
                <a:latin typeface="Tw Cen MT"/>
                <a:ea typeface="ＭＳ Ｐゴシック" charset="0"/>
                <a:cs typeface="Tw Cen MT"/>
              </a:rPr>
              <a:t>?</a:t>
            </a:r>
          </a:p>
          <a:p>
            <a:pPr algn="l" eaLnBrk="1" hangingPunct="1"/>
            <a:endParaRPr lang="en-US" sz="1400" i="1" dirty="0">
              <a:latin typeface="Tw Cen MT"/>
              <a:ea typeface="ＭＳ Ｐゴシック" charset="0"/>
              <a:cs typeface="Tw Cen MT"/>
            </a:endParaRPr>
          </a:p>
          <a:p>
            <a:pPr algn="l" eaLnBrk="1" hangingPunct="1"/>
            <a:endParaRPr lang="en-US" sz="1400" i="1" dirty="0">
              <a:latin typeface="Tw Cen MT"/>
              <a:ea typeface="ＭＳ Ｐゴシック" charset="0"/>
              <a:cs typeface="Tw Cen MT"/>
            </a:endParaRPr>
          </a:p>
          <a:p>
            <a:pPr algn="l" eaLnBrk="1" hangingPunct="1"/>
            <a:endParaRPr lang="en-US" sz="1400" i="1" dirty="0">
              <a:latin typeface="Tw Cen MT"/>
              <a:ea typeface="ＭＳ Ｐゴシック" charset="0"/>
              <a:cs typeface="Tw Cen MT"/>
            </a:endParaRPr>
          </a:p>
          <a:p>
            <a:pPr algn="l" eaLnBrk="1" hangingPunct="1"/>
            <a:endParaRPr lang="en-US" sz="1400" i="1" dirty="0">
              <a:latin typeface="Tw Cen MT"/>
              <a:ea typeface="ＭＳ Ｐゴシック" charset="0"/>
              <a:cs typeface="Tw Cen MT"/>
            </a:endParaRPr>
          </a:p>
          <a:p>
            <a:pPr algn="l" eaLnBrk="1" hangingPunct="1"/>
            <a:endParaRPr lang="en-US" sz="1400" i="1" dirty="0">
              <a:latin typeface="Tw Cen MT"/>
              <a:ea typeface="ＭＳ Ｐゴシック" charset="0"/>
              <a:cs typeface="Tw Cen MT"/>
            </a:endParaRPr>
          </a:p>
        </p:txBody>
      </p:sp>
      <p:sp>
        <p:nvSpPr>
          <p:cNvPr id="12" name="Title 1"/>
          <p:cNvSpPr txBox="1">
            <a:spLocks/>
          </p:cNvSpPr>
          <p:nvPr/>
        </p:nvSpPr>
        <p:spPr bwMode="auto">
          <a:xfrm>
            <a:off x="168276" y="238876"/>
            <a:ext cx="785812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Hillside rankability measure r</a:t>
            </a:r>
          </a:p>
        </p:txBody>
      </p:sp>
      <p:sp>
        <p:nvSpPr>
          <p:cNvPr id="2" name="Slide Number Placeholder 1"/>
          <p:cNvSpPr>
            <a:spLocks noGrp="1"/>
          </p:cNvSpPr>
          <p:nvPr>
            <p:ph type="sldNum" sz="quarter" idx="12"/>
          </p:nvPr>
        </p:nvSpPr>
        <p:spPr/>
        <p:txBody>
          <a:bodyPr/>
          <a:lstStyle/>
          <a:p>
            <a:pPr>
              <a:defRPr/>
            </a:pPr>
            <a:fld id="{97F82D04-ECB2-A348-99C1-C0B64677378E}" type="slidenum">
              <a:rPr lang="en-US"/>
              <a:pPr>
                <a:defRPr/>
              </a:pPr>
              <a:t>24</a:t>
            </a:fld>
            <a:endParaRPr lang="en-US"/>
          </a:p>
        </p:txBody>
      </p:sp>
      <p:sp>
        <p:nvSpPr>
          <p:cNvPr id="3" name="Rectangle 2"/>
          <p:cNvSpPr/>
          <p:nvPr/>
        </p:nvSpPr>
        <p:spPr>
          <a:xfrm>
            <a:off x="1003298" y="1960055"/>
            <a:ext cx="3163183" cy="945818"/>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1408840" y="2051165"/>
            <a:ext cx="3485991" cy="836303"/>
            <a:chOff x="4961513" y="4757893"/>
            <a:chExt cx="3485991" cy="836303"/>
          </a:xfrm>
        </p:grpSpPr>
        <p:sp>
          <p:nvSpPr>
            <p:cNvPr id="9" name="Title 1"/>
            <p:cNvSpPr txBox="1">
              <a:spLocks/>
            </p:cNvSpPr>
            <p:nvPr/>
          </p:nvSpPr>
          <p:spPr bwMode="auto">
            <a:xfrm>
              <a:off x="4961513" y="4757893"/>
              <a:ext cx="2757642" cy="56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600" i="1" dirty="0">
                  <a:latin typeface="Tw Cen MT"/>
                  <a:ea typeface="ＭＳ Ｐゴシック" charset="0"/>
                  <a:cs typeface="Tw Cen MT"/>
                </a:rPr>
                <a:t>r = 1 –      (# violations)   p</a:t>
              </a:r>
            </a:p>
          </p:txBody>
        </p:sp>
        <p:sp>
          <p:nvSpPr>
            <p:cNvPr id="10" name="Title 1"/>
            <p:cNvSpPr txBox="1">
              <a:spLocks/>
            </p:cNvSpPr>
            <p:nvPr/>
          </p:nvSpPr>
          <p:spPr bwMode="auto">
            <a:xfrm>
              <a:off x="5689862" y="5031384"/>
              <a:ext cx="2757642" cy="56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600" i="1" dirty="0">
                  <a:latin typeface="Tw Cen MT"/>
                  <a:ea typeface="ＭＳ Ｐゴシック" charset="0"/>
                  <a:cs typeface="Tw Cen MT"/>
                </a:rPr>
                <a:t>(maxviolations)(p</a:t>
              </a:r>
              <a:r>
                <a:rPr lang="en-US" sz="1600" i="1" baseline="-25000" dirty="0">
                  <a:latin typeface="Tw Cen MT"/>
                  <a:ea typeface="ＭＳ Ｐゴシック" charset="0"/>
                  <a:cs typeface="Tw Cen MT"/>
                </a:rPr>
                <a:t>max</a:t>
              </a:r>
              <a:r>
                <a:rPr lang="en-US" sz="1600" i="1" dirty="0">
                  <a:latin typeface="Tw Cen MT"/>
                  <a:ea typeface="ＭＳ Ｐゴシック" charset="0"/>
                  <a:cs typeface="Tw Cen MT"/>
                </a:rPr>
                <a:t>)</a:t>
              </a:r>
            </a:p>
          </p:txBody>
        </p:sp>
        <p:cxnSp>
          <p:nvCxnSpPr>
            <p:cNvPr id="11" name="Straight Arrow Connector 10"/>
            <p:cNvCxnSpPr/>
            <p:nvPr/>
          </p:nvCxnSpPr>
          <p:spPr>
            <a:xfrm flipH="1">
              <a:off x="5731390" y="5198457"/>
              <a:ext cx="1624357" cy="0"/>
            </a:xfrm>
            <a:prstGeom prst="straightConnector1">
              <a:avLst/>
            </a:prstGeom>
            <a:solidFill>
              <a:schemeClr val="accent2"/>
            </a:solidFill>
            <a:ln w="3175"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93674206"/>
      </p:ext>
    </p:extLst>
  </p:cSld>
  <p:clrMapOvr>
    <a:masterClrMapping/>
  </p:clrMapOvr>
  <p:transition xmlns:p14="http://schemas.microsoft.com/office/powerpoint/2010/mai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168276" y="238876"/>
            <a:ext cx="785812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Finding all Hillside MOSs</a:t>
            </a:r>
          </a:p>
        </p:txBody>
      </p:sp>
      <p:sp>
        <p:nvSpPr>
          <p:cNvPr id="2" name="Slide Number Placeholder 1"/>
          <p:cNvSpPr>
            <a:spLocks noGrp="1"/>
          </p:cNvSpPr>
          <p:nvPr>
            <p:ph type="sldNum" sz="quarter" idx="12"/>
          </p:nvPr>
        </p:nvSpPr>
        <p:spPr/>
        <p:txBody>
          <a:bodyPr/>
          <a:lstStyle/>
          <a:p>
            <a:pPr>
              <a:defRPr/>
            </a:pPr>
            <a:fld id="{97F82D04-ECB2-A348-99C1-C0B64677378E}" type="slidenum">
              <a:rPr lang="en-US"/>
              <a:pPr>
                <a:defRPr/>
              </a:pPr>
              <a:t>25</a:t>
            </a:fld>
            <a:endParaRPr lang="en-US"/>
          </a:p>
        </p:txBody>
      </p:sp>
      <p:sp>
        <p:nvSpPr>
          <p:cNvPr id="13" name="TextBox 12"/>
          <p:cNvSpPr txBox="1"/>
          <p:nvPr/>
        </p:nvSpPr>
        <p:spPr>
          <a:xfrm>
            <a:off x="934155" y="1532930"/>
            <a:ext cx="6767689" cy="3139321"/>
          </a:xfrm>
          <a:prstGeom prst="rect">
            <a:avLst/>
          </a:prstGeom>
          <a:noFill/>
        </p:spPr>
        <p:txBody>
          <a:bodyPr wrap="square" rtlCol="0">
            <a:spAutoFit/>
          </a:bodyPr>
          <a:lstStyle/>
          <a:p>
            <a:pPr marL="457200" indent="-457200">
              <a:spcAft>
                <a:spcPts val="1200"/>
              </a:spcAft>
            </a:pPr>
            <a:r>
              <a:rPr lang="en-US" sz="2400" dirty="0" smtClean="0">
                <a:latin typeface="Tw Cen MT"/>
                <a:cs typeface="Tw Cen MT"/>
              </a:rPr>
              <a:t>Paul’s Pruning Tree using Hillside optimal objective</a:t>
            </a:r>
          </a:p>
          <a:p>
            <a:pPr marL="457200" indent="-457200">
              <a:spcAft>
                <a:spcPts val="1200"/>
              </a:spcAft>
            </a:pPr>
            <a:endParaRPr lang="en-US" sz="2400" dirty="0">
              <a:latin typeface="Tw Cen MT"/>
              <a:cs typeface="Tw Cen MT"/>
            </a:endParaRPr>
          </a:p>
          <a:p>
            <a:pPr marL="457200" indent="-457200">
              <a:spcAft>
                <a:spcPts val="1200"/>
              </a:spcAft>
            </a:pPr>
            <a:r>
              <a:rPr lang="en-US" sz="2400" dirty="0">
                <a:latin typeface="Tw Cen MT"/>
                <a:cs typeface="Tw Cen MT"/>
              </a:rPr>
              <a:t>Hillside will have small # of MOSs so we can use</a:t>
            </a:r>
          </a:p>
          <a:p>
            <a:pPr marL="457200" indent="-457200">
              <a:spcAft>
                <a:spcPts val="1200"/>
              </a:spcAft>
            </a:pPr>
            <a:r>
              <a:rPr lang="en-US" sz="2400" dirty="0" smtClean="0">
                <a:solidFill>
                  <a:srgbClr val="3366FF"/>
                </a:solidFill>
                <a:latin typeface="Tw Cen MT"/>
                <a:cs typeface="Tw Cen MT"/>
              </a:rPr>
              <a:t>Gurobi PoolSearch</a:t>
            </a:r>
            <a:r>
              <a:rPr lang="en-US" sz="2400" dirty="0" smtClean="0">
                <a:latin typeface="Tw Cen MT"/>
                <a:cs typeface="Tw Cen MT"/>
              </a:rPr>
              <a:t>: keep rankings associated with best hillside k, next best hillside k, … . Filling in P this way enables the creation of P</a:t>
            </a:r>
            <a:r>
              <a:rPr lang="en-US" sz="2400" baseline="-25000" dirty="0" smtClean="0">
                <a:latin typeface="Tw Cen MT"/>
                <a:cs typeface="Tw Cen MT"/>
              </a:rPr>
              <a:t>a</a:t>
            </a:r>
            <a:r>
              <a:rPr lang="en-US" sz="2400" dirty="0" smtClean="0">
                <a:latin typeface="Tw Cen MT"/>
                <a:cs typeface="Tw Cen MT"/>
              </a:rPr>
              <a:t>, P</a:t>
            </a:r>
            <a:r>
              <a:rPr lang="en-US" sz="2400" baseline="-25000" dirty="0" smtClean="0">
                <a:latin typeface="Tw Cen MT"/>
                <a:cs typeface="Tw Cen MT"/>
              </a:rPr>
              <a:t>d</a:t>
            </a:r>
            <a:r>
              <a:rPr lang="en-US" sz="2400" dirty="0" smtClean="0">
                <a:latin typeface="Tw Cen MT"/>
                <a:cs typeface="Tw Cen MT"/>
              </a:rPr>
              <a:t>, P</a:t>
            </a:r>
            <a:r>
              <a:rPr lang="en-US" sz="2400" baseline="-25000" dirty="0" smtClean="0">
                <a:latin typeface="Tw Cen MT"/>
                <a:cs typeface="Tw Cen MT"/>
              </a:rPr>
              <a:t>&gt;</a:t>
            </a:r>
            <a:r>
              <a:rPr lang="en-US" sz="2400" dirty="0" smtClean="0">
                <a:latin typeface="Tw Cen MT"/>
                <a:cs typeface="Tw Cen MT"/>
              </a:rPr>
              <a:t> matrices. </a:t>
            </a:r>
          </a:p>
        </p:txBody>
      </p:sp>
    </p:spTree>
    <p:extLst>
      <p:ext uri="{BB962C8B-B14F-4D97-AF65-F5344CB8AC3E}">
        <p14:creationId xmlns:p14="http://schemas.microsoft.com/office/powerpoint/2010/main" val="1853976572"/>
      </p:ext>
    </p:extLst>
  </p:cSld>
  <p:clrMapOvr>
    <a:masterClrMapping/>
  </p:clrMapOvr>
  <p:transition xmlns:p14="http://schemas.microsoft.com/office/powerpoint/2010/mai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a:p>
            <a:pPr algn="ctr">
              <a:defRPr/>
            </a:pPr>
            <a:endParaRPr lang="en-US" dirty="0"/>
          </a:p>
        </p:txBody>
      </p:sp>
      <p:sp>
        <p:nvSpPr>
          <p:cNvPr id="19457" name="Title 1"/>
          <p:cNvSpPr>
            <a:spLocks noGrp="1"/>
          </p:cNvSpPr>
          <p:nvPr>
            <p:ph type="title"/>
          </p:nvPr>
        </p:nvSpPr>
        <p:spPr>
          <a:xfrm>
            <a:off x="487081" y="831950"/>
            <a:ext cx="8492567" cy="1143000"/>
          </a:xfrm>
        </p:spPr>
        <p:txBody>
          <a:bodyPr/>
          <a:lstStyle/>
          <a:p>
            <a:pPr eaLnBrk="1" hangingPunct="1"/>
            <a:r>
              <a:rPr lang="en-US" b="1" dirty="0" err="1">
                <a:solidFill>
                  <a:srgbClr val="3366FF"/>
                </a:solidFill>
                <a:latin typeface="Tw Cen MT"/>
                <a:ea typeface="ＭＳ Ｐゴシック" charset="0"/>
                <a:cs typeface="Tw Cen MT"/>
              </a:rPr>
              <a:t>Un</a:t>
            </a:r>
            <a:r>
              <a:rPr lang="en-US" b="1" dirty="0" err="1">
                <a:latin typeface="Tw Cen MT"/>
                <a:ea typeface="ＭＳ Ｐゴシック" charset="0"/>
                <a:cs typeface="Tw Cen MT"/>
              </a:rPr>
              <a:t>weighted Data and Hillside Form</a:t>
            </a:r>
            <a:endParaRPr lang="en-US" b="1" dirty="0">
              <a:latin typeface="Tw Cen MT"/>
              <a:ea typeface="ＭＳ Ｐゴシック" charset="0"/>
              <a:cs typeface="Tw Cen MT"/>
            </a:endParaRPr>
          </a:p>
        </p:txBody>
      </p:sp>
      <p:sp>
        <p:nvSpPr>
          <p:cNvPr id="13" name="Title 1"/>
          <p:cNvSpPr txBox="1">
            <a:spLocks/>
          </p:cNvSpPr>
          <p:nvPr/>
        </p:nvSpPr>
        <p:spPr bwMode="auto">
          <a:xfrm>
            <a:off x="5946590" y="5886824"/>
            <a:ext cx="3033059" cy="79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r" eaLnBrk="1" hangingPunct="1">
              <a:lnSpc>
                <a:spcPct val="120000"/>
              </a:lnSpc>
            </a:pPr>
            <a:r>
              <a:rPr lang="en-US" sz="1400" dirty="0">
                <a:latin typeface="Tw Cen MT"/>
                <a:ea typeface="ＭＳ Ｐゴシック" charset="0"/>
                <a:cs typeface="Tw Cen MT"/>
              </a:rPr>
              <a:t>4/16/2019</a:t>
            </a:r>
          </a:p>
        </p:txBody>
      </p:sp>
      <p:sp>
        <p:nvSpPr>
          <p:cNvPr id="2" name="Slide Number Placeholder 1"/>
          <p:cNvSpPr>
            <a:spLocks noGrp="1"/>
          </p:cNvSpPr>
          <p:nvPr>
            <p:ph type="sldNum" sz="quarter" idx="12"/>
          </p:nvPr>
        </p:nvSpPr>
        <p:spPr/>
        <p:txBody>
          <a:bodyPr/>
          <a:lstStyle/>
          <a:p>
            <a:pPr>
              <a:defRPr/>
            </a:pPr>
            <a:fld id="{97F82D04-ECB2-A348-99C1-C0B64677378E}" type="slidenum">
              <a:rPr lang="en-US"/>
              <a:pPr>
                <a:defRPr/>
              </a:pPr>
              <a:t>26</a:t>
            </a:fld>
            <a:endParaRPr lang="en-US"/>
          </a:p>
        </p:txBody>
      </p:sp>
    </p:spTree>
    <p:extLst>
      <p:ext uri="{BB962C8B-B14F-4D97-AF65-F5344CB8AC3E}">
        <p14:creationId xmlns:p14="http://schemas.microsoft.com/office/powerpoint/2010/main" val="2126382878"/>
      </p:ext>
    </p:extLst>
  </p:cSld>
  <p:clrMapOvr>
    <a:masterClrMapping/>
  </p:clrMapOvr>
  <p:transition xmlns:p14="http://schemas.microsoft.com/office/powerpoint/2010/mai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31776" y="238876"/>
            <a:ext cx="599122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Examples with unweighted D</a:t>
            </a:r>
          </a:p>
        </p:txBody>
      </p:sp>
      <p:graphicFrame>
        <p:nvGraphicFramePr>
          <p:cNvPr id="13" name="Table 12"/>
          <p:cNvGraphicFramePr>
            <a:graphicFrameLocks noGrp="1"/>
          </p:cNvGraphicFramePr>
          <p:nvPr>
            <p:extLst>
              <p:ext uri="{D42A27DB-BD31-4B8C-83A1-F6EECF244321}">
                <p14:modId xmlns:p14="http://schemas.microsoft.com/office/powerpoint/2010/main" val="2127473556"/>
              </p:ext>
            </p:extLst>
          </p:nvPr>
        </p:nvGraphicFramePr>
        <p:xfrm>
          <a:off x="627351" y="1599886"/>
          <a:ext cx="5617202" cy="2743200"/>
        </p:xfrm>
        <a:graphic>
          <a:graphicData uri="http://schemas.openxmlformats.org/drawingml/2006/table">
            <a:tbl>
              <a:tblPr>
                <a:tableStyleId>{5C22544A-7EE6-4342-B048-85BDC9FD1C3A}</a:tableStyleId>
              </a:tblPr>
              <a:tblGrid>
                <a:gridCol w="1988091"/>
                <a:gridCol w="1503114"/>
                <a:gridCol w="690897"/>
                <a:gridCol w="1435100"/>
              </a:tblGrid>
              <a:tr h="249819">
                <a:tc>
                  <a:txBody>
                    <a:bodyPr/>
                    <a:lstStyle/>
                    <a:p>
                      <a:endParaRPr lang="en-US" sz="1200"/>
                    </a:p>
                  </a:txBody>
                  <a:tcPr/>
                </a:tc>
                <a:tc>
                  <a:txBody>
                    <a:bodyPr/>
                    <a:lstStyle/>
                    <a:p>
                      <a:r>
                        <a:rPr lang="en-US" sz="1200" b="1">
                          <a:solidFill>
                            <a:schemeClr val="tx1"/>
                          </a:solidFill>
                        </a:rPr>
                        <a:t>k = # violations</a:t>
                      </a:r>
                    </a:p>
                  </a:txBody>
                  <a:tcPr/>
                </a:tc>
                <a:tc>
                  <a:txBody>
                    <a:bodyPr/>
                    <a:lstStyle/>
                    <a:p>
                      <a:r>
                        <a:rPr lang="en-US" sz="1200" b="1">
                          <a:solidFill>
                            <a:schemeClr val="tx1"/>
                          </a:solidFill>
                        </a:rPr>
                        <a:t>p</a:t>
                      </a:r>
                    </a:p>
                  </a:txBody>
                  <a:tcPr/>
                </a:tc>
                <a:tc>
                  <a:txBody>
                    <a:bodyPr/>
                    <a:lstStyle/>
                    <a:p>
                      <a:r>
                        <a:rPr lang="en-US" sz="1200" b="1">
                          <a:solidFill>
                            <a:schemeClr val="tx1"/>
                          </a:solidFill>
                        </a:rPr>
                        <a:t>(k*p)/(k</a:t>
                      </a:r>
                      <a:r>
                        <a:rPr lang="en-US" sz="1200" b="1" baseline="-25000">
                          <a:solidFill>
                            <a:schemeClr val="tx1"/>
                          </a:solidFill>
                        </a:rPr>
                        <a:t>max</a:t>
                      </a:r>
                      <a:r>
                        <a:rPr lang="en-US" sz="1200" b="1" baseline="0">
                          <a:solidFill>
                            <a:schemeClr val="tx1"/>
                          </a:solidFill>
                        </a:rPr>
                        <a:t>*p</a:t>
                      </a:r>
                      <a:r>
                        <a:rPr lang="en-US" sz="1200" b="1" baseline="-25000">
                          <a:solidFill>
                            <a:schemeClr val="tx1"/>
                          </a:solidFill>
                        </a:rPr>
                        <a:t>max</a:t>
                      </a:r>
                      <a:r>
                        <a:rPr lang="en-US" sz="1200" b="1" baseline="0">
                          <a:solidFill>
                            <a:schemeClr val="tx1"/>
                          </a:solidFill>
                        </a:rPr>
                        <a:t>)</a:t>
                      </a:r>
                      <a:endParaRPr lang="en-US" sz="1200" b="1">
                        <a:solidFill>
                          <a:schemeClr val="tx1"/>
                        </a:solidFill>
                      </a:endParaRPr>
                    </a:p>
                  </a:txBody>
                  <a:tcPr/>
                </a:tc>
              </a:tr>
              <a:tr h="249819">
                <a:tc>
                  <a:txBody>
                    <a:bodyPr/>
                    <a:lstStyle/>
                    <a:p>
                      <a:r>
                        <a:rPr lang="en-US" sz="1200">
                          <a:solidFill>
                            <a:srgbClr val="3366FF"/>
                          </a:solidFill>
                        </a:rPr>
                        <a:t>Empty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rgbClr val="3366FF"/>
                          </a:solidFill>
                        </a:rPr>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rgbClr val="3366FF"/>
                          </a:solidFill>
                        </a:rPr>
                        <a:t>n!=720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rgbClr val="3366FF"/>
                          </a:solidFill>
                        </a:rPr>
                        <a:t>0</a:t>
                      </a:r>
                    </a:p>
                  </a:txBody>
                  <a:tcPr/>
                </a:tc>
              </a:tr>
              <a:tr h="249819">
                <a:tc>
                  <a:txBody>
                    <a:bodyPr/>
                    <a:lstStyle/>
                    <a:p>
                      <a:r>
                        <a:rPr lang="en-US" sz="1200"/>
                        <a:t>Completely</a:t>
                      </a:r>
                      <a:r>
                        <a:rPr lang="en-US" sz="1200" baseline="0"/>
                        <a:t> Connected</a:t>
                      </a:r>
                      <a:endParaRPr lang="en-US" sz="1200"/>
                    </a:p>
                  </a:txBody>
                  <a:tcPr/>
                </a:tc>
                <a:tc>
                  <a:txBody>
                    <a:bodyPr/>
                    <a:lstStyle/>
                    <a:p>
                      <a:r>
                        <a:rPr lang="en-US" sz="1200" i="0" baseline="0" dirty="0">
                          <a:latin typeface="Calibri"/>
                          <a:ea typeface="ＭＳ Ｐゴシック" charset="0"/>
                          <a:cs typeface="Calibri"/>
                        </a:rPr>
                        <a:t>30 = n(n-1)</a:t>
                      </a:r>
                      <a:endParaRPr lang="en-US" sz="1200"/>
                    </a:p>
                  </a:txBody>
                  <a:tcPr/>
                </a:tc>
                <a:tc>
                  <a:txBody>
                    <a:bodyPr/>
                    <a:lstStyle/>
                    <a:p>
                      <a:r>
                        <a:rPr lang="en-US" sz="1200"/>
                        <a:t>n!=720</a:t>
                      </a:r>
                    </a:p>
                  </a:txBody>
                  <a:tcPr/>
                </a:tc>
                <a:tc>
                  <a:txBody>
                    <a:bodyPr/>
                    <a:lstStyle/>
                    <a:p>
                      <a:r>
                        <a:rPr lang="en-US" sz="1200"/>
                        <a:t>1</a:t>
                      </a:r>
                    </a:p>
                  </a:txBody>
                  <a:tcPr/>
                </a:tc>
              </a:tr>
              <a:tr h="249819">
                <a:tc>
                  <a:txBody>
                    <a:bodyPr/>
                    <a:lstStyle/>
                    <a:p>
                      <a:r>
                        <a:rPr lang="en-US" sz="1200"/>
                        <a:t>Cyclic</a:t>
                      </a:r>
                    </a:p>
                  </a:txBody>
                  <a:tcPr/>
                </a:tc>
                <a:tc>
                  <a:txBody>
                    <a:bodyPr/>
                    <a:lstStyle/>
                    <a:p>
                      <a:r>
                        <a:rPr lang="en-US" sz="1200" baseline="0"/>
                        <a:t>30 = n(n-1)</a:t>
                      </a:r>
                      <a:endParaRPr lang="en-US" sz="1200"/>
                    </a:p>
                  </a:txBody>
                  <a:tcPr/>
                </a:tc>
                <a:tc>
                  <a:txBody>
                    <a:bodyPr/>
                    <a:lstStyle/>
                    <a:p>
                      <a:r>
                        <a:rPr lang="en-US" sz="1200"/>
                        <a:t>n!=720</a:t>
                      </a:r>
                    </a:p>
                  </a:txBody>
                  <a:tcPr/>
                </a:tc>
                <a:tc>
                  <a:txBody>
                    <a:bodyPr/>
                    <a:lstStyle/>
                    <a:p>
                      <a:r>
                        <a:rPr lang="en-US" sz="1200"/>
                        <a:t>1</a:t>
                      </a:r>
                    </a:p>
                  </a:txBody>
                  <a:tcPr/>
                </a:tc>
              </a:tr>
              <a:tr h="249819">
                <a:tc>
                  <a:txBody>
                    <a:bodyPr/>
                    <a:lstStyle/>
                    <a:p>
                      <a:r>
                        <a:rPr lang="en-US" sz="1200">
                          <a:solidFill>
                            <a:schemeClr val="tx1"/>
                          </a:solidFill>
                        </a:rPr>
                        <a:t>NCD: 3-dom</a:t>
                      </a:r>
                      <a:r>
                        <a:rPr lang="en-US" sz="1200" baseline="0">
                          <a:solidFill>
                            <a:schemeClr val="tx1"/>
                          </a:solidFill>
                        </a:rPr>
                        <a:t> + </a:t>
                      </a:r>
                      <a:r>
                        <a:rPr lang="en-US" sz="1200">
                          <a:solidFill>
                            <a:schemeClr val="tx1"/>
                          </a:solidFill>
                        </a:rPr>
                        <a:t>3-dom + 1</a:t>
                      </a:r>
                      <a:r>
                        <a:rPr lang="en-US" sz="1200" baseline="0">
                          <a:solidFill>
                            <a:schemeClr val="tx1"/>
                          </a:solidFill>
                        </a:rPr>
                        <a:t> to 4</a:t>
                      </a:r>
                      <a:endParaRPr lang="en-US" sz="1200">
                        <a:solidFill>
                          <a:schemeClr val="tx1"/>
                        </a:solidFill>
                      </a:endParaRPr>
                    </a:p>
                  </a:txBody>
                  <a:tcPr/>
                </a:tc>
                <a:tc>
                  <a:txBody>
                    <a:bodyPr/>
                    <a:lstStyle/>
                    <a:p>
                      <a:r>
                        <a:rPr lang="en-US" sz="1200"/>
                        <a:t>12</a:t>
                      </a:r>
                    </a:p>
                  </a:txBody>
                  <a:tcPr/>
                </a:tc>
                <a:tc>
                  <a:txBody>
                    <a:bodyPr/>
                    <a:lstStyle/>
                    <a:p>
                      <a:r>
                        <a:rPr lang="en-US" sz="1200">
                          <a:solidFill>
                            <a:srgbClr val="000000"/>
                          </a:solidFill>
                        </a:rPr>
                        <a:t>4</a:t>
                      </a:r>
                    </a:p>
                  </a:txBody>
                  <a:tcPr/>
                </a:tc>
                <a:tc>
                  <a:txBody>
                    <a:bodyPr/>
                    <a:lstStyle/>
                    <a:p>
                      <a:endParaRPr lang="en-US" sz="1200"/>
                    </a:p>
                  </a:txBody>
                  <a:tcPr/>
                </a:tc>
              </a:tr>
              <a:tr h="249819">
                <a:tc>
                  <a:txBody>
                    <a:bodyPr/>
                    <a:lstStyle/>
                    <a:p>
                      <a:r>
                        <a:rPr lang="en-US" sz="1200">
                          <a:solidFill>
                            <a:schemeClr val="tx1"/>
                          </a:solidFill>
                        </a:rPr>
                        <a:t>SIMODS</a:t>
                      </a:r>
                    </a:p>
                  </a:txBody>
                  <a:tcPr/>
                </a:tc>
                <a:tc>
                  <a:txBody>
                    <a:bodyPr/>
                    <a:lstStyle/>
                    <a:p>
                      <a:r>
                        <a:rPr lang="en-US" sz="1200"/>
                        <a:t>19</a:t>
                      </a:r>
                    </a:p>
                  </a:txBody>
                  <a:tcPr/>
                </a:tc>
                <a:tc>
                  <a:txBody>
                    <a:bodyPr/>
                    <a:lstStyle/>
                    <a:p>
                      <a:r>
                        <a:rPr lang="en-US" sz="1200"/>
                        <a:t>2</a:t>
                      </a:r>
                    </a:p>
                  </a:txBody>
                  <a:tcPr/>
                </a:tc>
                <a:tc>
                  <a:txBody>
                    <a:bodyPr/>
                    <a:lstStyle/>
                    <a:p>
                      <a:endParaRPr lang="en-US" sz="1200"/>
                    </a:p>
                  </a:txBody>
                  <a:tcPr/>
                </a:tc>
              </a:tr>
              <a:tr h="249819">
                <a:tc>
                  <a:txBody>
                    <a:bodyPr/>
                    <a:lstStyle/>
                    <a:p>
                      <a:r>
                        <a:rPr lang="en-US" sz="1200"/>
                        <a:t>Empty + 2</a:t>
                      </a:r>
                    </a:p>
                  </a:txBody>
                  <a:tcPr/>
                </a:tc>
                <a:tc>
                  <a:txBody>
                    <a:bodyPr/>
                    <a:lstStyle/>
                    <a:p>
                      <a:r>
                        <a:rPr lang="en-US" sz="1200"/>
                        <a:t>0</a:t>
                      </a:r>
                    </a:p>
                  </a:txBody>
                  <a:tcPr/>
                </a:tc>
                <a:tc>
                  <a:txBody>
                    <a:bodyPr/>
                    <a:lstStyle/>
                    <a:p>
                      <a:r>
                        <a:rPr lang="en-US" sz="1200"/>
                        <a:t>8</a:t>
                      </a:r>
                    </a:p>
                  </a:txBody>
                  <a:tcPr/>
                </a:tc>
                <a:tc>
                  <a:txBody>
                    <a:bodyPr/>
                    <a:lstStyle/>
                    <a:p>
                      <a:endParaRPr lang="en-US" sz="1200"/>
                    </a:p>
                  </a:txBody>
                  <a:tcPr/>
                </a:tc>
              </a:tr>
              <a:tr h="249819">
                <a:tc>
                  <a:txBody>
                    <a:bodyPr/>
                    <a:lstStyle/>
                    <a:p>
                      <a:r>
                        <a:rPr lang="en-US" sz="1200"/>
                        <a:t>Dom + 2</a:t>
                      </a:r>
                    </a:p>
                  </a:txBody>
                  <a:tcPr/>
                </a:tc>
                <a:tc>
                  <a:txBody>
                    <a:bodyPr/>
                    <a:lstStyle/>
                    <a:p>
                      <a:r>
                        <a:rPr lang="en-US" sz="1200"/>
                        <a:t>12</a:t>
                      </a:r>
                    </a:p>
                  </a:txBody>
                  <a:tcPr/>
                </a:tc>
                <a:tc>
                  <a:txBody>
                    <a:bodyPr/>
                    <a:lstStyle/>
                    <a:p>
                      <a:r>
                        <a:rPr lang="en-US" sz="1200"/>
                        <a:t>1</a:t>
                      </a:r>
                    </a:p>
                  </a:txBody>
                  <a:tcPr/>
                </a:tc>
                <a:tc>
                  <a:txBody>
                    <a:bodyPr/>
                    <a:lstStyle/>
                    <a:p>
                      <a:endParaRPr lang="en-US" sz="1200"/>
                    </a:p>
                  </a:txBody>
                  <a:tcPr/>
                </a:tc>
              </a:tr>
              <a:tr h="249819">
                <a:tc>
                  <a:txBody>
                    <a:bodyPr/>
                    <a:lstStyle/>
                    <a:p>
                      <a:r>
                        <a:rPr lang="en-US" sz="1200">
                          <a:solidFill>
                            <a:srgbClr val="3366FF"/>
                          </a:solidFill>
                        </a:rPr>
                        <a:t>Dom</a:t>
                      </a:r>
                      <a:r>
                        <a:rPr lang="en-US" sz="1200" baseline="0">
                          <a:solidFill>
                            <a:srgbClr val="3366FF"/>
                          </a:solidFill>
                        </a:rPr>
                        <a:t> - 2</a:t>
                      </a:r>
                      <a:endParaRPr lang="en-US" sz="1200">
                        <a:solidFill>
                          <a:srgbClr val="3366FF"/>
                        </a:solidFill>
                      </a:endParaRPr>
                    </a:p>
                  </a:txBody>
                  <a:tcPr/>
                </a:tc>
                <a:tc>
                  <a:txBody>
                    <a:bodyPr/>
                    <a:lstStyle/>
                    <a:p>
                      <a:r>
                        <a:rPr lang="en-US" sz="1200">
                          <a:solidFill>
                            <a:srgbClr val="3366FF"/>
                          </a:solidFill>
                        </a:rPr>
                        <a:t>2</a:t>
                      </a:r>
                    </a:p>
                  </a:txBody>
                  <a:tcPr/>
                </a:tc>
                <a:tc>
                  <a:txBody>
                    <a:bodyPr/>
                    <a:lstStyle/>
                    <a:p>
                      <a:r>
                        <a:rPr lang="en-US" sz="1200">
                          <a:solidFill>
                            <a:srgbClr val="3366FF"/>
                          </a:solidFill>
                        </a:rPr>
                        <a:t>1</a:t>
                      </a:r>
                    </a:p>
                  </a:txBody>
                  <a:tcPr/>
                </a:tc>
                <a:tc>
                  <a:txBody>
                    <a:bodyPr/>
                    <a:lstStyle/>
                    <a:p>
                      <a:endParaRPr lang="en-US" sz="1200"/>
                    </a:p>
                  </a:txBody>
                  <a:tcPr/>
                </a:tc>
              </a:tr>
              <a:tr h="249819">
                <a:tc>
                  <a:txBody>
                    <a:bodyPr/>
                    <a:lstStyle/>
                    <a:p>
                      <a:r>
                        <a:rPr lang="en-US" sz="1200"/>
                        <a:t>Dom</a:t>
                      </a:r>
                    </a:p>
                  </a:txBody>
                  <a:tcPr/>
                </a:tc>
                <a:tc>
                  <a:txBody>
                    <a:bodyPr/>
                    <a:lstStyle/>
                    <a:p>
                      <a:r>
                        <a:rPr lang="en-US" sz="1200"/>
                        <a:t>0</a:t>
                      </a:r>
                    </a:p>
                  </a:txBody>
                  <a:tcPr/>
                </a:tc>
                <a:tc>
                  <a:txBody>
                    <a:bodyPr/>
                    <a:lstStyle/>
                    <a:p>
                      <a:r>
                        <a:rPr lang="en-US" sz="1200"/>
                        <a:t>1</a:t>
                      </a:r>
                    </a:p>
                  </a:txBody>
                  <a:tcPr/>
                </a:tc>
                <a:tc>
                  <a:txBody>
                    <a:bodyPr/>
                    <a:lstStyle/>
                    <a:p>
                      <a:r>
                        <a:rPr lang="en-US" sz="1200"/>
                        <a:t>0</a:t>
                      </a:r>
                    </a:p>
                  </a:txBody>
                  <a:tcPr/>
                </a:tc>
              </a:tr>
            </a:tbl>
          </a:graphicData>
        </a:graphic>
      </p:graphicFrame>
      <p:sp>
        <p:nvSpPr>
          <p:cNvPr id="14" name="Title 1"/>
          <p:cNvSpPr txBox="1">
            <a:spLocks/>
          </p:cNvSpPr>
          <p:nvPr/>
        </p:nvSpPr>
        <p:spPr bwMode="auto">
          <a:xfrm>
            <a:off x="6565900" y="3715141"/>
            <a:ext cx="1257300" cy="94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000" i="1" dirty="0">
                <a:solidFill>
                  <a:srgbClr val="008000"/>
                </a:solidFill>
                <a:latin typeface="Tw Cen MT"/>
                <a:ea typeface="ＭＳ Ｐゴシック" charset="0"/>
                <a:cs typeface="Tw Cen MT"/>
              </a:rPr>
              <a:t>perfectly rankable</a:t>
            </a:r>
          </a:p>
        </p:txBody>
      </p:sp>
      <p:sp>
        <p:nvSpPr>
          <p:cNvPr id="11" name="Title 1"/>
          <p:cNvSpPr txBox="1">
            <a:spLocks/>
          </p:cNvSpPr>
          <p:nvPr/>
        </p:nvSpPr>
        <p:spPr bwMode="auto">
          <a:xfrm>
            <a:off x="6565900" y="1574329"/>
            <a:ext cx="1257300" cy="94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000" i="1" dirty="0">
                <a:solidFill>
                  <a:srgbClr val="FF0000"/>
                </a:solidFill>
                <a:latin typeface="Tw Cen MT"/>
                <a:ea typeface="ＭＳ Ｐゴシック" charset="0"/>
                <a:cs typeface="Tw Cen MT"/>
              </a:rPr>
              <a:t>issue!</a:t>
            </a:r>
          </a:p>
        </p:txBody>
      </p:sp>
      <p:sp>
        <p:nvSpPr>
          <p:cNvPr id="8" name="Title 1"/>
          <p:cNvSpPr txBox="1">
            <a:spLocks/>
          </p:cNvSpPr>
          <p:nvPr/>
        </p:nvSpPr>
        <p:spPr bwMode="auto">
          <a:xfrm>
            <a:off x="589250" y="4115470"/>
            <a:ext cx="6383050" cy="199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latin typeface="Tw Cen MT"/>
                <a:ea typeface="ＭＳ Ｐゴシック" charset="0"/>
                <a:cs typeface="Tw Cen MT"/>
              </a:rPr>
              <a:t>NOTE: Empty graph needs to be fixed. Right now there is a bias toward sparse graphs.</a:t>
            </a:r>
          </a:p>
        </p:txBody>
      </p:sp>
      <p:sp>
        <p:nvSpPr>
          <p:cNvPr id="9" name="Title 1"/>
          <p:cNvSpPr txBox="1">
            <a:spLocks/>
          </p:cNvSpPr>
          <p:nvPr/>
        </p:nvSpPr>
        <p:spPr bwMode="auto">
          <a:xfrm>
            <a:off x="6569105" y="3260022"/>
            <a:ext cx="2432019" cy="94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000" i="1" dirty="0">
                <a:solidFill>
                  <a:srgbClr val="FF0000"/>
                </a:solidFill>
                <a:latin typeface="Tw Cen MT"/>
                <a:ea typeface="ＭＳ Ｐゴシック" charset="0"/>
                <a:cs typeface="Tw Cen MT"/>
              </a:rPr>
              <a:t>Issue? OK if upsets are worse than weak wins.</a:t>
            </a:r>
          </a:p>
        </p:txBody>
      </p:sp>
    </p:spTree>
    <p:extLst>
      <p:ext uri="{BB962C8B-B14F-4D97-AF65-F5344CB8AC3E}">
        <p14:creationId xmlns:p14="http://schemas.microsoft.com/office/powerpoint/2010/main" val="1201621550"/>
      </p:ext>
    </p:extLst>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31776" y="238876"/>
            <a:ext cx="463655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SIMODS Example</a:t>
            </a:r>
          </a:p>
        </p:txBody>
      </p:sp>
      <p:sp>
        <p:nvSpPr>
          <p:cNvPr id="8" name="Title 1"/>
          <p:cNvSpPr txBox="1">
            <a:spLocks/>
          </p:cNvSpPr>
          <p:nvPr/>
        </p:nvSpPr>
        <p:spPr bwMode="auto">
          <a:xfrm>
            <a:off x="589250" y="3804079"/>
            <a:ext cx="6383050" cy="12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latin typeface="Tw Cen MT"/>
                <a:ea typeface="ＭＳ Ｐゴシック" charset="0"/>
                <a:cs typeface="Tw Cen MT"/>
              </a:rPr>
              <a:t>Original Rankability: k = 9</a:t>
            </a:r>
          </a:p>
          <a:p>
            <a:pPr algn="l" eaLnBrk="1" hangingPunct="1"/>
            <a:r>
              <a:rPr lang="en-US" sz="1800" dirty="0">
                <a:latin typeface="Tw Cen MT"/>
                <a:ea typeface="ＭＳ Ｐゴシック" charset="0"/>
                <a:cs typeface="Tw Cen MT"/>
              </a:rPr>
              <a:t>			         p = 12</a:t>
            </a:r>
          </a:p>
        </p:txBody>
      </p:sp>
      <p:pic>
        <p:nvPicPr>
          <p:cNvPr id="2" name="Picture 1" descr="Figure5.pdf"/>
          <p:cNvPicPr>
            <a:picLocks noChangeAspect="1"/>
          </p:cNvPicPr>
          <p:nvPr/>
        </p:nvPicPr>
        <p:blipFill rotWithShape="1">
          <a:blip r:embed="rId3">
            <a:extLst>
              <a:ext uri="{28A0092B-C50C-407E-A947-70E740481C1C}">
                <a14:useLocalDpi xmlns:a14="http://schemas.microsoft.com/office/drawing/2010/main" val="0"/>
              </a:ext>
            </a:extLst>
          </a:blip>
          <a:srcRect r="1569" b="46828"/>
          <a:stretch/>
        </p:blipFill>
        <p:spPr>
          <a:xfrm>
            <a:off x="461433" y="1283099"/>
            <a:ext cx="8386233" cy="2356707"/>
          </a:xfrm>
          <a:prstGeom prst="rect">
            <a:avLst/>
          </a:prstGeom>
        </p:spPr>
      </p:pic>
    </p:spTree>
    <p:extLst>
      <p:ext uri="{BB962C8B-B14F-4D97-AF65-F5344CB8AC3E}">
        <p14:creationId xmlns:p14="http://schemas.microsoft.com/office/powerpoint/2010/main" val="2696401022"/>
      </p:ext>
    </p:extLst>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31776" y="238876"/>
            <a:ext cx="463655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SIMODS Example</a:t>
            </a:r>
          </a:p>
        </p:txBody>
      </p:sp>
      <p:sp>
        <p:nvSpPr>
          <p:cNvPr id="8" name="Title 1"/>
          <p:cNvSpPr txBox="1">
            <a:spLocks/>
          </p:cNvSpPr>
          <p:nvPr/>
        </p:nvSpPr>
        <p:spPr bwMode="auto">
          <a:xfrm>
            <a:off x="589250" y="3804079"/>
            <a:ext cx="6383050" cy="12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latin typeface="Tw Cen MT"/>
                <a:ea typeface="ＭＳ Ｐゴシック" charset="0"/>
                <a:cs typeface="Tw Cen MT"/>
              </a:rPr>
              <a:t>Original Rankability: k = 9</a:t>
            </a:r>
          </a:p>
          <a:p>
            <a:pPr algn="l" eaLnBrk="1" hangingPunct="1"/>
            <a:r>
              <a:rPr lang="en-US" sz="1800" dirty="0">
                <a:latin typeface="Tw Cen MT"/>
                <a:ea typeface="ＭＳ Ｐゴシック" charset="0"/>
                <a:cs typeface="Tw Cen MT"/>
              </a:rPr>
              <a:t>			         p = 12</a:t>
            </a:r>
          </a:p>
        </p:txBody>
      </p:sp>
      <p:pic>
        <p:nvPicPr>
          <p:cNvPr id="2" name="Picture 1" descr="Figure5.pdf"/>
          <p:cNvPicPr>
            <a:picLocks noChangeAspect="1"/>
          </p:cNvPicPr>
          <p:nvPr/>
        </p:nvPicPr>
        <p:blipFill rotWithShape="1">
          <a:blip r:embed="rId3">
            <a:extLst>
              <a:ext uri="{28A0092B-C50C-407E-A947-70E740481C1C}">
                <a14:useLocalDpi xmlns:a14="http://schemas.microsoft.com/office/drawing/2010/main" val="0"/>
              </a:ext>
            </a:extLst>
          </a:blip>
          <a:srcRect r="1569" b="46828"/>
          <a:stretch/>
        </p:blipFill>
        <p:spPr>
          <a:xfrm>
            <a:off x="461433" y="1283099"/>
            <a:ext cx="8386233" cy="2356707"/>
          </a:xfrm>
          <a:prstGeom prst="rect">
            <a:avLst/>
          </a:prstGeom>
        </p:spPr>
      </p:pic>
      <p:sp>
        <p:nvSpPr>
          <p:cNvPr id="9" name="Title 1"/>
          <p:cNvSpPr txBox="1">
            <a:spLocks/>
          </p:cNvSpPr>
          <p:nvPr/>
        </p:nvSpPr>
        <p:spPr bwMode="auto">
          <a:xfrm>
            <a:off x="589250" y="4789034"/>
            <a:ext cx="6383050" cy="12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latin typeface="Tw Cen MT"/>
                <a:ea typeface="ＭＳ Ｐゴシック" charset="0"/>
                <a:cs typeface="Tw Cen MT"/>
              </a:rPr>
              <a:t>Hillside Rankability:  k = 19</a:t>
            </a:r>
          </a:p>
          <a:p>
            <a:pPr algn="l" eaLnBrk="1" hangingPunct="1"/>
            <a:r>
              <a:rPr lang="en-US" sz="1800" dirty="0">
                <a:latin typeface="Tw Cen MT"/>
                <a:ea typeface="ＭＳ Ｐゴシック" charset="0"/>
                <a:cs typeface="Tw Cen MT"/>
              </a:rPr>
              <a:t>			         p = 2</a:t>
            </a:r>
          </a:p>
        </p:txBody>
      </p:sp>
      <p:sp>
        <p:nvSpPr>
          <p:cNvPr id="10" name="Title 1"/>
          <p:cNvSpPr txBox="1">
            <a:spLocks/>
          </p:cNvSpPr>
          <p:nvPr/>
        </p:nvSpPr>
        <p:spPr bwMode="auto">
          <a:xfrm>
            <a:off x="3866445" y="1161190"/>
            <a:ext cx="4881032" cy="46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200" i="1" dirty="0">
                <a:solidFill>
                  <a:schemeClr val="bg1">
                    <a:lumMod val="65000"/>
                  </a:schemeClr>
                </a:solidFill>
                <a:latin typeface="Tw Cen MT"/>
                <a:ea typeface="ＭＳ Ｐゴシック" charset="0"/>
                <a:cs typeface="Tw Cen MT"/>
              </a:rPr>
              <a:t> 9       9       9        9       9       9      9       9        9      9        9       9</a:t>
            </a:r>
          </a:p>
        </p:txBody>
      </p:sp>
      <p:sp>
        <p:nvSpPr>
          <p:cNvPr id="3" name="Rectangle 2"/>
          <p:cNvSpPr/>
          <p:nvPr/>
        </p:nvSpPr>
        <p:spPr>
          <a:xfrm>
            <a:off x="7295444" y="1644895"/>
            <a:ext cx="776111" cy="1524000"/>
          </a:xfrm>
          <a:prstGeom prst="rect">
            <a:avLst/>
          </a:prstGeom>
          <a:no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txBox="1">
            <a:spLocks/>
          </p:cNvSpPr>
          <p:nvPr/>
        </p:nvSpPr>
        <p:spPr bwMode="auto">
          <a:xfrm>
            <a:off x="3228622" y="1162447"/>
            <a:ext cx="778933" cy="46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200" i="1" dirty="0">
                <a:solidFill>
                  <a:srgbClr val="3366FF"/>
                </a:solidFill>
                <a:latin typeface="Tw Cen MT"/>
                <a:ea typeface="ＭＳ Ｐゴシック" charset="0"/>
                <a:cs typeface="Tw Cen MT"/>
              </a:rPr>
              <a:t>original k</a:t>
            </a:r>
            <a:endParaRPr lang="en-US" sz="1200" i="1" dirty="0">
              <a:latin typeface="Tw Cen MT"/>
              <a:ea typeface="ＭＳ Ｐゴシック" charset="0"/>
              <a:cs typeface="Tw Cen MT"/>
            </a:endParaRPr>
          </a:p>
        </p:txBody>
      </p:sp>
      <p:sp>
        <p:nvSpPr>
          <p:cNvPr id="13" name="Title 1"/>
          <p:cNvSpPr txBox="1">
            <a:spLocks/>
          </p:cNvSpPr>
          <p:nvPr/>
        </p:nvSpPr>
        <p:spPr bwMode="auto">
          <a:xfrm>
            <a:off x="3228622" y="3044470"/>
            <a:ext cx="778933" cy="46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200" i="1" dirty="0">
                <a:solidFill>
                  <a:srgbClr val="3366FF"/>
                </a:solidFill>
                <a:latin typeface="Tw Cen MT"/>
                <a:ea typeface="ＭＳ Ｐゴシック" charset="0"/>
                <a:cs typeface="Tw Cen MT"/>
              </a:rPr>
              <a:t>hillside k</a:t>
            </a:r>
            <a:endParaRPr lang="en-US" sz="1200" i="1" dirty="0">
              <a:latin typeface="Tw Cen MT"/>
              <a:ea typeface="ＭＳ Ｐゴシック" charset="0"/>
              <a:cs typeface="Tw Cen MT"/>
            </a:endParaRPr>
          </a:p>
        </p:txBody>
      </p:sp>
      <p:sp>
        <p:nvSpPr>
          <p:cNvPr id="4" name="Rectangle 3"/>
          <p:cNvSpPr/>
          <p:nvPr/>
        </p:nvSpPr>
        <p:spPr>
          <a:xfrm>
            <a:off x="7944555" y="3259480"/>
            <a:ext cx="802922" cy="240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bwMode="auto">
          <a:xfrm>
            <a:off x="3866445" y="3043213"/>
            <a:ext cx="4881032" cy="46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200" i="1" dirty="0">
                <a:solidFill>
                  <a:schemeClr val="bg1">
                    <a:lumMod val="65000"/>
                  </a:schemeClr>
                </a:solidFill>
                <a:latin typeface="Tw Cen MT"/>
                <a:ea typeface="ＭＳ Ｐゴシック" charset="0"/>
                <a:cs typeface="Tw Cen MT"/>
              </a:rPr>
              <a:t>22     23      21    20      20     22    22     23      20     </a:t>
            </a:r>
            <a:r>
              <a:rPr lang="en-US" sz="1200" i="1" dirty="0">
                <a:solidFill>
                  <a:srgbClr val="3366FF"/>
                </a:solidFill>
                <a:latin typeface="Tw Cen MT"/>
                <a:ea typeface="ＭＳ Ｐゴシック" charset="0"/>
                <a:cs typeface="Tw Cen MT"/>
              </a:rPr>
              <a:t>19      19     </a:t>
            </a:r>
            <a:r>
              <a:rPr lang="en-US" sz="1200" i="1" dirty="0">
                <a:solidFill>
                  <a:schemeClr val="bg1">
                    <a:lumMod val="65000"/>
                  </a:schemeClr>
                </a:solidFill>
                <a:latin typeface="Tw Cen MT"/>
                <a:ea typeface="ＭＳ Ｐゴシック" charset="0"/>
                <a:cs typeface="Tw Cen MT"/>
              </a:rPr>
              <a:t>20</a:t>
            </a:r>
          </a:p>
        </p:txBody>
      </p:sp>
    </p:spTree>
    <p:extLst>
      <p:ext uri="{BB962C8B-B14F-4D97-AF65-F5344CB8AC3E}">
        <p14:creationId xmlns:p14="http://schemas.microsoft.com/office/powerpoint/2010/main" val="2695908504"/>
      </p:ext>
    </p:extLst>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Outline</a:t>
            </a:r>
          </a:p>
        </p:txBody>
      </p:sp>
      <p:sp>
        <p:nvSpPr>
          <p:cNvPr id="1027" name="Rectangle 3"/>
          <p:cNvSpPr>
            <a:spLocks noGrp="1" noChangeArrowheads="1"/>
          </p:cNvSpPr>
          <p:nvPr>
            <p:ph type="body" idx="1"/>
          </p:nvPr>
        </p:nvSpPr>
        <p:spPr>
          <a:xfrm>
            <a:off x="571500" y="1981200"/>
            <a:ext cx="8001000" cy="4419600"/>
          </a:xfrm>
        </p:spPr>
        <p:txBody>
          <a:bodyPr/>
          <a:lstStyle/>
          <a:p>
            <a:r>
              <a:rPr lang="en-US"/>
              <a:t>Introduction</a:t>
            </a:r>
          </a:p>
          <a:p>
            <a:pPr lvl="1"/>
            <a:r>
              <a:rPr lang="en-US"/>
              <a:t>Point Differential Matrix</a:t>
            </a:r>
          </a:p>
          <a:p>
            <a:pPr lvl="1"/>
            <a:r>
              <a:rPr lang="en-US"/>
              <a:t>Hillside Form</a:t>
            </a:r>
          </a:p>
          <a:p>
            <a:r>
              <a:rPr lang="en-US"/>
              <a:t>Evolutionary Optimization Approach</a:t>
            </a:r>
          </a:p>
          <a:p>
            <a:r>
              <a:rPr lang="en-US"/>
              <a:t>BILP</a:t>
            </a:r>
          </a:p>
          <a:p>
            <a:r>
              <a:rPr lang="en-US"/>
              <a:t>Applications</a:t>
            </a:r>
          </a:p>
          <a:p>
            <a:pPr lvl="1"/>
            <a:r>
              <a:rPr lang="en-US"/>
              <a:t>March Madness</a:t>
            </a:r>
          </a:p>
        </p:txBody>
      </p:sp>
    </p:spTree>
    <p:extLst>
      <p:ext uri="{BB962C8B-B14F-4D97-AF65-F5344CB8AC3E}">
        <p14:creationId xmlns:p14="http://schemas.microsoft.com/office/powerpoint/2010/main" val="259084524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31776" y="238876"/>
            <a:ext cx="463655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SIMODS Example</a:t>
            </a:r>
          </a:p>
        </p:txBody>
      </p:sp>
      <p:pic>
        <p:nvPicPr>
          <p:cNvPr id="2" name="Picture 1" descr="Figure5.pdf"/>
          <p:cNvPicPr>
            <a:picLocks noChangeAspect="1"/>
          </p:cNvPicPr>
          <p:nvPr/>
        </p:nvPicPr>
        <p:blipFill rotWithShape="1">
          <a:blip r:embed="rId3">
            <a:extLst>
              <a:ext uri="{28A0092B-C50C-407E-A947-70E740481C1C}">
                <a14:useLocalDpi xmlns:a14="http://schemas.microsoft.com/office/drawing/2010/main" val="0"/>
              </a:ext>
            </a:extLst>
          </a:blip>
          <a:srcRect r="1569" b="46828"/>
          <a:stretch/>
        </p:blipFill>
        <p:spPr>
          <a:xfrm>
            <a:off x="461433" y="1283099"/>
            <a:ext cx="8386233" cy="2356707"/>
          </a:xfrm>
          <a:prstGeom prst="rect">
            <a:avLst/>
          </a:prstGeom>
        </p:spPr>
      </p:pic>
      <p:sp>
        <p:nvSpPr>
          <p:cNvPr id="9" name="Title 1"/>
          <p:cNvSpPr txBox="1">
            <a:spLocks/>
          </p:cNvSpPr>
          <p:nvPr/>
        </p:nvSpPr>
        <p:spPr bwMode="auto">
          <a:xfrm>
            <a:off x="3838222" y="4168145"/>
            <a:ext cx="1500011" cy="141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solidFill>
                  <a:schemeClr val="bg1">
                    <a:lumMod val="65000"/>
                  </a:schemeClr>
                </a:solidFill>
                <a:latin typeface="Tw Cen MT"/>
                <a:ea typeface="ＭＳ Ｐゴシック" charset="0"/>
                <a:cs typeface="Tw Cen MT"/>
              </a:rPr>
              <a:t>0 0 0 0 0 0</a:t>
            </a:r>
          </a:p>
          <a:p>
            <a:pPr algn="l" eaLnBrk="1" hangingPunct="1"/>
            <a:r>
              <a:rPr lang="en-US" sz="1800" dirty="0">
                <a:solidFill>
                  <a:schemeClr val="bg1">
                    <a:lumMod val="65000"/>
                  </a:schemeClr>
                </a:solidFill>
                <a:latin typeface="Tw Cen MT"/>
                <a:ea typeface="ＭＳ Ｐゴシック" charset="0"/>
                <a:cs typeface="Tw Cen MT"/>
              </a:rPr>
              <a:t>0 0 1 1 0 0</a:t>
            </a:r>
          </a:p>
          <a:p>
            <a:pPr algn="l" eaLnBrk="1" hangingPunct="1"/>
            <a:r>
              <a:rPr lang="en-US" sz="1800" dirty="0">
                <a:solidFill>
                  <a:schemeClr val="bg1">
                    <a:lumMod val="65000"/>
                  </a:schemeClr>
                </a:solidFill>
                <a:latin typeface="Tw Cen MT"/>
                <a:ea typeface="ＭＳ Ｐゴシック" charset="0"/>
                <a:cs typeface="Tw Cen MT"/>
              </a:rPr>
              <a:t>0 0 0 1 1 0</a:t>
            </a:r>
          </a:p>
          <a:p>
            <a:pPr algn="l" eaLnBrk="1" hangingPunct="1"/>
            <a:r>
              <a:rPr lang="en-US" sz="1800" dirty="0">
                <a:solidFill>
                  <a:schemeClr val="bg1">
                    <a:lumMod val="65000"/>
                  </a:schemeClr>
                </a:solidFill>
                <a:latin typeface="Tw Cen MT"/>
                <a:ea typeface="ＭＳ Ｐゴシック" charset="0"/>
                <a:cs typeface="Tw Cen MT"/>
              </a:rPr>
              <a:t>0 0 0 0 1 1</a:t>
            </a:r>
          </a:p>
          <a:p>
            <a:pPr algn="l" eaLnBrk="1" hangingPunct="1"/>
            <a:r>
              <a:rPr lang="en-US" sz="1800" dirty="0">
                <a:solidFill>
                  <a:schemeClr val="bg1">
                    <a:lumMod val="65000"/>
                  </a:schemeClr>
                </a:solidFill>
                <a:latin typeface="Tw Cen MT"/>
                <a:ea typeface="ＭＳ Ｐゴシック" charset="0"/>
                <a:cs typeface="Tw Cen MT"/>
              </a:rPr>
              <a:t>0 0 0 0 0 1</a:t>
            </a:r>
          </a:p>
          <a:p>
            <a:pPr algn="l" eaLnBrk="1" hangingPunct="1"/>
            <a:r>
              <a:rPr lang="en-US" sz="1800" dirty="0">
                <a:solidFill>
                  <a:schemeClr val="bg1">
                    <a:lumMod val="65000"/>
                  </a:schemeClr>
                </a:solidFill>
                <a:latin typeface="Tw Cen MT"/>
                <a:ea typeface="ＭＳ Ｐゴシック" charset="0"/>
                <a:cs typeface="Tw Cen MT"/>
              </a:rPr>
              <a:t>0 0 0 0 1 0</a:t>
            </a:r>
          </a:p>
        </p:txBody>
      </p:sp>
      <p:sp>
        <p:nvSpPr>
          <p:cNvPr id="3" name="Rectangle 2"/>
          <p:cNvSpPr/>
          <p:nvPr/>
        </p:nvSpPr>
        <p:spPr>
          <a:xfrm>
            <a:off x="7295444" y="1644895"/>
            <a:ext cx="776111" cy="1524000"/>
          </a:xfrm>
          <a:prstGeom prst="rect">
            <a:avLst/>
          </a:prstGeom>
          <a:no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txBox="1">
            <a:spLocks/>
          </p:cNvSpPr>
          <p:nvPr/>
        </p:nvSpPr>
        <p:spPr bwMode="auto">
          <a:xfrm>
            <a:off x="3228622" y="1162447"/>
            <a:ext cx="778933" cy="46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200" i="1" dirty="0">
                <a:solidFill>
                  <a:srgbClr val="3366FF"/>
                </a:solidFill>
                <a:latin typeface="Tw Cen MT"/>
                <a:ea typeface="ＭＳ Ｐゴシック" charset="0"/>
                <a:cs typeface="Tw Cen MT"/>
              </a:rPr>
              <a:t>original k</a:t>
            </a:r>
            <a:endParaRPr lang="en-US" sz="1200" i="1" dirty="0">
              <a:latin typeface="Tw Cen MT"/>
              <a:ea typeface="ＭＳ Ｐゴシック" charset="0"/>
              <a:cs typeface="Tw Cen MT"/>
            </a:endParaRPr>
          </a:p>
        </p:txBody>
      </p:sp>
      <p:sp>
        <p:nvSpPr>
          <p:cNvPr id="13" name="Title 1"/>
          <p:cNvSpPr txBox="1">
            <a:spLocks/>
          </p:cNvSpPr>
          <p:nvPr/>
        </p:nvSpPr>
        <p:spPr bwMode="auto">
          <a:xfrm>
            <a:off x="3228622" y="3044470"/>
            <a:ext cx="778933" cy="46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200" i="1" dirty="0">
                <a:solidFill>
                  <a:srgbClr val="3366FF"/>
                </a:solidFill>
                <a:latin typeface="Tw Cen MT"/>
                <a:ea typeface="ＭＳ Ｐゴシック" charset="0"/>
                <a:cs typeface="Tw Cen MT"/>
              </a:rPr>
              <a:t>hillside k</a:t>
            </a:r>
            <a:endParaRPr lang="en-US" sz="1200" i="1" dirty="0">
              <a:latin typeface="Tw Cen MT"/>
              <a:ea typeface="ＭＳ Ｐゴシック" charset="0"/>
              <a:cs typeface="Tw Cen MT"/>
            </a:endParaRPr>
          </a:p>
        </p:txBody>
      </p:sp>
      <p:sp>
        <p:nvSpPr>
          <p:cNvPr id="4" name="Rectangle 3"/>
          <p:cNvSpPr/>
          <p:nvPr/>
        </p:nvSpPr>
        <p:spPr>
          <a:xfrm>
            <a:off x="7944555" y="3259480"/>
            <a:ext cx="802922" cy="240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1"/>
          <p:cNvSpPr txBox="1">
            <a:spLocks/>
          </p:cNvSpPr>
          <p:nvPr/>
        </p:nvSpPr>
        <p:spPr bwMode="auto">
          <a:xfrm>
            <a:off x="6968066" y="4196367"/>
            <a:ext cx="1500011" cy="141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solidFill>
                  <a:srgbClr val="A6A6A6"/>
                </a:solidFill>
                <a:latin typeface="Tw Cen MT"/>
                <a:ea typeface="ＭＳ Ｐゴシック" charset="0"/>
                <a:cs typeface="Tw Cen MT"/>
              </a:rPr>
              <a:t>0 1 0 1 0 0</a:t>
            </a:r>
          </a:p>
          <a:p>
            <a:pPr algn="l" eaLnBrk="1" hangingPunct="1"/>
            <a:r>
              <a:rPr lang="en-US" sz="1800" dirty="0">
                <a:solidFill>
                  <a:srgbClr val="A6A6A6"/>
                </a:solidFill>
                <a:latin typeface="Tw Cen MT"/>
                <a:ea typeface="ＭＳ Ｐゴシック" charset="0"/>
                <a:cs typeface="Tw Cen MT"/>
              </a:rPr>
              <a:t>0 0 0 1 0 1</a:t>
            </a:r>
          </a:p>
          <a:p>
            <a:pPr algn="l" eaLnBrk="1" hangingPunct="1"/>
            <a:r>
              <a:rPr lang="en-US" sz="1800" dirty="0">
                <a:solidFill>
                  <a:srgbClr val="A6A6A6"/>
                </a:solidFill>
                <a:latin typeface="Tw Cen MT"/>
                <a:ea typeface="ＭＳ Ｐゴシック" charset="0"/>
                <a:cs typeface="Tw Cen MT"/>
              </a:rPr>
              <a:t>0 0 0 0 0 0</a:t>
            </a:r>
          </a:p>
          <a:p>
            <a:pPr algn="l" eaLnBrk="1" hangingPunct="1"/>
            <a:r>
              <a:rPr lang="en-US" sz="1800" dirty="0">
                <a:solidFill>
                  <a:srgbClr val="A6A6A6"/>
                </a:solidFill>
                <a:latin typeface="Tw Cen MT"/>
                <a:ea typeface="ＭＳ Ｐゴシック" charset="0"/>
                <a:cs typeface="Tw Cen MT"/>
              </a:rPr>
              <a:t>0 0 0 0 1 1</a:t>
            </a:r>
          </a:p>
          <a:p>
            <a:pPr algn="l" eaLnBrk="1" hangingPunct="1"/>
            <a:r>
              <a:rPr lang="en-US" sz="1800" dirty="0">
                <a:solidFill>
                  <a:srgbClr val="A6A6A6"/>
                </a:solidFill>
                <a:latin typeface="Tw Cen MT"/>
                <a:ea typeface="ＭＳ Ｐゴシック" charset="0"/>
                <a:cs typeface="Tw Cen MT"/>
              </a:rPr>
              <a:t>0 0 0 0 0 1</a:t>
            </a:r>
          </a:p>
          <a:p>
            <a:pPr algn="l" eaLnBrk="1" hangingPunct="1"/>
            <a:r>
              <a:rPr lang="en-US" sz="1800" dirty="0">
                <a:solidFill>
                  <a:srgbClr val="A6A6A6"/>
                </a:solidFill>
                <a:latin typeface="Tw Cen MT"/>
                <a:ea typeface="ＭＳ Ｐゴシック" charset="0"/>
                <a:cs typeface="Tw Cen MT"/>
              </a:rPr>
              <a:t>0 0 0 0 1 0</a:t>
            </a:r>
          </a:p>
        </p:txBody>
      </p:sp>
      <p:sp>
        <p:nvSpPr>
          <p:cNvPr id="15" name="Rectangle 14"/>
          <p:cNvSpPr/>
          <p:nvPr/>
        </p:nvSpPr>
        <p:spPr>
          <a:xfrm>
            <a:off x="3838222" y="4092222"/>
            <a:ext cx="1241778" cy="162277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6965244" y="4092222"/>
            <a:ext cx="1241778" cy="162277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Title 1"/>
          <p:cNvSpPr txBox="1">
            <a:spLocks/>
          </p:cNvSpPr>
          <p:nvPr/>
        </p:nvSpPr>
        <p:spPr bwMode="auto">
          <a:xfrm>
            <a:off x="3824111" y="3744812"/>
            <a:ext cx="1500011" cy="437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latin typeface="Tw Cen MT"/>
                <a:ea typeface="ＭＳ Ｐゴシック" charset="0"/>
                <a:cs typeface="Tw Cen MT"/>
              </a:rPr>
              <a:t>5 4 1 6 2 3</a:t>
            </a:r>
          </a:p>
        </p:txBody>
      </p:sp>
      <p:sp>
        <p:nvSpPr>
          <p:cNvPr id="18" name="Title 1"/>
          <p:cNvSpPr txBox="1">
            <a:spLocks/>
          </p:cNvSpPr>
          <p:nvPr/>
        </p:nvSpPr>
        <p:spPr bwMode="auto">
          <a:xfrm>
            <a:off x="3539064" y="4162777"/>
            <a:ext cx="382410" cy="141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latin typeface="Tw Cen MT"/>
                <a:ea typeface="ＭＳ Ｐゴシック" charset="0"/>
                <a:cs typeface="Tw Cen MT"/>
              </a:rPr>
              <a:t>5</a:t>
            </a:r>
          </a:p>
          <a:p>
            <a:pPr algn="l" eaLnBrk="1" hangingPunct="1"/>
            <a:r>
              <a:rPr lang="en-US" sz="1800" dirty="0">
                <a:latin typeface="Tw Cen MT"/>
                <a:ea typeface="ＭＳ Ｐゴシック" charset="0"/>
                <a:cs typeface="Tw Cen MT"/>
              </a:rPr>
              <a:t>4</a:t>
            </a:r>
          </a:p>
          <a:p>
            <a:pPr algn="l" eaLnBrk="1" hangingPunct="1"/>
            <a:r>
              <a:rPr lang="en-US" sz="1800" dirty="0">
                <a:latin typeface="Tw Cen MT"/>
                <a:ea typeface="ＭＳ Ｐゴシック" charset="0"/>
                <a:cs typeface="Tw Cen MT"/>
              </a:rPr>
              <a:t>1</a:t>
            </a:r>
          </a:p>
          <a:p>
            <a:pPr algn="l" eaLnBrk="1" hangingPunct="1"/>
            <a:r>
              <a:rPr lang="en-US" sz="1800" dirty="0">
                <a:latin typeface="Tw Cen MT"/>
                <a:ea typeface="ＭＳ Ｐゴシック" charset="0"/>
                <a:cs typeface="Tw Cen MT"/>
              </a:rPr>
              <a:t>6</a:t>
            </a:r>
          </a:p>
          <a:p>
            <a:pPr algn="l" eaLnBrk="1" hangingPunct="1"/>
            <a:r>
              <a:rPr lang="en-US" sz="1800" dirty="0">
                <a:latin typeface="Tw Cen MT"/>
                <a:ea typeface="ＭＳ Ｐゴシック" charset="0"/>
                <a:cs typeface="Tw Cen MT"/>
              </a:rPr>
              <a:t>2</a:t>
            </a:r>
          </a:p>
          <a:p>
            <a:pPr algn="l" eaLnBrk="1" hangingPunct="1"/>
            <a:r>
              <a:rPr lang="en-US" sz="1800" dirty="0">
                <a:latin typeface="Tw Cen MT"/>
                <a:ea typeface="ＭＳ Ｐゴシック" charset="0"/>
                <a:cs typeface="Tw Cen MT"/>
              </a:rPr>
              <a:t>3</a:t>
            </a:r>
          </a:p>
        </p:txBody>
      </p:sp>
      <p:sp>
        <p:nvSpPr>
          <p:cNvPr id="19" name="Title 1"/>
          <p:cNvSpPr txBox="1">
            <a:spLocks/>
          </p:cNvSpPr>
          <p:nvPr/>
        </p:nvSpPr>
        <p:spPr bwMode="auto">
          <a:xfrm>
            <a:off x="6651974" y="4182256"/>
            <a:ext cx="382410" cy="141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latin typeface="Tw Cen MT"/>
                <a:ea typeface="ＭＳ Ｐゴシック" charset="0"/>
                <a:cs typeface="Tw Cen MT"/>
              </a:rPr>
              <a:t>4</a:t>
            </a:r>
          </a:p>
          <a:p>
            <a:pPr algn="l" eaLnBrk="1" hangingPunct="1"/>
            <a:r>
              <a:rPr lang="en-US" sz="1800" dirty="0">
                <a:latin typeface="Tw Cen MT"/>
                <a:ea typeface="ＭＳ Ｐゴシック" charset="0"/>
                <a:cs typeface="Tw Cen MT"/>
              </a:rPr>
              <a:t>1</a:t>
            </a:r>
          </a:p>
          <a:p>
            <a:pPr algn="l" eaLnBrk="1" hangingPunct="1"/>
            <a:r>
              <a:rPr lang="en-US" sz="1800" dirty="0">
                <a:latin typeface="Tw Cen MT"/>
                <a:ea typeface="ＭＳ Ｐゴシック" charset="0"/>
                <a:cs typeface="Tw Cen MT"/>
              </a:rPr>
              <a:t>5</a:t>
            </a:r>
            <a:endParaRPr lang="en-US" sz="1800" dirty="0">
              <a:latin typeface="Tw Cen MT"/>
              <a:ea typeface="ＭＳ Ｐゴシック" charset="0"/>
              <a:cs typeface="Tw Cen MT"/>
            </a:endParaRPr>
          </a:p>
          <a:p>
            <a:pPr algn="l" eaLnBrk="1" hangingPunct="1"/>
            <a:r>
              <a:rPr lang="en-US" sz="1800" dirty="0">
                <a:latin typeface="Tw Cen MT"/>
                <a:ea typeface="ＭＳ Ｐゴシック" charset="0"/>
                <a:cs typeface="Tw Cen MT"/>
              </a:rPr>
              <a:t>6</a:t>
            </a:r>
            <a:endParaRPr lang="en-US" sz="1800" dirty="0">
              <a:latin typeface="Tw Cen MT"/>
              <a:ea typeface="ＭＳ Ｐゴシック" charset="0"/>
              <a:cs typeface="Tw Cen MT"/>
            </a:endParaRPr>
          </a:p>
          <a:p>
            <a:pPr algn="l" eaLnBrk="1" hangingPunct="1"/>
            <a:r>
              <a:rPr lang="en-US" sz="1800" dirty="0">
                <a:latin typeface="Tw Cen MT"/>
                <a:ea typeface="ＭＳ Ｐゴシック" charset="0"/>
                <a:cs typeface="Tw Cen MT"/>
              </a:rPr>
              <a:t>3</a:t>
            </a:r>
          </a:p>
          <a:p>
            <a:pPr algn="l" eaLnBrk="1" hangingPunct="1"/>
            <a:r>
              <a:rPr lang="en-US" sz="1800" dirty="0">
                <a:latin typeface="Tw Cen MT"/>
                <a:ea typeface="ＭＳ Ｐゴシック" charset="0"/>
                <a:cs typeface="Tw Cen MT"/>
              </a:rPr>
              <a:t>2</a:t>
            </a:r>
          </a:p>
        </p:txBody>
      </p:sp>
      <p:sp>
        <p:nvSpPr>
          <p:cNvPr id="20" name="Title 1"/>
          <p:cNvSpPr txBox="1">
            <a:spLocks/>
          </p:cNvSpPr>
          <p:nvPr/>
        </p:nvSpPr>
        <p:spPr bwMode="auto">
          <a:xfrm>
            <a:off x="6951132" y="3747358"/>
            <a:ext cx="1500011" cy="437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latin typeface="Tw Cen MT"/>
                <a:ea typeface="ＭＳ Ｐゴシック" charset="0"/>
                <a:cs typeface="Tw Cen MT"/>
              </a:rPr>
              <a:t>4 1 5 6 3 2</a:t>
            </a:r>
          </a:p>
        </p:txBody>
      </p:sp>
      <p:cxnSp>
        <p:nvCxnSpPr>
          <p:cNvPr id="21" name="Straight Connector 20"/>
          <p:cNvCxnSpPr/>
          <p:nvPr/>
        </p:nvCxnSpPr>
        <p:spPr>
          <a:xfrm flipH="1">
            <a:off x="7672916" y="3358257"/>
            <a:ext cx="243417" cy="487878"/>
          </a:xfrm>
          <a:prstGeom prst="line">
            <a:avLst/>
          </a:prstGeom>
          <a:ln>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456288" y="3358257"/>
            <a:ext cx="1" cy="48787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5" name="Title 1"/>
          <p:cNvSpPr txBox="1">
            <a:spLocks/>
          </p:cNvSpPr>
          <p:nvPr/>
        </p:nvSpPr>
        <p:spPr bwMode="auto">
          <a:xfrm>
            <a:off x="2672638" y="4642556"/>
            <a:ext cx="866426" cy="474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latin typeface="Tw Cen MT"/>
                <a:ea typeface="ＭＳ Ｐゴシック" charset="0"/>
                <a:cs typeface="Tw Cen MT"/>
              </a:rPr>
              <a:t>D(r,r) =</a:t>
            </a:r>
          </a:p>
        </p:txBody>
      </p:sp>
      <p:sp>
        <p:nvSpPr>
          <p:cNvPr id="26" name="Title 1"/>
          <p:cNvSpPr txBox="1">
            <a:spLocks/>
          </p:cNvSpPr>
          <p:nvPr/>
        </p:nvSpPr>
        <p:spPr bwMode="auto">
          <a:xfrm>
            <a:off x="5856103" y="4667956"/>
            <a:ext cx="866426" cy="474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800" dirty="0">
                <a:latin typeface="Tw Cen MT"/>
                <a:ea typeface="ＭＳ Ｐゴシック" charset="0"/>
                <a:cs typeface="Tw Cen MT"/>
              </a:rPr>
              <a:t>D(r,r) =</a:t>
            </a:r>
          </a:p>
        </p:txBody>
      </p:sp>
      <p:sp>
        <p:nvSpPr>
          <p:cNvPr id="24" name="Title 1"/>
          <p:cNvSpPr txBox="1">
            <a:spLocks/>
          </p:cNvSpPr>
          <p:nvPr/>
        </p:nvSpPr>
        <p:spPr bwMode="auto">
          <a:xfrm>
            <a:off x="3866445" y="1161190"/>
            <a:ext cx="4881032" cy="46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200" i="1" dirty="0">
                <a:solidFill>
                  <a:schemeClr val="bg1">
                    <a:lumMod val="65000"/>
                  </a:schemeClr>
                </a:solidFill>
                <a:latin typeface="Tw Cen MT"/>
                <a:ea typeface="ＭＳ Ｐゴシック" charset="0"/>
                <a:cs typeface="Tw Cen MT"/>
              </a:rPr>
              <a:t> 9       9       9        9       9       9      9       9        9      9        9       9</a:t>
            </a:r>
          </a:p>
        </p:txBody>
      </p:sp>
      <p:sp>
        <p:nvSpPr>
          <p:cNvPr id="27" name="Title 1"/>
          <p:cNvSpPr txBox="1">
            <a:spLocks/>
          </p:cNvSpPr>
          <p:nvPr/>
        </p:nvSpPr>
        <p:spPr bwMode="auto">
          <a:xfrm>
            <a:off x="3866445" y="3043213"/>
            <a:ext cx="4881032" cy="46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200" i="1" dirty="0">
                <a:solidFill>
                  <a:schemeClr val="bg1">
                    <a:lumMod val="65000"/>
                  </a:schemeClr>
                </a:solidFill>
                <a:latin typeface="Tw Cen MT"/>
                <a:ea typeface="ＭＳ Ｐゴシック" charset="0"/>
                <a:cs typeface="Tw Cen MT"/>
              </a:rPr>
              <a:t>22     </a:t>
            </a:r>
            <a:r>
              <a:rPr lang="en-US" sz="1200" i="1" dirty="0">
                <a:solidFill>
                  <a:srgbClr val="FF0000"/>
                </a:solidFill>
                <a:latin typeface="Tw Cen MT"/>
                <a:ea typeface="ＭＳ Ｐゴシック" charset="0"/>
                <a:cs typeface="Tw Cen MT"/>
              </a:rPr>
              <a:t>23</a:t>
            </a:r>
            <a:r>
              <a:rPr lang="en-US" sz="1200" i="1" dirty="0">
                <a:solidFill>
                  <a:schemeClr val="bg1">
                    <a:lumMod val="65000"/>
                  </a:schemeClr>
                </a:solidFill>
                <a:latin typeface="Tw Cen MT"/>
                <a:ea typeface="ＭＳ Ｐゴシック" charset="0"/>
                <a:cs typeface="Tw Cen MT"/>
              </a:rPr>
              <a:t>      21    20      20     22    22     23      20     </a:t>
            </a:r>
            <a:r>
              <a:rPr lang="en-US" sz="1200" i="1" dirty="0">
                <a:solidFill>
                  <a:srgbClr val="3366FF"/>
                </a:solidFill>
                <a:latin typeface="Tw Cen MT"/>
                <a:ea typeface="ＭＳ Ｐゴシック" charset="0"/>
                <a:cs typeface="Tw Cen MT"/>
              </a:rPr>
              <a:t>19      19     </a:t>
            </a:r>
            <a:r>
              <a:rPr lang="en-US" sz="1200" i="1" dirty="0">
                <a:solidFill>
                  <a:schemeClr val="bg1">
                    <a:lumMod val="65000"/>
                  </a:schemeClr>
                </a:solidFill>
                <a:latin typeface="Tw Cen MT"/>
                <a:ea typeface="ＭＳ Ｐゴシック" charset="0"/>
                <a:cs typeface="Tw Cen MT"/>
              </a:rPr>
              <a:t>20</a:t>
            </a:r>
          </a:p>
        </p:txBody>
      </p:sp>
    </p:spTree>
    <p:extLst>
      <p:ext uri="{BB962C8B-B14F-4D97-AF65-F5344CB8AC3E}">
        <p14:creationId xmlns:p14="http://schemas.microsoft.com/office/powerpoint/2010/main" val="3330080888"/>
      </p:ext>
    </p:extLst>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31776" y="238876"/>
            <a:ext cx="891222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Why Hillside Rankability for unweighted D?</a:t>
            </a:r>
          </a:p>
        </p:txBody>
      </p:sp>
      <p:sp>
        <p:nvSpPr>
          <p:cNvPr id="14" name="Rectangle 6"/>
          <p:cNvSpPr>
            <a:spLocks noChangeArrowheads="1"/>
          </p:cNvSpPr>
          <p:nvPr/>
        </p:nvSpPr>
        <p:spPr bwMode="auto">
          <a:xfrm>
            <a:off x="719667" y="1147082"/>
            <a:ext cx="8113889" cy="5324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342900" indent="-342900">
              <a:buFont typeface="Arial"/>
              <a:buChar char="•"/>
            </a:pPr>
            <a:r>
              <a:rPr lang="en-US" sz="2000">
                <a:latin typeface="Tw Cen MT"/>
                <a:cs typeface="Tw Cen MT"/>
              </a:rPr>
              <a:t>Naturally weights the location of violations so that violations near the diagonal, i.e., between nearly equal teams, incur less penality. There’s no way to weight by location in ranking with original rankability. EO can do this type of weighting for original rankability, but it can’t get members of P.</a:t>
            </a:r>
          </a:p>
          <a:p>
            <a:endParaRPr lang="en-US" sz="2000">
              <a:latin typeface="Tw Cen MT"/>
              <a:cs typeface="Tw Cen MT"/>
            </a:endParaRPr>
          </a:p>
          <a:p>
            <a:pPr marL="342900" indent="-342900">
              <a:buFont typeface="Arial"/>
              <a:buChar char="•"/>
            </a:pPr>
            <a:r>
              <a:rPr lang="en-US" sz="2000">
                <a:latin typeface="Tw Cen MT"/>
                <a:cs typeface="Tw Cen MT"/>
              </a:rPr>
              <a:t>Code will be the same for both unweighted and weighted graphs. Just the denominator (max violations) will likely change between the two cases.</a:t>
            </a:r>
          </a:p>
          <a:p>
            <a:pPr marL="342900" indent="-342900">
              <a:buFont typeface="Arial"/>
              <a:buChar char="•"/>
            </a:pPr>
            <a:endParaRPr lang="en-US" sz="2000">
              <a:latin typeface="Tw Cen MT"/>
              <a:cs typeface="Tw Cen MT"/>
            </a:endParaRPr>
          </a:p>
          <a:p>
            <a:pPr marL="342900" indent="-342900">
              <a:buFont typeface="Arial"/>
              <a:buChar char="•"/>
            </a:pPr>
            <a:r>
              <a:rPr lang="en-US" sz="2000">
                <a:latin typeface="Tw Cen MT"/>
                <a:cs typeface="Tw Cen MT"/>
              </a:rPr>
              <a:t>Hillside P set is smaller than original P set. And finding all or nearly all members of P with tie-finding rule is easy. Or we can use Gurobi PoolSearch with different random reorderings, which should do a good job getting P, since it’s small.</a:t>
            </a:r>
          </a:p>
          <a:p>
            <a:pPr marL="342900" indent="-342900">
              <a:buFont typeface="Arial"/>
              <a:buChar char="•"/>
            </a:pPr>
            <a:endParaRPr lang="en-US" sz="2000">
              <a:latin typeface="Tw Cen MT"/>
              <a:cs typeface="Tw Cen MT"/>
            </a:endParaRPr>
          </a:p>
          <a:p>
            <a:pPr marL="342900" indent="-342900">
              <a:buFont typeface="Arial"/>
              <a:buChar char="•"/>
            </a:pPr>
            <a:r>
              <a:rPr lang="en-US" sz="2000">
                <a:latin typeface="Tw Cen MT"/>
                <a:cs typeface="Tw Cen MT"/>
              </a:rPr>
              <a:t>Con: P</a:t>
            </a:r>
            <a:r>
              <a:rPr lang="en-US" sz="2000" baseline="-25000">
                <a:latin typeface="Tw Cen MT"/>
                <a:cs typeface="Tw Cen MT"/>
              </a:rPr>
              <a:t>&gt;</a:t>
            </a:r>
            <a:r>
              <a:rPr lang="en-US" sz="2000">
                <a:latin typeface="Tw Cen MT"/>
                <a:cs typeface="Tw Cen MT"/>
              </a:rPr>
              <a:t>, matrix with advice on improving rankability, can only be formed from full or approximate P set, not with LP solution as original rankability could do.</a:t>
            </a:r>
          </a:p>
          <a:p>
            <a:pPr marL="342900" indent="-342900">
              <a:buFont typeface="Arial"/>
              <a:buChar char="•"/>
            </a:pPr>
            <a:endParaRPr lang="en-US" sz="2000">
              <a:latin typeface="Tw Cen MT"/>
              <a:cs typeface="Tw Cen MT"/>
            </a:endParaRPr>
          </a:p>
        </p:txBody>
      </p:sp>
    </p:spTree>
    <p:extLst>
      <p:ext uri="{BB962C8B-B14F-4D97-AF65-F5344CB8AC3E}">
        <p14:creationId xmlns:p14="http://schemas.microsoft.com/office/powerpoint/2010/main" val="1681574020"/>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31776" y="238876"/>
            <a:ext cx="865822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Conjectures</a:t>
            </a:r>
          </a:p>
        </p:txBody>
      </p:sp>
      <p:sp>
        <p:nvSpPr>
          <p:cNvPr id="9" name="Rectangle 6"/>
          <p:cNvSpPr>
            <a:spLocks noChangeArrowheads="1"/>
          </p:cNvSpPr>
          <p:nvPr/>
        </p:nvSpPr>
        <p:spPr bwMode="auto">
          <a:xfrm>
            <a:off x="1594556" y="1401082"/>
            <a:ext cx="5771444" cy="4093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342900" indent="-342900">
              <a:buFont typeface="Arial"/>
              <a:buChar char="•"/>
            </a:pPr>
            <a:r>
              <a:rPr lang="en-US" sz="2000">
                <a:latin typeface="Tw Cen MT"/>
                <a:cs typeface="Tw Cen MT"/>
              </a:rPr>
              <a:t>|P</a:t>
            </a:r>
            <a:r>
              <a:rPr lang="en-US" sz="2000" baseline="-25000">
                <a:latin typeface="Tw Cen MT"/>
                <a:cs typeface="Tw Cen MT"/>
              </a:rPr>
              <a:t>hillside</a:t>
            </a:r>
            <a:r>
              <a:rPr lang="en-US" sz="2000">
                <a:latin typeface="Tw Cen MT"/>
                <a:cs typeface="Tw Cen MT"/>
              </a:rPr>
              <a:t>| ≤ |P</a:t>
            </a:r>
            <a:r>
              <a:rPr lang="en-US" sz="2000" baseline="-25000">
                <a:latin typeface="Tw Cen MT"/>
                <a:cs typeface="Tw Cen MT"/>
              </a:rPr>
              <a:t>original</a:t>
            </a:r>
            <a:r>
              <a:rPr lang="en-US" sz="2000">
                <a:latin typeface="Tw Cen MT"/>
                <a:cs typeface="Tw Cen MT"/>
              </a:rPr>
              <a:t>|</a:t>
            </a: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r>
              <a:rPr lang="en-US" sz="2000">
                <a:latin typeface="Tw Cen MT"/>
                <a:cs typeface="Tw Cen MT"/>
              </a:rPr>
              <a:t> k</a:t>
            </a:r>
            <a:r>
              <a:rPr lang="en-US" sz="2000" baseline="-25000">
                <a:latin typeface="Tw Cen MT"/>
                <a:cs typeface="Tw Cen MT"/>
              </a:rPr>
              <a:t>hillside</a:t>
            </a:r>
            <a:r>
              <a:rPr lang="en-US" sz="2000">
                <a:latin typeface="Tw Cen MT"/>
                <a:cs typeface="Tw Cen MT"/>
              </a:rPr>
              <a:t> ≤  k</a:t>
            </a:r>
            <a:r>
              <a:rPr lang="en-US" sz="2000" baseline="-25000">
                <a:latin typeface="Tw Cen MT"/>
                <a:cs typeface="Tw Cen MT"/>
              </a:rPr>
              <a:t>original</a:t>
            </a: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r>
              <a:rPr lang="en-US" sz="2000">
                <a:latin typeface="Tw Cen MT"/>
                <a:cs typeface="Tw Cen MT"/>
              </a:rPr>
              <a:t>P</a:t>
            </a:r>
            <a:r>
              <a:rPr lang="en-US" sz="2000" baseline="-25000">
                <a:latin typeface="Tw Cen MT"/>
                <a:cs typeface="Tw Cen MT"/>
              </a:rPr>
              <a:t>hillside</a:t>
            </a:r>
            <a:r>
              <a:rPr lang="en-US" sz="2000">
                <a:latin typeface="Tw Cen MT"/>
                <a:cs typeface="Tw Cen MT"/>
              </a:rPr>
              <a:t>  is a subset of  P</a:t>
            </a:r>
            <a:r>
              <a:rPr lang="en-US" sz="2000" baseline="-25000">
                <a:latin typeface="Tw Cen MT"/>
                <a:cs typeface="Tw Cen MT"/>
              </a:rPr>
              <a:t>original</a:t>
            </a: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p:txBody>
      </p:sp>
    </p:spTree>
    <p:extLst>
      <p:ext uri="{BB962C8B-B14F-4D97-AF65-F5344CB8AC3E}">
        <p14:creationId xmlns:p14="http://schemas.microsoft.com/office/powerpoint/2010/main" val="1279329180"/>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a:p>
            <a:pPr algn="ctr">
              <a:defRPr/>
            </a:pPr>
            <a:endParaRPr lang="en-US" dirty="0"/>
          </a:p>
        </p:txBody>
      </p:sp>
      <p:sp>
        <p:nvSpPr>
          <p:cNvPr id="19457" name="Title 1"/>
          <p:cNvSpPr>
            <a:spLocks noGrp="1"/>
          </p:cNvSpPr>
          <p:nvPr>
            <p:ph type="title"/>
          </p:nvPr>
        </p:nvSpPr>
        <p:spPr>
          <a:xfrm>
            <a:off x="487081" y="831950"/>
            <a:ext cx="8492567" cy="1143000"/>
          </a:xfrm>
        </p:spPr>
        <p:txBody>
          <a:bodyPr/>
          <a:lstStyle/>
          <a:p>
            <a:pPr eaLnBrk="1" hangingPunct="1"/>
            <a:r>
              <a:rPr lang="en-US" b="1" dirty="0" err="1">
                <a:solidFill>
                  <a:srgbClr val="3366FF"/>
                </a:solidFill>
                <a:latin typeface="Tw Cen MT"/>
                <a:ea typeface="ＭＳ Ｐゴシック" charset="0"/>
                <a:cs typeface="Tw Cen MT"/>
              </a:rPr>
              <a:t>W</a:t>
            </a:r>
            <a:r>
              <a:rPr lang="en-US" b="1" dirty="0" err="1">
                <a:solidFill>
                  <a:srgbClr val="3366FF"/>
                </a:solidFill>
                <a:latin typeface="Tw Cen MT"/>
                <a:ea typeface="ＭＳ Ｐゴシック" charset="0"/>
                <a:cs typeface="Tw Cen MT"/>
              </a:rPr>
              <a:t>eighted</a:t>
            </a:r>
            <a:r>
              <a:rPr lang="en-US" b="1" dirty="0" err="1">
                <a:latin typeface="Tw Cen MT"/>
                <a:ea typeface="ＭＳ Ｐゴシック" charset="0"/>
                <a:cs typeface="Tw Cen MT"/>
              </a:rPr>
              <a:t> Data and Hillside Form</a:t>
            </a:r>
            <a:endParaRPr lang="en-US" b="1" dirty="0">
              <a:latin typeface="Tw Cen MT"/>
              <a:ea typeface="ＭＳ Ｐゴシック" charset="0"/>
              <a:cs typeface="Tw Cen MT"/>
            </a:endParaRPr>
          </a:p>
        </p:txBody>
      </p:sp>
      <p:sp>
        <p:nvSpPr>
          <p:cNvPr id="13" name="Title 1"/>
          <p:cNvSpPr txBox="1">
            <a:spLocks/>
          </p:cNvSpPr>
          <p:nvPr/>
        </p:nvSpPr>
        <p:spPr bwMode="auto">
          <a:xfrm>
            <a:off x="5946590" y="5886824"/>
            <a:ext cx="3033059" cy="79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r" eaLnBrk="1" hangingPunct="1">
              <a:lnSpc>
                <a:spcPct val="120000"/>
              </a:lnSpc>
            </a:pPr>
            <a:r>
              <a:rPr lang="en-US" sz="1400" dirty="0">
                <a:latin typeface="Tw Cen MT"/>
                <a:ea typeface="ＭＳ Ｐゴシック" charset="0"/>
                <a:cs typeface="Tw Cen MT"/>
              </a:rPr>
              <a:t>4/16/2019</a:t>
            </a:r>
          </a:p>
        </p:txBody>
      </p:sp>
      <p:sp>
        <p:nvSpPr>
          <p:cNvPr id="2" name="Slide Number Placeholder 1"/>
          <p:cNvSpPr>
            <a:spLocks noGrp="1"/>
          </p:cNvSpPr>
          <p:nvPr>
            <p:ph type="sldNum" sz="quarter" idx="12"/>
          </p:nvPr>
        </p:nvSpPr>
        <p:spPr/>
        <p:txBody>
          <a:bodyPr/>
          <a:lstStyle/>
          <a:p>
            <a:pPr>
              <a:defRPr/>
            </a:pPr>
            <a:fld id="{97F82D04-ECB2-A348-99C1-C0B64677378E}" type="slidenum">
              <a:rPr lang="en-US"/>
              <a:pPr>
                <a:defRPr/>
              </a:pPr>
              <a:t>33</a:t>
            </a:fld>
            <a:endParaRPr lang="en-US"/>
          </a:p>
        </p:txBody>
      </p:sp>
    </p:spTree>
    <p:extLst>
      <p:ext uri="{BB962C8B-B14F-4D97-AF65-F5344CB8AC3E}">
        <p14:creationId xmlns:p14="http://schemas.microsoft.com/office/powerpoint/2010/main" val="801580235"/>
      </p:ext>
    </p:extLst>
  </p:cSld>
  <p:clrMapOvr>
    <a:masterClrMapping/>
  </p:clrMapOvr>
  <p:transition xmlns:p14="http://schemas.microsoft.com/office/powerpoint/2010/mai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03554" y="232329"/>
            <a:ext cx="4523668" cy="41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2000" b="1" dirty="0">
                <a:latin typeface="Tw Cen MT"/>
                <a:ea typeface="ＭＳ Ｐゴシック" charset="0"/>
                <a:cs typeface="Tw Cen MT"/>
              </a:rPr>
              <a:t>EXAMPLE: 2012 fb, point differential</a:t>
            </a:r>
          </a:p>
        </p:txBody>
      </p:sp>
      <p:pic>
        <p:nvPicPr>
          <p:cNvPr id="2" name="Picture 1" descr="Screen Shot 2019-04-15 at 7.17.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66" y="1720539"/>
            <a:ext cx="7883001" cy="2772539"/>
          </a:xfrm>
          <a:prstGeom prst="rect">
            <a:avLst/>
          </a:prstGeom>
        </p:spPr>
      </p:pic>
      <p:sp>
        <p:nvSpPr>
          <p:cNvPr id="8" name="Rectangle 6"/>
          <p:cNvSpPr>
            <a:spLocks noChangeArrowheads="1"/>
          </p:cNvSpPr>
          <p:nvPr/>
        </p:nvSpPr>
        <p:spPr bwMode="auto">
          <a:xfrm>
            <a:off x="1439333" y="4488914"/>
            <a:ext cx="2624667"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000">
                <a:latin typeface="Tw Cen MT"/>
                <a:cs typeface="Tw Cen MT"/>
              </a:rPr>
              <a:t>Point Differential D</a:t>
            </a:r>
          </a:p>
        </p:txBody>
      </p:sp>
      <p:sp>
        <p:nvSpPr>
          <p:cNvPr id="10" name="Rectangle 6"/>
          <p:cNvSpPr>
            <a:spLocks noChangeArrowheads="1"/>
          </p:cNvSpPr>
          <p:nvPr/>
        </p:nvSpPr>
        <p:spPr bwMode="auto">
          <a:xfrm>
            <a:off x="6248402" y="4485675"/>
            <a:ext cx="804333"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000">
                <a:latin typeface="Tw Cen MT"/>
                <a:cs typeface="Tw Cen MT"/>
              </a:rPr>
              <a:t>D(r,r)</a:t>
            </a:r>
          </a:p>
        </p:txBody>
      </p:sp>
      <p:pic>
        <p:nvPicPr>
          <p:cNvPr id="3" name="Picture 2" descr="Screen Shot 2019-04-15 at 7.21.3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3" y="4959581"/>
            <a:ext cx="3265940" cy="1315448"/>
          </a:xfrm>
          <a:prstGeom prst="rect">
            <a:avLst/>
          </a:prstGeom>
        </p:spPr>
      </p:pic>
      <p:pic>
        <p:nvPicPr>
          <p:cNvPr id="4" name="Picture 3" descr="Screen Shot 2019-04-15 at 7.21.4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9887" y="4959582"/>
            <a:ext cx="3287890" cy="1320620"/>
          </a:xfrm>
          <a:prstGeom prst="rect">
            <a:avLst/>
          </a:prstGeom>
        </p:spPr>
      </p:pic>
      <p:sp>
        <p:nvSpPr>
          <p:cNvPr id="11" name="Title 1"/>
          <p:cNvSpPr txBox="1">
            <a:spLocks/>
          </p:cNvSpPr>
          <p:nvPr/>
        </p:nvSpPr>
        <p:spPr bwMode="auto">
          <a:xfrm>
            <a:off x="624064" y="624505"/>
            <a:ext cx="1125713" cy="83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600" dirty="0">
                <a:latin typeface="Tw Cen MT"/>
                <a:ea typeface="ＭＳ Ｐゴシック" charset="0"/>
                <a:cs typeface="Tw Cen MT"/>
              </a:rPr>
              <a:t>n=8</a:t>
            </a:r>
            <a:r>
              <a:rPr lang="en-US" sz="1600" dirty="0">
                <a:latin typeface="Tw Cen MT"/>
                <a:ea typeface="ＭＳ Ｐゴシック" charset="0"/>
                <a:cs typeface="Tw Cen MT"/>
              </a:rPr>
              <a:t> </a:t>
            </a:r>
          </a:p>
          <a:p>
            <a:pPr algn="l" eaLnBrk="1" hangingPunct="1"/>
            <a:r>
              <a:rPr lang="en-US" sz="1600" dirty="0">
                <a:latin typeface="Tw Cen MT"/>
                <a:ea typeface="ＭＳ Ｐゴシック" charset="0"/>
                <a:cs typeface="Tw Cen MT"/>
              </a:rPr>
              <a:t>k</a:t>
            </a:r>
            <a:r>
              <a:rPr lang="en-US" sz="1600" baseline="-25000" dirty="0">
                <a:latin typeface="Tw Cen MT"/>
                <a:ea typeface="ＭＳ Ｐゴシック" charset="0"/>
                <a:cs typeface="Tw Cen MT"/>
              </a:rPr>
              <a:t>hillside</a:t>
            </a:r>
            <a:r>
              <a:rPr lang="en-US" sz="1600" dirty="0">
                <a:latin typeface="Tw Cen MT"/>
                <a:ea typeface="ＭＳ Ｐゴシック" charset="0"/>
                <a:cs typeface="Tw Cen MT"/>
              </a:rPr>
              <a:t>=82</a:t>
            </a:r>
          </a:p>
          <a:p>
            <a:pPr algn="l" eaLnBrk="1" hangingPunct="1"/>
            <a:r>
              <a:rPr lang="en-US" sz="1600" dirty="0">
                <a:latin typeface="Tw Cen MT"/>
                <a:ea typeface="ＭＳ Ｐゴシック" charset="0"/>
                <a:cs typeface="Tw Cen MT"/>
              </a:rPr>
              <a:t>p=1</a:t>
            </a:r>
          </a:p>
        </p:txBody>
      </p:sp>
      <p:pic>
        <p:nvPicPr>
          <p:cNvPr id="5" name="Picture 4" descr="Screen Shot 2019-04-15 at 7.42.46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3428" y="247121"/>
            <a:ext cx="500239" cy="1443313"/>
          </a:xfrm>
          <a:prstGeom prst="rect">
            <a:avLst/>
          </a:prstGeom>
        </p:spPr>
      </p:pic>
    </p:spTree>
    <p:extLst>
      <p:ext uri="{BB962C8B-B14F-4D97-AF65-F5344CB8AC3E}">
        <p14:creationId xmlns:p14="http://schemas.microsoft.com/office/powerpoint/2010/main" val="4009978110"/>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03554" y="232329"/>
            <a:ext cx="4523668" cy="41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2000" b="1" dirty="0">
                <a:latin typeface="Tw Cen MT"/>
                <a:ea typeface="ＭＳ Ｐゴシック" charset="0"/>
                <a:cs typeface="Tw Cen MT"/>
              </a:rPr>
              <a:t>EXAMPLE: 2012 fb, point ratio</a:t>
            </a:r>
          </a:p>
        </p:txBody>
      </p:sp>
      <p:sp>
        <p:nvSpPr>
          <p:cNvPr id="8" name="Rectangle 6"/>
          <p:cNvSpPr>
            <a:spLocks noChangeArrowheads="1"/>
          </p:cNvSpPr>
          <p:nvPr/>
        </p:nvSpPr>
        <p:spPr bwMode="auto">
          <a:xfrm>
            <a:off x="1439333" y="4488914"/>
            <a:ext cx="2624667"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000">
                <a:latin typeface="Tw Cen MT"/>
                <a:cs typeface="Tw Cen MT"/>
              </a:rPr>
              <a:t>Point Ratio D</a:t>
            </a:r>
          </a:p>
        </p:txBody>
      </p:sp>
      <p:sp>
        <p:nvSpPr>
          <p:cNvPr id="10" name="Rectangle 6"/>
          <p:cNvSpPr>
            <a:spLocks noChangeArrowheads="1"/>
          </p:cNvSpPr>
          <p:nvPr/>
        </p:nvSpPr>
        <p:spPr bwMode="auto">
          <a:xfrm>
            <a:off x="6248402" y="4485675"/>
            <a:ext cx="804333"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000">
                <a:latin typeface="Tw Cen MT"/>
                <a:cs typeface="Tw Cen MT"/>
              </a:rPr>
              <a:t>D(r,r)</a:t>
            </a:r>
          </a:p>
        </p:txBody>
      </p:sp>
      <p:sp>
        <p:nvSpPr>
          <p:cNvPr id="11" name="Title 1"/>
          <p:cNvSpPr txBox="1">
            <a:spLocks/>
          </p:cNvSpPr>
          <p:nvPr/>
        </p:nvSpPr>
        <p:spPr bwMode="auto">
          <a:xfrm>
            <a:off x="624064" y="624505"/>
            <a:ext cx="1351492" cy="83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600" dirty="0">
                <a:latin typeface="Tw Cen MT"/>
                <a:ea typeface="ＭＳ Ｐゴシック" charset="0"/>
                <a:cs typeface="Tw Cen MT"/>
              </a:rPr>
              <a:t>n=8</a:t>
            </a:r>
            <a:r>
              <a:rPr lang="en-US" sz="1600" dirty="0">
                <a:latin typeface="Tw Cen MT"/>
                <a:ea typeface="ＭＳ Ｐゴシック" charset="0"/>
                <a:cs typeface="Tw Cen MT"/>
              </a:rPr>
              <a:t> </a:t>
            </a:r>
          </a:p>
          <a:p>
            <a:pPr algn="l" eaLnBrk="1" hangingPunct="1"/>
            <a:r>
              <a:rPr lang="en-US" sz="1600" dirty="0">
                <a:latin typeface="Tw Cen MT"/>
                <a:ea typeface="ＭＳ Ｐゴシック" charset="0"/>
                <a:cs typeface="Tw Cen MT"/>
              </a:rPr>
              <a:t>k</a:t>
            </a:r>
            <a:r>
              <a:rPr lang="en-US" sz="1600" baseline="-25000" dirty="0">
                <a:latin typeface="Tw Cen MT"/>
                <a:ea typeface="ＭＳ Ｐゴシック" charset="0"/>
                <a:cs typeface="Tw Cen MT"/>
              </a:rPr>
              <a:t>hillside</a:t>
            </a:r>
            <a:r>
              <a:rPr lang="en-US" sz="1600" dirty="0">
                <a:latin typeface="Tw Cen MT"/>
                <a:ea typeface="ＭＳ Ｐゴシック" charset="0"/>
                <a:cs typeface="Tw Cen MT"/>
              </a:rPr>
              <a:t>=148</a:t>
            </a:r>
          </a:p>
          <a:p>
            <a:pPr algn="l" eaLnBrk="1" hangingPunct="1"/>
            <a:r>
              <a:rPr lang="en-US" sz="1600" dirty="0">
                <a:latin typeface="Tw Cen MT"/>
                <a:ea typeface="ＭＳ Ｐゴシック" charset="0"/>
                <a:cs typeface="Tw Cen MT"/>
              </a:rPr>
              <a:t>p</a:t>
            </a:r>
            <a:r>
              <a:rPr lang="en-US" sz="1600" dirty="0">
                <a:latin typeface="Tw Cen MT"/>
                <a:ea typeface="ＭＳ Ｐゴシック" charset="0"/>
                <a:cs typeface="Tw Cen MT"/>
              </a:rPr>
              <a:t>=2</a:t>
            </a:r>
          </a:p>
        </p:txBody>
      </p:sp>
      <p:pic>
        <p:nvPicPr>
          <p:cNvPr id="9" name="Picture 8" descr="Screen Shot 2019-04-15 at 7.44.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65" y="1516710"/>
            <a:ext cx="7883001" cy="3053848"/>
          </a:xfrm>
          <a:prstGeom prst="rect">
            <a:avLst/>
          </a:prstGeom>
        </p:spPr>
      </p:pic>
      <p:pic>
        <p:nvPicPr>
          <p:cNvPr id="12" name="Picture 11" descr="Screen Shot 2019-04-15 at 7.45.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621" y="261232"/>
            <a:ext cx="517934" cy="1581061"/>
          </a:xfrm>
          <a:prstGeom prst="rect">
            <a:avLst/>
          </a:prstGeom>
        </p:spPr>
      </p:pic>
      <p:pic>
        <p:nvPicPr>
          <p:cNvPr id="13" name="Picture 12" descr="Screen Shot 2019-04-15 at 7.45.0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777" y="5155168"/>
            <a:ext cx="3917779" cy="910381"/>
          </a:xfrm>
          <a:prstGeom prst="rect">
            <a:avLst/>
          </a:prstGeom>
        </p:spPr>
      </p:pic>
      <p:pic>
        <p:nvPicPr>
          <p:cNvPr id="15" name="Picture 14" descr="Screen Shot 2019-04-15 at 7.45.1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5221" y="5164168"/>
            <a:ext cx="3700465" cy="865431"/>
          </a:xfrm>
          <a:prstGeom prst="rect">
            <a:avLst/>
          </a:prstGeom>
        </p:spPr>
      </p:pic>
    </p:spTree>
    <p:extLst>
      <p:ext uri="{BB962C8B-B14F-4D97-AF65-F5344CB8AC3E}">
        <p14:creationId xmlns:p14="http://schemas.microsoft.com/office/powerpoint/2010/main" val="1580339801"/>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03554" y="232329"/>
            <a:ext cx="4523668" cy="41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2000" b="1" dirty="0">
                <a:latin typeface="Tw Cen MT"/>
                <a:ea typeface="ＭＳ Ｐゴシック" charset="0"/>
                <a:cs typeface="Tw Cen MT"/>
              </a:rPr>
              <a:t>EXAMPLE: 2012 fb, unweighted D</a:t>
            </a:r>
          </a:p>
        </p:txBody>
      </p:sp>
      <p:sp>
        <p:nvSpPr>
          <p:cNvPr id="8" name="Rectangle 6"/>
          <p:cNvSpPr>
            <a:spLocks noChangeArrowheads="1"/>
          </p:cNvSpPr>
          <p:nvPr/>
        </p:nvSpPr>
        <p:spPr bwMode="auto">
          <a:xfrm>
            <a:off x="1439333" y="4488914"/>
            <a:ext cx="2624667"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000">
                <a:latin typeface="Tw Cen MT"/>
                <a:cs typeface="Tw Cen MT"/>
              </a:rPr>
              <a:t>Unweighted D</a:t>
            </a:r>
          </a:p>
        </p:txBody>
      </p:sp>
      <p:sp>
        <p:nvSpPr>
          <p:cNvPr id="10" name="Rectangle 6"/>
          <p:cNvSpPr>
            <a:spLocks noChangeArrowheads="1"/>
          </p:cNvSpPr>
          <p:nvPr/>
        </p:nvSpPr>
        <p:spPr bwMode="auto">
          <a:xfrm>
            <a:off x="5768628" y="4485675"/>
            <a:ext cx="804333"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000">
                <a:latin typeface="Tw Cen MT"/>
                <a:cs typeface="Tw Cen MT"/>
              </a:rPr>
              <a:t>D(r,r)</a:t>
            </a:r>
          </a:p>
        </p:txBody>
      </p:sp>
      <p:sp>
        <p:nvSpPr>
          <p:cNvPr id="11" name="Title 1"/>
          <p:cNvSpPr txBox="1">
            <a:spLocks/>
          </p:cNvSpPr>
          <p:nvPr/>
        </p:nvSpPr>
        <p:spPr bwMode="auto">
          <a:xfrm>
            <a:off x="624064" y="624505"/>
            <a:ext cx="1351492" cy="83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600" dirty="0">
                <a:latin typeface="Tw Cen MT"/>
                <a:ea typeface="ＭＳ Ｐゴシック" charset="0"/>
                <a:cs typeface="Tw Cen MT"/>
              </a:rPr>
              <a:t>n=8</a:t>
            </a:r>
            <a:r>
              <a:rPr lang="en-US" sz="1600" dirty="0">
                <a:latin typeface="Tw Cen MT"/>
                <a:ea typeface="ＭＳ Ｐゴシック" charset="0"/>
                <a:cs typeface="Tw Cen MT"/>
              </a:rPr>
              <a:t> </a:t>
            </a:r>
          </a:p>
          <a:p>
            <a:pPr algn="l" eaLnBrk="1" hangingPunct="1"/>
            <a:r>
              <a:rPr lang="en-US" sz="1600" dirty="0">
                <a:latin typeface="Tw Cen MT"/>
                <a:ea typeface="ＭＳ Ｐゴシック" charset="0"/>
                <a:cs typeface="Tw Cen MT"/>
              </a:rPr>
              <a:t>k</a:t>
            </a:r>
            <a:r>
              <a:rPr lang="en-US" sz="1600" baseline="-25000" dirty="0">
                <a:latin typeface="Tw Cen MT"/>
                <a:ea typeface="ＭＳ Ｐゴシック" charset="0"/>
                <a:cs typeface="Tw Cen MT"/>
              </a:rPr>
              <a:t>hillside</a:t>
            </a:r>
            <a:r>
              <a:rPr lang="en-US" sz="1600" dirty="0">
                <a:latin typeface="Tw Cen MT"/>
                <a:ea typeface="ＭＳ Ｐゴシック" charset="0"/>
                <a:cs typeface="Tw Cen MT"/>
              </a:rPr>
              <a:t>=52</a:t>
            </a:r>
          </a:p>
          <a:p>
            <a:pPr algn="l" eaLnBrk="1" hangingPunct="1"/>
            <a:r>
              <a:rPr lang="en-US" sz="1600" dirty="0">
                <a:latin typeface="Tw Cen MT"/>
                <a:ea typeface="ＭＳ Ｐゴシック" charset="0"/>
                <a:cs typeface="Tw Cen MT"/>
              </a:rPr>
              <a:t>p=16</a:t>
            </a:r>
          </a:p>
        </p:txBody>
      </p:sp>
      <p:pic>
        <p:nvPicPr>
          <p:cNvPr id="2" name="Picture 1" descr="Screen Shot 2019-04-15 at 7.50.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382" y="284340"/>
            <a:ext cx="564489" cy="1550106"/>
          </a:xfrm>
          <a:prstGeom prst="rect">
            <a:avLst/>
          </a:prstGeom>
        </p:spPr>
      </p:pic>
      <p:pic>
        <p:nvPicPr>
          <p:cNvPr id="3" name="Picture 2" descr="Screen Shot 2019-04-15 at 7.51.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443" y="1717912"/>
            <a:ext cx="6890662" cy="2767763"/>
          </a:xfrm>
          <a:prstGeom prst="rect">
            <a:avLst/>
          </a:prstGeom>
        </p:spPr>
      </p:pic>
      <p:pic>
        <p:nvPicPr>
          <p:cNvPr id="4" name="Picture 3" descr="Screen Shot 2019-04-15 at 7.51.5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731" y="4889024"/>
            <a:ext cx="3048269" cy="1231195"/>
          </a:xfrm>
          <a:prstGeom prst="rect">
            <a:avLst/>
          </a:prstGeom>
        </p:spPr>
      </p:pic>
      <p:pic>
        <p:nvPicPr>
          <p:cNvPr id="5" name="Picture 4" descr="Screen Shot 2019-04-15 at 7.52.0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7262" y="4906056"/>
            <a:ext cx="3082233" cy="1214213"/>
          </a:xfrm>
          <a:prstGeom prst="rect">
            <a:avLst/>
          </a:prstGeom>
        </p:spPr>
      </p:pic>
    </p:spTree>
    <p:extLst>
      <p:ext uri="{BB962C8B-B14F-4D97-AF65-F5344CB8AC3E}">
        <p14:creationId xmlns:p14="http://schemas.microsoft.com/office/powerpoint/2010/main" val="2701849375"/>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31776" y="238876"/>
            <a:ext cx="865822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Questions</a:t>
            </a:r>
          </a:p>
        </p:txBody>
      </p:sp>
      <p:sp>
        <p:nvSpPr>
          <p:cNvPr id="9" name="Rectangle 6"/>
          <p:cNvSpPr>
            <a:spLocks noChangeArrowheads="1"/>
          </p:cNvSpPr>
          <p:nvPr/>
        </p:nvSpPr>
        <p:spPr bwMode="auto">
          <a:xfrm>
            <a:off x="1044222" y="1401082"/>
            <a:ext cx="7365999" cy="5324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endParaRPr lang="en-US" sz="2000">
              <a:latin typeface="Tw Cen MT"/>
              <a:cs typeface="Tw Cen MT"/>
            </a:endParaRPr>
          </a:p>
          <a:p>
            <a:pPr marL="342900" indent="-342900">
              <a:buFont typeface="Arial"/>
              <a:buChar char="•"/>
            </a:pPr>
            <a:r>
              <a:rPr lang="en-US" sz="2000">
                <a:latin typeface="Tw Cen MT"/>
                <a:cs typeface="Tw Cen MT"/>
              </a:rPr>
              <a:t>Do we even need </a:t>
            </a:r>
            <a:r>
              <a:rPr lang="en-US" sz="2000">
                <a:latin typeface="Tw Cen MT"/>
                <a:cs typeface="Tw Cen MT"/>
              </a:rPr>
              <a:t>P</a:t>
            </a:r>
            <a:r>
              <a:rPr lang="en-US" sz="2000" baseline="-25000">
                <a:latin typeface="Tw Cen MT"/>
                <a:cs typeface="Tw Cen MT"/>
              </a:rPr>
              <a:t>hillside</a:t>
            </a:r>
            <a:r>
              <a:rPr lang="en-US" sz="2000">
                <a:latin typeface="Tw Cen MT"/>
                <a:cs typeface="Tw Cen MT"/>
              </a:rPr>
              <a:t>?  Probably k</a:t>
            </a:r>
            <a:r>
              <a:rPr lang="en-US" sz="2000" baseline="-25000">
                <a:latin typeface="Tw Cen MT"/>
                <a:cs typeface="Tw Cen MT"/>
              </a:rPr>
              <a:t>hillside</a:t>
            </a:r>
            <a:r>
              <a:rPr lang="en-US" sz="2000">
                <a:latin typeface="Tw Cen MT"/>
                <a:cs typeface="Tw Cen MT"/>
              </a:rPr>
              <a:t> is enough to distinguish good and bad rankability.  If we use only k</a:t>
            </a:r>
            <a:r>
              <a:rPr lang="en-US" sz="2000" baseline="-25000">
                <a:latin typeface="Tw Cen MT"/>
                <a:cs typeface="Tw Cen MT"/>
              </a:rPr>
              <a:t>hillside</a:t>
            </a:r>
            <a:r>
              <a:rPr lang="en-US" sz="2000">
                <a:latin typeface="Tw Cen MT"/>
                <a:cs typeface="Tw Cen MT"/>
              </a:rPr>
              <a:t>, we can use Gurobi + constraint relaxation to solve n=O(10</a:t>
            </a:r>
            <a:r>
              <a:rPr lang="en-US" sz="2000" baseline="30000">
                <a:latin typeface="Tw Cen MT"/>
                <a:cs typeface="Tw Cen MT"/>
              </a:rPr>
              <a:t>2</a:t>
            </a:r>
            <a:r>
              <a:rPr lang="en-US" sz="2000">
                <a:latin typeface="Tw Cen MT"/>
                <a:cs typeface="Tw Cen MT"/>
              </a:rPr>
              <a:t>-10</a:t>
            </a:r>
            <a:r>
              <a:rPr lang="en-US" sz="2000" baseline="30000">
                <a:latin typeface="Tw Cen MT"/>
                <a:cs typeface="Tw Cen MT"/>
              </a:rPr>
              <a:t>3</a:t>
            </a:r>
            <a:r>
              <a:rPr lang="en-US" sz="2000">
                <a:latin typeface="Tw Cen MT"/>
                <a:cs typeface="Tw Cen MT"/>
              </a:rPr>
              <a:t>) problems and EO to solve even bigger problems. </a:t>
            </a:r>
          </a:p>
          <a:p>
            <a:pPr marL="342900" indent="-342900">
              <a:buFont typeface="Arial"/>
              <a:buChar char="•"/>
            </a:pPr>
            <a:endParaRPr lang="en-US" sz="2000">
              <a:latin typeface="Tw Cen MT"/>
              <a:cs typeface="Tw Cen MT"/>
            </a:endParaRPr>
          </a:p>
          <a:p>
            <a:pPr marL="342900" indent="-342900">
              <a:buFont typeface="Arial"/>
              <a:buChar char="•"/>
            </a:pPr>
            <a:r>
              <a:rPr lang="en-US" sz="2000">
                <a:latin typeface="Tw Cen MT"/>
                <a:cs typeface="Tw Cen MT"/>
              </a:rPr>
              <a:t>Hillside IP + Constraint Relaxation: is it possible to use PoolSearch and Constraint Relaxation? </a:t>
            </a:r>
          </a:p>
          <a:p>
            <a:pPr marL="342900" indent="-342900">
              <a:buFont typeface="Arial"/>
              <a:buChar char="•"/>
            </a:pPr>
            <a:endParaRPr lang="en-US" sz="2000">
              <a:latin typeface="Tw Cen MT"/>
              <a:cs typeface="Tw Cen MT"/>
            </a:endParaRPr>
          </a:p>
          <a:p>
            <a:pPr marL="342900" indent="-342900">
              <a:buFont typeface="Arial"/>
              <a:buChar char="•"/>
            </a:pPr>
            <a:r>
              <a:rPr lang="en-US" sz="2000">
                <a:latin typeface="Tw Cen MT"/>
                <a:cs typeface="Tw Cen MT"/>
              </a:rPr>
              <a:t>P (in particular, P</a:t>
            </a:r>
            <a:r>
              <a:rPr lang="en-US" sz="2000" baseline="-25000">
                <a:latin typeface="Tw Cen MT"/>
                <a:cs typeface="Tw Cen MT"/>
              </a:rPr>
              <a:t>&gt;</a:t>
            </a:r>
            <a:r>
              <a:rPr lang="en-US" sz="2000">
                <a:latin typeface="Tw Cen MT"/>
                <a:cs typeface="Tw Cen MT"/>
              </a:rPr>
              <a:t>) was used to make suggestions for improving rankability for original rankability definition. If we don’t form or use P for hillside rankability, how will we make suggestions on Improving Rankability?</a:t>
            </a: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p:txBody>
      </p:sp>
    </p:spTree>
    <p:extLst>
      <p:ext uri="{BB962C8B-B14F-4D97-AF65-F5344CB8AC3E}">
        <p14:creationId xmlns:p14="http://schemas.microsoft.com/office/powerpoint/2010/main" val="1748733487"/>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31776" y="238876"/>
            <a:ext cx="865822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Improving Hillside Rankability w/o P</a:t>
            </a:r>
          </a:p>
        </p:txBody>
      </p:sp>
      <p:sp>
        <p:nvSpPr>
          <p:cNvPr id="9" name="Rectangle 6"/>
          <p:cNvSpPr>
            <a:spLocks noChangeArrowheads="1"/>
          </p:cNvSpPr>
          <p:nvPr/>
        </p:nvSpPr>
        <p:spPr bwMode="auto">
          <a:xfrm>
            <a:off x="1044222" y="1161195"/>
            <a:ext cx="7365999" cy="101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endParaRPr lang="en-US" sz="2000">
              <a:latin typeface="Tw Cen MT"/>
              <a:cs typeface="Tw Cen MT"/>
            </a:endParaRPr>
          </a:p>
          <a:p>
            <a:r>
              <a:rPr lang="en-US" sz="2000">
                <a:latin typeface="Tw Cen MT"/>
                <a:cs typeface="Tw Cen MT"/>
              </a:rPr>
              <a:t>Suggest links for removal by choosing nonzero element in lower triangular of D(r,r) with largest value in the C matrix.</a:t>
            </a:r>
          </a:p>
        </p:txBody>
      </p:sp>
    </p:spTree>
    <p:extLst>
      <p:ext uri="{BB962C8B-B14F-4D97-AF65-F5344CB8AC3E}">
        <p14:creationId xmlns:p14="http://schemas.microsoft.com/office/powerpoint/2010/main" val="3391359595"/>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03554" y="232329"/>
            <a:ext cx="4523668" cy="41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2000" b="1" dirty="0">
                <a:latin typeface="Tw Cen MT"/>
                <a:ea typeface="ＭＳ Ｐゴシック" charset="0"/>
                <a:cs typeface="Tw Cen MT"/>
              </a:rPr>
              <a:t>EXAMPLE: 2012 fb, point differential</a:t>
            </a:r>
          </a:p>
        </p:txBody>
      </p:sp>
      <p:pic>
        <p:nvPicPr>
          <p:cNvPr id="2" name="Picture 1" descr="Screen Shot 2019-04-15 at 7.17.42 PM.png"/>
          <p:cNvPicPr>
            <a:picLocks noChangeAspect="1"/>
          </p:cNvPicPr>
          <p:nvPr/>
        </p:nvPicPr>
        <p:blipFill rotWithShape="1">
          <a:blip r:embed="rId3">
            <a:extLst>
              <a:ext uri="{28A0092B-C50C-407E-A947-70E740481C1C}">
                <a14:useLocalDpi xmlns:a14="http://schemas.microsoft.com/office/drawing/2010/main" val="0"/>
              </a:ext>
            </a:extLst>
          </a:blip>
          <a:srcRect l="50952"/>
          <a:stretch/>
        </p:blipFill>
        <p:spPr>
          <a:xfrm>
            <a:off x="624064" y="1690435"/>
            <a:ext cx="3136885" cy="2249388"/>
          </a:xfrm>
          <a:prstGeom prst="rect">
            <a:avLst/>
          </a:prstGeom>
        </p:spPr>
      </p:pic>
      <p:sp>
        <p:nvSpPr>
          <p:cNvPr id="8" name="Rectangle 6"/>
          <p:cNvSpPr>
            <a:spLocks noChangeArrowheads="1"/>
          </p:cNvSpPr>
          <p:nvPr/>
        </p:nvSpPr>
        <p:spPr bwMode="auto">
          <a:xfrm>
            <a:off x="1707442" y="3952696"/>
            <a:ext cx="2624667"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000">
                <a:latin typeface="Tw Cen MT"/>
                <a:cs typeface="Tw Cen MT"/>
              </a:rPr>
              <a:t>D(r,r)</a:t>
            </a:r>
          </a:p>
        </p:txBody>
      </p:sp>
      <p:sp>
        <p:nvSpPr>
          <p:cNvPr id="10" name="Rectangle 6"/>
          <p:cNvSpPr>
            <a:spLocks noChangeArrowheads="1"/>
          </p:cNvSpPr>
          <p:nvPr/>
        </p:nvSpPr>
        <p:spPr bwMode="auto">
          <a:xfrm>
            <a:off x="6516511" y="3949457"/>
            <a:ext cx="804333"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000">
                <a:latin typeface="Tw Cen MT"/>
                <a:cs typeface="Tw Cen MT"/>
              </a:rPr>
              <a:t>C</a:t>
            </a:r>
            <a:r>
              <a:rPr lang="en-US" sz="2000">
                <a:latin typeface="Tw Cen MT"/>
                <a:cs typeface="Tw Cen MT"/>
              </a:rPr>
              <a:t>(r,r)</a:t>
            </a:r>
          </a:p>
        </p:txBody>
      </p:sp>
      <p:pic>
        <p:nvPicPr>
          <p:cNvPr id="4" name="Picture 3" descr="Screen Shot 2019-04-15 at 7.21.4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844" y="4391902"/>
            <a:ext cx="3820934" cy="1619432"/>
          </a:xfrm>
          <a:prstGeom prst="rect">
            <a:avLst/>
          </a:prstGeom>
        </p:spPr>
      </p:pic>
      <p:sp>
        <p:nvSpPr>
          <p:cNvPr id="11" name="Title 1"/>
          <p:cNvSpPr txBox="1">
            <a:spLocks/>
          </p:cNvSpPr>
          <p:nvPr/>
        </p:nvSpPr>
        <p:spPr bwMode="auto">
          <a:xfrm>
            <a:off x="624064" y="624505"/>
            <a:ext cx="1125713" cy="83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1600" dirty="0">
                <a:latin typeface="Tw Cen MT"/>
                <a:ea typeface="ＭＳ Ｐゴシック" charset="0"/>
                <a:cs typeface="Tw Cen MT"/>
              </a:rPr>
              <a:t>n=8</a:t>
            </a:r>
            <a:r>
              <a:rPr lang="en-US" sz="1600" dirty="0">
                <a:latin typeface="Tw Cen MT"/>
                <a:ea typeface="ＭＳ Ｐゴシック" charset="0"/>
                <a:cs typeface="Tw Cen MT"/>
              </a:rPr>
              <a:t> </a:t>
            </a:r>
          </a:p>
          <a:p>
            <a:pPr algn="l" eaLnBrk="1" hangingPunct="1"/>
            <a:r>
              <a:rPr lang="en-US" sz="1600" dirty="0">
                <a:latin typeface="Tw Cen MT"/>
                <a:ea typeface="ＭＳ Ｐゴシック" charset="0"/>
                <a:cs typeface="Tw Cen MT"/>
              </a:rPr>
              <a:t>k</a:t>
            </a:r>
            <a:r>
              <a:rPr lang="en-US" sz="1600" baseline="-25000" dirty="0">
                <a:latin typeface="Tw Cen MT"/>
                <a:ea typeface="ＭＳ Ｐゴシック" charset="0"/>
                <a:cs typeface="Tw Cen MT"/>
              </a:rPr>
              <a:t>hillside</a:t>
            </a:r>
            <a:r>
              <a:rPr lang="en-US" sz="1600" dirty="0">
                <a:latin typeface="Tw Cen MT"/>
                <a:ea typeface="ＭＳ Ｐゴシック" charset="0"/>
                <a:cs typeface="Tw Cen MT"/>
              </a:rPr>
              <a:t>=82</a:t>
            </a:r>
          </a:p>
          <a:p>
            <a:pPr algn="l" eaLnBrk="1" hangingPunct="1"/>
            <a:r>
              <a:rPr lang="en-US" sz="1600" dirty="0">
                <a:latin typeface="Tw Cen MT"/>
                <a:ea typeface="ＭＳ Ｐゴシック" charset="0"/>
                <a:cs typeface="Tw Cen MT"/>
              </a:rPr>
              <a:t>p=1</a:t>
            </a:r>
          </a:p>
        </p:txBody>
      </p:sp>
      <p:pic>
        <p:nvPicPr>
          <p:cNvPr id="9" name="Picture 8" descr="Screen Shot 2019-04-15 at 8.17.1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1775" y="4391902"/>
            <a:ext cx="3854989" cy="1619432"/>
          </a:xfrm>
          <a:prstGeom prst="rect">
            <a:avLst/>
          </a:prstGeom>
        </p:spPr>
      </p:pic>
      <p:sp>
        <p:nvSpPr>
          <p:cNvPr id="12" name="Oval 11"/>
          <p:cNvSpPr>
            <a:spLocks noChangeAspect="1"/>
          </p:cNvSpPr>
          <p:nvPr/>
        </p:nvSpPr>
        <p:spPr>
          <a:xfrm>
            <a:off x="5136446" y="4622535"/>
            <a:ext cx="225695" cy="224769"/>
          </a:xfrm>
          <a:prstGeom prst="ellipse">
            <a:avLst/>
          </a:prstGeom>
          <a:solidFill>
            <a:srgbClr val="FF0000">
              <a:alpha val="49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133625" y="4817268"/>
            <a:ext cx="225695" cy="224769"/>
          </a:xfrm>
          <a:prstGeom prst="ellipse">
            <a:avLst/>
          </a:prstGeom>
          <a:solidFill>
            <a:srgbClr val="FF0000">
              <a:alpha val="49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5624689" y="4842669"/>
            <a:ext cx="225695" cy="224769"/>
          </a:xfrm>
          <a:prstGeom prst="ellipse">
            <a:avLst/>
          </a:prstGeom>
          <a:solidFill>
            <a:srgbClr val="FF0000">
              <a:alpha val="49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a:spLocks noChangeAspect="1"/>
          </p:cNvSpPr>
          <p:nvPr/>
        </p:nvSpPr>
        <p:spPr>
          <a:xfrm>
            <a:off x="6115753" y="5023291"/>
            <a:ext cx="225695" cy="224769"/>
          </a:xfrm>
          <a:prstGeom prst="ellipse">
            <a:avLst/>
          </a:prstGeom>
          <a:solidFill>
            <a:srgbClr val="FF0000">
              <a:alpha val="49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6098821" y="5401467"/>
            <a:ext cx="225695" cy="224769"/>
          </a:xfrm>
          <a:prstGeom prst="ellipse">
            <a:avLst/>
          </a:prstGeom>
          <a:solidFill>
            <a:srgbClr val="3366FF">
              <a:alpha val="49000"/>
            </a:srgbClr>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a:spLocks noChangeAspect="1"/>
          </p:cNvSpPr>
          <p:nvPr/>
        </p:nvSpPr>
        <p:spPr>
          <a:xfrm>
            <a:off x="7126103" y="5412757"/>
            <a:ext cx="225695" cy="224769"/>
          </a:xfrm>
          <a:prstGeom prst="ellipse">
            <a:avLst/>
          </a:prstGeom>
          <a:solidFill>
            <a:srgbClr val="FF0000">
              <a:alpha val="49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a:spLocks noChangeAspect="1"/>
          </p:cNvSpPr>
          <p:nvPr/>
        </p:nvSpPr>
        <p:spPr>
          <a:xfrm>
            <a:off x="7617167" y="5593379"/>
            <a:ext cx="225695" cy="224769"/>
          </a:xfrm>
          <a:prstGeom prst="ellipse">
            <a:avLst/>
          </a:prstGeom>
          <a:solidFill>
            <a:srgbClr val="FF0000">
              <a:alpha val="49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a:spLocks noChangeAspect="1"/>
          </p:cNvSpPr>
          <p:nvPr/>
        </p:nvSpPr>
        <p:spPr>
          <a:xfrm>
            <a:off x="7614346" y="5774001"/>
            <a:ext cx="225695" cy="224769"/>
          </a:xfrm>
          <a:prstGeom prst="ellipse">
            <a:avLst/>
          </a:prstGeom>
          <a:solidFill>
            <a:srgbClr val="FF0000">
              <a:alpha val="49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a:spLocks noChangeAspect="1"/>
          </p:cNvSpPr>
          <p:nvPr/>
        </p:nvSpPr>
        <p:spPr>
          <a:xfrm>
            <a:off x="8147743" y="5799402"/>
            <a:ext cx="225695" cy="224769"/>
          </a:xfrm>
          <a:prstGeom prst="ellipse">
            <a:avLst/>
          </a:prstGeom>
          <a:solidFill>
            <a:srgbClr val="FF0000">
              <a:alpha val="49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995962"/>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3600"/>
              <a:t>Introduction - Point Differential Matrix</a:t>
            </a:r>
            <a:endParaRPr lang="en-US"/>
          </a:p>
        </p:txBody>
      </p:sp>
      <p:sp>
        <p:nvSpPr>
          <p:cNvPr id="60419" name="Rectangle 3"/>
          <p:cNvSpPr>
            <a:spLocks noGrp="1" noChangeArrowheads="1"/>
          </p:cNvSpPr>
          <p:nvPr>
            <p:ph type="body" idx="1"/>
          </p:nvPr>
        </p:nvSpPr>
        <p:spPr>
          <a:xfrm>
            <a:off x="609600" y="1981200"/>
            <a:ext cx="8001000" cy="4191000"/>
          </a:xfrm>
        </p:spPr>
        <p:txBody>
          <a:bodyPr/>
          <a:lstStyle/>
          <a:p>
            <a:r>
              <a:rPr lang="en-US"/>
              <a:t>Pairwise match up data</a:t>
            </a:r>
          </a:p>
          <a:p>
            <a:pPr lvl="1"/>
            <a:r>
              <a:rPr lang="en-US"/>
              <a:t>Only positive differences between the final scores of the games</a:t>
            </a:r>
          </a:p>
          <a:p>
            <a:r>
              <a:rPr lang="en-US"/>
              <a:t>Example:  If team 4 beat team 11 by 23 points, P</a:t>
            </a:r>
            <a:r>
              <a:rPr lang="en-US" baseline="-25000"/>
              <a:t>4,11</a:t>
            </a:r>
            <a:r>
              <a:rPr lang="en-US"/>
              <a:t> = 23 and P</a:t>
            </a:r>
            <a:r>
              <a:rPr lang="en-US" baseline="-25000"/>
              <a:t>11,4</a:t>
            </a:r>
            <a:r>
              <a:rPr lang="en-US"/>
              <a:t> = 0</a:t>
            </a:r>
          </a:p>
          <a:p>
            <a:r>
              <a:rPr lang="en-US"/>
              <a:t>If multiple games are played, you take the sum or average of all the differences</a:t>
            </a:r>
          </a:p>
        </p:txBody>
      </p:sp>
    </p:spTree>
    <p:extLst>
      <p:ext uri="{BB962C8B-B14F-4D97-AF65-F5344CB8AC3E}">
        <p14:creationId xmlns:p14="http://schemas.microsoft.com/office/powerpoint/2010/main" val="966853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4628441" y="55433"/>
            <a:ext cx="464255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LETOR Experiment</a:t>
            </a:r>
          </a:p>
        </p:txBody>
      </p:sp>
      <p:pic>
        <p:nvPicPr>
          <p:cNvPr id="2" name="Picture 1" descr="Screen Shot 2019-04-08 at 9.02.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884" y="1381876"/>
            <a:ext cx="4334115" cy="5081013"/>
          </a:xfrm>
          <a:prstGeom prst="rect">
            <a:avLst/>
          </a:prstGeom>
        </p:spPr>
      </p:pic>
      <p:pic>
        <p:nvPicPr>
          <p:cNvPr id="3" name="Picture 2" descr="Screen Shot 2019-04-08 at 9.02.2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706" y="649110"/>
            <a:ext cx="4480311" cy="5799667"/>
          </a:xfrm>
          <a:prstGeom prst="rect">
            <a:avLst/>
          </a:prstGeom>
        </p:spPr>
      </p:pic>
    </p:spTree>
    <p:extLst>
      <p:ext uri="{BB962C8B-B14F-4D97-AF65-F5344CB8AC3E}">
        <p14:creationId xmlns:p14="http://schemas.microsoft.com/office/powerpoint/2010/main" val="4120963023"/>
      </p:ext>
    </p:extLst>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31776" y="238876"/>
            <a:ext cx="865822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LETOR Experiment Questions</a:t>
            </a:r>
          </a:p>
        </p:txBody>
      </p:sp>
      <p:sp>
        <p:nvSpPr>
          <p:cNvPr id="9" name="Rectangle 6"/>
          <p:cNvSpPr>
            <a:spLocks noChangeArrowheads="1"/>
          </p:cNvSpPr>
          <p:nvPr/>
        </p:nvSpPr>
        <p:spPr bwMode="auto">
          <a:xfrm>
            <a:off x="790222" y="1401082"/>
            <a:ext cx="7619999" cy="347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endParaRPr lang="en-US" sz="2000">
              <a:latin typeface="Tw Cen MT"/>
              <a:cs typeface="Tw Cen MT"/>
            </a:endParaRPr>
          </a:p>
          <a:p>
            <a:pPr marL="342900" indent="-342900">
              <a:buFont typeface="Arial"/>
              <a:buChar char="•"/>
            </a:pPr>
            <a:r>
              <a:rPr lang="en-US" sz="2000">
                <a:latin typeface="Tw Cen MT"/>
                <a:cs typeface="Tw Cen MT"/>
              </a:rPr>
              <a:t>Does LETOR code output feature weights it found from the training data and used to score the test data? What do the weights look like? </a:t>
            </a:r>
          </a:p>
          <a:p>
            <a:pPr marL="342900" indent="-342900">
              <a:buFont typeface="Arial"/>
              <a:buChar char="•"/>
            </a:pPr>
            <a:endParaRPr lang="en-US" sz="2000">
              <a:latin typeface="Tw Cen MT"/>
              <a:cs typeface="Tw Cen MT"/>
            </a:endParaRPr>
          </a:p>
          <a:p>
            <a:pPr marL="342900" indent="-342900">
              <a:buFont typeface="Arial"/>
              <a:buChar char="•"/>
            </a:pPr>
            <a:r>
              <a:rPr lang="en-US" sz="2000">
                <a:latin typeface="Tw Cen MT"/>
                <a:cs typeface="Tw Cen MT"/>
              </a:rPr>
              <a:t>LETOR algorithms use X matrix of features and feature weights, so I think we should too. </a:t>
            </a: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p:txBody>
      </p:sp>
    </p:spTree>
    <p:extLst>
      <p:ext uri="{BB962C8B-B14F-4D97-AF65-F5344CB8AC3E}">
        <p14:creationId xmlns:p14="http://schemas.microsoft.com/office/powerpoint/2010/main" val="1225186712"/>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275" y="204788"/>
            <a:ext cx="8832850" cy="6432550"/>
          </a:xfrm>
          <a:prstGeom prst="rect">
            <a:avLst/>
          </a:prstGeom>
          <a:solidFill>
            <a:schemeClr val="bg1"/>
          </a:solidFill>
          <a:ln w="57150" cmpd="thickThi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smtClean="0"/>
          </a:p>
          <a:p>
            <a:pPr>
              <a:defRPr/>
            </a:pPr>
            <a:endParaRPr lang="en-US" dirty="0"/>
          </a:p>
        </p:txBody>
      </p:sp>
      <p:sp>
        <p:nvSpPr>
          <p:cNvPr id="6" name="Title 1"/>
          <p:cNvSpPr txBox="1">
            <a:spLocks/>
          </p:cNvSpPr>
          <p:nvPr/>
        </p:nvSpPr>
        <p:spPr bwMode="auto">
          <a:xfrm>
            <a:off x="231776" y="238876"/>
            <a:ext cx="865822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eaLnBrk="1" hangingPunct="1"/>
            <a:r>
              <a:rPr lang="en-US" sz="3600" b="1" dirty="0">
                <a:latin typeface="Tw Cen MT"/>
                <a:ea typeface="ＭＳ Ｐゴシック" charset="0"/>
                <a:cs typeface="Tw Cen MT"/>
              </a:rPr>
              <a:t>Building D matrix for LETOR Experiment</a:t>
            </a:r>
          </a:p>
        </p:txBody>
      </p:sp>
      <p:sp>
        <p:nvSpPr>
          <p:cNvPr id="9" name="Rectangle 6"/>
          <p:cNvSpPr>
            <a:spLocks noChangeArrowheads="1"/>
          </p:cNvSpPr>
          <p:nvPr/>
        </p:nvSpPr>
        <p:spPr bwMode="auto">
          <a:xfrm>
            <a:off x="606778" y="1401082"/>
            <a:ext cx="8156222" cy="6555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342900" indent="-342900">
              <a:buFont typeface="Arial"/>
              <a:buChar char="•"/>
            </a:pPr>
            <a:r>
              <a:rPr lang="en-US" sz="2000">
                <a:latin typeface="Tw Cen MT"/>
                <a:cs typeface="Tw Cen MT"/>
              </a:rPr>
              <a:t>Unweighted D: if i&gt;j on </a:t>
            </a:r>
            <a:r>
              <a:rPr lang="en-US" sz="2000">
                <a:solidFill>
                  <a:srgbClr val="3366FF"/>
                </a:solidFill>
                <a:latin typeface="Tw Cen MT"/>
                <a:cs typeface="Tw Cen MT"/>
              </a:rPr>
              <a:t>17</a:t>
            </a:r>
            <a:r>
              <a:rPr lang="en-US" sz="2000">
                <a:latin typeface="Tw Cen MT"/>
                <a:cs typeface="Tw Cen MT"/>
              </a:rPr>
              <a:t> of 46 features, then d</a:t>
            </a:r>
            <a:r>
              <a:rPr lang="en-US" sz="2000" baseline="-25000">
                <a:latin typeface="Tw Cen MT"/>
                <a:cs typeface="Tw Cen MT"/>
              </a:rPr>
              <a:t>ij</a:t>
            </a:r>
            <a:r>
              <a:rPr lang="en-US" sz="2000">
                <a:latin typeface="Tw Cen MT"/>
                <a:cs typeface="Tw Cen MT"/>
              </a:rPr>
              <a:t>=1 and d</a:t>
            </a:r>
            <a:r>
              <a:rPr lang="en-US" sz="2000" baseline="-25000">
                <a:latin typeface="Tw Cen MT"/>
                <a:cs typeface="Tw Cen MT"/>
              </a:rPr>
              <a:t>ji</a:t>
            </a:r>
            <a:r>
              <a:rPr lang="en-US" sz="2000">
                <a:latin typeface="Tw Cen MT"/>
                <a:cs typeface="Tw Cen MT"/>
              </a:rPr>
              <a:t>=0.  (Note: 17 is a </a:t>
            </a:r>
            <a:r>
              <a:rPr lang="en-US" sz="2000">
                <a:solidFill>
                  <a:srgbClr val="3366FF"/>
                </a:solidFill>
                <a:latin typeface="Tw Cen MT"/>
                <a:cs typeface="Tw Cen MT"/>
              </a:rPr>
              <a:t>parameter</a:t>
            </a:r>
            <a:r>
              <a:rPr lang="en-US" sz="2000">
                <a:latin typeface="Tw Cen MT"/>
                <a:cs typeface="Tw Cen MT"/>
              </a:rPr>
              <a:t> that can be changed.)</a:t>
            </a:r>
          </a:p>
          <a:p>
            <a:pPr marL="342900" indent="-342900">
              <a:buFont typeface="Arial"/>
              <a:buChar char="•"/>
            </a:pPr>
            <a:endParaRPr lang="en-US" sz="2000">
              <a:latin typeface="Tw Cen MT"/>
              <a:cs typeface="Tw Cen MT"/>
            </a:endParaRPr>
          </a:p>
          <a:p>
            <a:pPr marL="342900" indent="-342900">
              <a:buFont typeface="Arial"/>
              <a:buChar char="•"/>
            </a:pPr>
            <a:r>
              <a:rPr lang="en-US" sz="2000">
                <a:latin typeface="Tw Cen MT"/>
                <a:cs typeface="Tw Cen MT"/>
              </a:rPr>
              <a:t>Unweighted D: Applying LETOR features weights as well. If i&gt;j for cumulative weight of 3.6 and j&gt;i for weight of 1.2, then d</a:t>
            </a:r>
            <a:r>
              <a:rPr lang="en-US" sz="2000" baseline="-25000">
                <a:latin typeface="Tw Cen MT"/>
                <a:cs typeface="Tw Cen MT"/>
              </a:rPr>
              <a:t>ij</a:t>
            </a:r>
            <a:r>
              <a:rPr lang="en-US" sz="2000">
                <a:latin typeface="Tw Cen MT"/>
                <a:cs typeface="Tw Cen MT"/>
              </a:rPr>
              <a:t>=1 and d</a:t>
            </a:r>
            <a:r>
              <a:rPr lang="en-US" sz="2000" baseline="-25000">
                <a:latin typeface="Tw Cen MT"/>
                <a:cs typeface="Tw Cen MT"/>
              </a:rPr>
              <a:t>ji</a:t>
            </a:r>
            <a:r>
              <a:rPr lang="en-US" sz="2000">
                <a:latin typeface="Tw Cen MT"/>
                <a:cs typeface="Tw Cen MT"/>
              </a:rPr>
              <a:t>=0.</a:t>
            </a:r>
          </a:p>
          <a:p>
            <a:pPr marL="342900" indent="-342900">
              <a:buFont typeface="Arial"/>
              <a:buChar char="•"/>
            </a:pPr>
            <a:endParaRPr lang="en-US" sz="2000">
              <a:latin typeface="Tw Cen MT"/>
              <a:cs typeface="Tw Cen MT"/>
            </a:endParaRPr>
          </a:p>
          <a:p>
            <a:pPr marL="342900" indent="-342900">
              <a:buFont typeface="Arial"/>
              <a:buChar char="•"/>
            </a:pPr>
            <a:r>
              <a:rPr lang="en-US" sz="2000">
                <a:latin typeface="Tw Cen MT"/>
                <a:cs typeface="Tw Cen MT"/>
              </a:rPr>
              <a:t>Weighted D using only point ratios greater than 1: If i&gt;j for 20 features and j&gt;I for 26 features, then d</a:t>
            </a:r>
            <a:r>
              <a:rPr lang="en-US" sz="2000" baseline="-25000">
                <a:latin typeface="Tw Cen MT"/>
                <a:cs typeface="Tw Cen MT"/>
              </a:rPr>
              <a:t>ij</a:t>
            </a:r>
            <a:r>
              <a:rPr lang="en-US" sz="2000">
                <a:latin typeface="Tw Cen MT"/>
                <a:cs typeface="Tw Cen MT"/>
              </a:rPr>
              <a:t>=0 and d</a:t>
            </a:r>
            <a:r>
              <a:rPr lang="en-US" sz="2000" baseline="-25000">
                <a:latin typeface="Tw Cen MT"/>
                <a:cs typeface="Tw Cen MT"/>
              </a:rPr>
              <a:t>ji</a:t>
            </a:r>
            <a:r>
              <a:rPr lang="en-US" sz="2000">
                <a:latin typeface="Tw Cen MT"/>
                <a:cs typeface="Tw Cen MT"/>
              </a:rPr>
              <a:t>=26/20. And create ties with d</a:t>
            </a:r>
            <a:r>
              <a:rPr lang="en-US" sz="2000" baseline="-25000">
                <a:latin typeface="Tw Cen MT"/>
                <a:cs typeface="Tw Cen MT"/>
              </a:rPr>
              <a:t>ij</a:t>
            </a:r>
            <a:r>
              <a:rPr lang="en-US" sz="2000">
                <a:latin typeface="Tw Cen MT"/>
                <a:cs typeface="Tw Cen MT"/>
              </a:rPr>
              <a:t>=1 and d</a:t>
            </a:r>
            <a:r>
              <a:rPr lang="en-US" sz="2000" baseline="-25000">
                <a:latin typeface="Tw Cen MT"/>
                <a:cs typeface="Tw Cen MT"/>
              </a:rPr>
              <a:t>ji</a:t>
            </a:r>
            <a:r>
              <a:rPr lang="en-US" sz="2000">
                <a:latin typeface="Tw Cen MT"/>
                <a:cs typeface="Tw Cen MT"/>
              </a:rPr>
              <a:t>=1 if </a:t>
            </a:r>
            <a:r>
              <a:rPr lang="en-US" sz="2000">
                <a:solidFill>
                  <a:srgbClr val="3366FF"/>
                </a:solidFill>
                <a:latin typeface="Tw Cen MT"/>
                <a:cs typeface="Tw Cen MT"/>
              </a:rPr>
              <a:t>ratio is close to 1</a:t>
            </a:r>
            <a:r>
              <a:rPr lang="en-US" sz="2000">
                <a:latin typeface="Tw Cen MT"/>
                <a:cs typeface="Tw Cen MT"/>
              </a:rPr>
              <a:t>.</a:t>
            </a:r>
          </a:p>
          <a:p>
            <a:endParaRPr lang="en-US" sz="2000">
              <a:latin typeface="Tw Cen MT"/>
              <a:cs typeface="Tw Cen MT"/>
            </a:endParaRPr>
          </a:p>
          <a:p>
            <a:pPr marL="342900" indent="-342900">
              <a:buFont typeface="Arial"/>
              <a:buChar char="•"/>
            </a:pPr>
            <a:r>
              <a:rPr lang="en-US" sz="2000">
                <a:latin typeface="Tw Cen MT"/>
                <a:cs typeface="Tw Cen MT"/>
              </a:rPr>
              <a:t>Weighted D using both point ratios: If i&gt;j for 20 features and j&gt;I for 26 features, then d</a:t>
            </a:r>
            <a:r>
              <a:rPr lang="en-US" sz="2000" baseline="-25000">
                <a:latin typeface="Tw Cen MT"/>
                <a:cs typeface="Tw Cen MT"/>
              </a:rPr>
              <a:t>ij</a:t>
            </a:r>
            <a:r>
              <a:rPr lang="en-US" sz="2000">
                <a:latin typeface="Tw Cen MT"/>
                <a:cs typeface="Tw Cen MT"/>
              </a:rPr>
              <a:t>=20/26 and d</a:t>
            </a:r>
            <a:r>
              <a:rPr lang="en-US" sz="2000" baseline="-25000">
                <a:latin typeface="Tw Cen MT"/>
                <a:cs typeface="Tw Cen MT"/>
              </a:rPr>
              <a:t>ji</a:t>
            </a:r>
            <a:r>
              <a:rPr lang="en-US" sz="2000">
                <a:latin typeface="Tw Cen MT"/>
                <a:cs typeface="Tw Cen MT"/>
              </a:rPr>
              <a:t>=26/20. And create ties with d</a:t>
            </a:r>
            <a:r>
              <a:rPr lang="en-US" sz="2000" baseline="-25000">
                <a:latin typeface="Tw Cen MT"/>
                <a:cs typeface="Tw Cen MT"/>
              </a:rPr>
              <a:t>ij</a:t>
            </a:r>
            <a:r>
              <a:rPr lang="en-US" sz="2000">
                <a:latin typeface="Tw Cen MT"/>
                <a:cs typeface="Tw Cen MT"/>
              </a:rPr>
              <a:t>=1 and d</a:t>
            </a:r>
            <a:r>
              <a:rPr lang="en-US" sz="2000" baseline="-25000">
                <a:latin typeface="Tw Cen MT"/>
                <a:cs typeface="Tw Cen MT"/>
              </a:rPr>
              <a:t>ji</a:t>
            </a:r>
            <a:r>
              <a:rPr lang="en-US" sz="2000">
                <a:latin typeface="Tw Cen MT"/>
                <a:cs typeface="Tw Cen MT"/>
              </a:rPr>
              <a:t>=1 if </a:t>
            </a:r>
            <a:r>
              <a:rPr lang="en-US" sz="2000">
                <a:solidFill>
                  <a:srgbClr val="3366FF"/>
                </a:solidFill>
                <a:latin typeface="Tw Cen MT"/>
                <a:cs typeface="Tw Cen MT"/>
              </a:rPr>
              <a:t>ratio is close to 1</a:t>
            </a:r>
            <a:r>
              <a:rPr lang="en-US" sz="2000">
                <a:latin typeface="Tw Cen MT"/>
                <a:cs typeface="Tw Cen MT"/>
              </a:rPr>
              <a:t>.</a:t>
            </a:r>
          </a:p>
          <a:p>
            <a:pPr marL="342900" indent="-342900">
              <a:buFont typeface="Arial"/>
              <a:buChar char="•"/>
            </a:pPr>
            <a:endParaRPr lang="en-US" sz="2000">
              <a:latin typeface="Tw Cen MT"/>
              <a:cs typeface="Tw Cen MT"/>
            </a:endParaRPr>
          </a:p>
          <a:p>
            <a:pPr marL="342900" indent="-342900">
              <a:buFont typeface="Arial"/>
              <a:buChar char="•"/>
            </a:pPr>
            <a:r>
              <a:rPr lang="en-US" sz="2000">
                <a:latin typeface="Tw Cen MT"/>
                <a:cs typeface="Tw Cen MT"/>
              </a:rPr>
              <a:t>Weighted point ratios plus add LETOR feature weights: If i&gt;j for cumulative weight of 3 and j&gt;i for weight of 9, then d</a:t>
            </a:r>
            <a:r>
              <a:rPr lang="en-US" sz="2000" baseline="-25000">
                <a:latin typeface="Tw Cen MT"/>
                <a:cs typeface="Tw Cen MT"/>
              </a:rPr>
              <a:t>ij</a:t>
            </a:r>
            <a:r>
              <a:rPr lang="en-US" sz="2000">
                <a:latin typeface="Tw Cen MT"/>
                <a:cs typeface="Tw Cen MT"/>
              </a:rPr>
              <a:t>=3/9. and d</a:t>
            </a:r>
            <a:r>
              <a:rPr lang="en-US" sz="2000" baseline="-25000">
                <a:latin typeface="Tw Cen MT"/>
                <a:cs typeface="Tw Cen MT"/>
              </a:rPr>
              <a:t>ji</a:t>
            </a:r>
            <a:r>
              <a:rPr lang="en-US" sz="2000">
                <a:latin typeface="Tw Cen MT"/>
                <a:cs typeface="Tw Cen MT"/>
              </a:rPr>
              <a:t>=9/3.</a:t>
            </a: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a:p>
            <a:pPr marL="342900" indent="-342900">
              <a:buFont typeface="Arial"/>
              <a:buChar char="•"/>
            </a:pPr>
            <a:endParaRPr lang="en-US" sz="2000">
              <a:latin typeface="Tw Cen MT"/>
              <a:cs typeface="Tw Cen MT"/>
            </a:endParaRPr>
          </a:p>
        </p:txBody>
      </p:sp>
    </p:spTree>
    <p:extLst>
      <p:ext uri="{BB962C8B-B14F-4D97-AF65-F5344CB8AC3E}">
        <p14:creationId xmlns:p14="http://schemas.microsoft.com/office/powerpoint/2010/main" val="2739744125"/>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7F82D04-ECB2-A348-99C1-C0B64677378E}" type="slidenum">
              <a:rPr lang="en-US"/>
              <a:pPr>
                <a:defRPr/>
              </a:pPr>
              <a:t>5</a:t>
            </a:fld>
            <a:endParaRPr lang="en-US"/>
          </a:p>
        </p:txBody>
      </p:sp>
      <p:sp>
        <p:nvSpPr>
          <p:cNvPr id="4" name="Title 1">
            <a:extLst>
              <a:ext uri="{FF2B5EF4-FFF2-40B4-BE49-F238E27FC236}">
                <a16:creationId xmlns="" xmlns:a16="http://schemas.microsoft.com/office/drawing/2014/main" id="{E4CD019D-56AD-4D21-8B25-C7A8CC135174}"/>
              </a:ext>
            </a:extLst>
          </p:cNvPr>
          <p:cNvSpPr>
            <a:spLocks noGrp="1"/>
          </p:cNvSpPr>
          <p:nvPr>
            <p:ph type="title"/>
          </p:nvPr>
        </p:nvSpPr>
        <p:spPr>
          <a:xfrm>
            <a:off x="457200" y="381582"/>
            <a:ext cx="8229600" cy="1143000"/>
          </a:xfrm>
        </p:spPr>
        <p:txBody>
          <a:bodyPr/>
          <a:lstStyle/>
          <a:p>
            <a:r>
              <a:rPr lang="en-US" sz="4000" b="1" dirty="0" err="1"/>
              <a:t>Kathryn’s Comment on encoding D</a:t>
            </a:r>
            <a:endParaRPr lang="en-US" sz="4000" b="1" dirty="0"/>
          </a:p>
        </p:txBody>
      </p:sp>
      <p:sp>
        <p:nvSpPr>
          <p:cNvPr id="5" name="Title 1">
            <a:extLst>
              <a:ext uri="{FF2B5EF4-FFF2-40B4-BE49-F238E27FC236}">
                <a16:creationId xmlns="" xmlns:a16="http://schemas.microsoft.com/office/drawing/2014/main" id="{49E12194-6764-49E2-A8CC-85C6F5FF2DB0}"/>
              </a:ext>
            </a:extLst>
          </p:cNvPr>
          <p:cNvSpPr txBox="1">
            <a:spLocks/>
          </p:cNvSpPr>
          <p:nvPr/>
        </p:nvSpPr>
        <p:spPr bwMode="auto">
          <a:xfrm>
            <a:off x="878067" y="1529930"/>
            <a:ext cx="7449949" cy="62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eaLnBrk="1" hangingPunct="1"/>
            <a:r>
              <a:rPr lang="en-US" sz="2000" b="1" dirty="0" err="1">
                <a:latin typeface="Tw Cen MT"/>
                <a:ea typeface="ＭＳ Ｐゴシック" charset="0"/>
                <a:cs typeface="Tw Cen MT"/>
              </a:rPr>
              <a:t>Data: 52—49 score where team i beat team j</a:t>
            </a:r>
            <a:endParaRPr lang="en-US" sz="2000" b="1" baseline="-25000" dirty="0" err="1">
              <a:latin typeface="Tw Cen MT"/>
              <a:ea typeface="ＭＳ Ｐゴシック" charset="0"/>
              <a:cs typeface="Tw Cen MT"/>
            </a:endParaRPr>
          </a:p>
          <a:p>
            <a:pPr algn="l" eaLnBrk="1" hangingPunct="1"/>
            <a:endParaRPr lang="en-US" sz="2000" b="1" baseline="-25000" dirty="0" err="1">
              <a:latin typeface="Tw Cen MT"/>
              <a:ea typeface="ＭＳ Ｐゴシック" charset="0"/>
              <a:cs typeface="Tw Cen MT"/>
            </a:endParaRPr>
          </a:p>
          <a:p>
            <a:pPr algn="l" eaLnBrk="1" hangingPunct="1"/>
            <a:endParaRPr lang="en-US" sz="2000" b="1" dirty="0" err="1">
              <a:latin typeface="Tw Cen MT"/>
              <a:ea typeface="ＭＳ Ｐゴシック" charset="0"/>
              <a:cs typeface="Tw Cen MT"/>
            </a:endParaRPr>
          </a:p>
          <a:p>
            <a:pPr marL="457200" indent="-457200" algn="l" eaLnBrk="1" hangingPunct="1">
              <a:buAutoNum type="arabicPeriod"/>
            </a:pPr>
            <a:r>
              <a:rPr lang="en-US" sz="2000" b="1" dirty="0" err="1">
                <a:latin typeface="Tw Cen MT"/>
                <a:ea typeface="ＭＳ Ｐゴシック" charset="0"/>
                <a:cs typeface="Tw Cen MT"/>
              </a:rPr>
              <a:t>D(i,j)=52 and D(j,i)=49</a:t>
            </a:r>
          </a:p>
          <a:p>
            <a:pPr marL="457200" indent="-457200" algn="l" eaLnBrk="1" hangingPunct="1">
              <a:buAutoNum type="arabicPeriod"/>
            </a:pPr>
            <a:endParaRPr lang="en-US" sz="2000" b="1" dirty="0" err="1">
              <a:latin typeface="Tw Cen MT"/>
              <a:ea typeface="ＭＳ Ｐゴシック" charset="0"/>
              <a:cs typeface="Tw Cen MT"/>
            </a:endParaRPr>
          </a:p>
          <a:p>
            <a:pPr marL="457200" indent="-457200" algn="l" eaLnBrk="1" hangingPunct="1">
              <a:buFontTx/>
              <a:buAutoNum type="arabicPeriod"/>
            </a:pPr>
            <a:r>
              <a:rPr lang="en-US" sz="2000" b="1" dirty="0" err="1">
                <a:latin typeface="Tw Cen MT"/>
                <a:ea typeface="ＭＳ Ｐゴシック" charset="0"/>
                <a:cs typeface="Tw Cen MT"/>
              </a:rPr>
              <a:t>D(i,j)=3 and D(j,i)=0</a:t>
            </a:r>
          </a:p>
          <a:p>
            <a:pPr marL="457200" indent="-457200" algn="l" eaLnBrk="1" hangingPunct="1">
              <a:buFontTx/>
              <a:buAutoNum type="arabicPeriod"/>
            </a:pPr>
            <a:endParaRPr lang="en-US" sz="2000" b="1" dirty="0" err="1">
              <a:latin typeface="Tw Cen MT"/>
              <a:ea typeface="ＭＳ Ｐゴシック" charset="0"/>
              <a:cs typeface="Tw Cen MT"/>
            </a:endParaRPr>
          </a:p>
          <a:p>
            <a:pPr marL="457200" indent="-457200" algn="l" eaLnBrk="1" hangingPunct="1">
              <a:buFontTx/>
              <a:buAutoNum type="arabicPeriod"/>
            </a:pPr>
            <a:r>
              <a:rPr lang="en-US" sz="2000" b="1" dirty="0" err="1">
                <a:solidFill>
                  <a:srgbClr val="3366FF"/>
                </a:solidFill>
                <a:latin typeface="Tw Cen MT"/>
                <a:ea typeface="ＭＳ Ｐゴシック" charset="0"/>
                <a:cs typeface="Tw Cen MT"/>
              </a:rPr>
              <a:t>D(i,j)=52/49=1.06 and D(j,i)=0</a:t>
            </a:r>
          </a:p>
          <a:p>
            <a:pPr marL="457200" indent="-457200" algn="l" eaLnBrk="1" hangingPunct="1">
              <a:buAutoNum type="arabicPeriod"/>
            </a:pPr>
            <a:endParaRPr lang="en-US" sz="2000" b="1" dirty="0" err="1">
              <a:latin typeface="Tw Cen MT"/>
              <a:ea typeface="ＭＳ Ｐゴシック" charset="0"/>
              <a:cs typeface="Tw Cen MT"/>
            </a:endParaRPr>
          </a:p>
        </p:txBody>
      </p:sp>
      <p:sp>
        <p:nvSpPr>
          <p:cNvPr id="6" name="Rectangle 6"/>
          <p:cNvSpPr>
            <a:spLocks noChangeArrowheads="1"/>
          </p:cNvSpPr>
          <p:nvPr/>
        </p:nvSpPr>
        <p:spPr bwMode="auto">
          <a:xfrm>
            <a:off x="5134326" y="3046363"/>
            <a:ext cx="1307386"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1200">
                <a:latin typeface="Tw Cen MT"/>
                <a:cs typeface="Tw Cen MT"/>
              </a:rPr>
              <a:t>point differential</a:t>
            </a:r>
          </a:p>
        </p:txBody>
      </p:sp>
      <p:sp>
        <p:nvSpPr>
          <p:cNvPr id="7" name="Rectangle 6"/>
          <p:cNvSpPr>
            <a:spLocks noChangeArrowheads="1"/>
          </p:cNvSpPr>
          <p:nvPr/>
        </p:nvSpPr>
        <p:spPr bwMode="auto">
          <a:xfrm>
            <a:off x="5134326" y="3650319"/>
            <a:ext cx="1307386"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1200">
                <a:solidFill>
                  <a:srgbClr val="3366FF"/>
                </a:solidFill>
                <a:latin typeface="Tw Cen MT"/>
                <a:cs typeface="Tw Cen MT"/>
              </a:rPr>
              <a:t>point ratio</a:t>
            </a:r>
          </a:p>
        </p:txBody>
      </p:sp>
    </p:spTree>
    <p:extLst>
      <p:ext uri="{BB962C8B-B14F-4D97-AF65-F5344CB8AC3E}">
        <p14:creationId xmlns:p14="http://schemas.microsoft.com/office/powerpoint/2010/main" val="2812344219"/>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71500" y="533400"/>
            <a:ext cx="8001000" cy="914400"/>
          </a:xfrm>
        </p:spPr>
        <p:txBody>
          <a:bodyPr/>
          <a:lstStyle/>
          <a:p>
            <a:r>
              <a:rPr lang="en-US"/>
              <a:t>Introduction - Hillside Form</a:t>
            </a:r>
          </a:p>
        </p:txBody>
      </p:sp>
      <p:sp>
        <p:nvSpPr>
          <p:cNvPr id="5123" name="Rectangle 3"/>
          <p:cNvSpPr>
            <a:spLocks noGrp="1" noChangeArrowheads="1"/>
          </p:cNvSpPr>
          <p:nvPr>
            <p:ph type="body" sz="half" idx="1"/>
          </p:nvPr>
        </p:nvSpPr>
        <p:spPr>
          <a:xfrm>
            <a:off x="0" y="1828800"/>
            <a:ext cx="5029200" cy="3276600"/>
          </a:xfrm>
        </p:spPr>
        <p:txBody>
          <a:bodyPr/>
          <a:lstStyle/>
          <a:p>
            <a:r>
              <a:rPr lang="en-US" sz="2800"/>
              <a:t>Perfect Hillside Form</a:t>
            </a:r>
          </a:p>
          <a:p>
            <a:pPr marL="457200" lvl="1" indent="111125"/>
            <a:r>
              <a:rPr lang="en-US" sz="2400"/>
              <a:t>Diagonal and lower triangular are zero</a:t>
            </a:r>
          </a:p>
          <a:p>
            <a:pPr marL="457200" lvl="1" indent="111125"/>
            <a:r>
              <a:rPr lang="en-US" sz="2400"/>
              <a:t>Each row is an increasing sequence</a:t>
            </a:r>
          </a:p>
          <a:p>
            <a:pPr marL="457200" lvl="1" indent="111125"/>
            <a:r>
              <a:rPr lang="en-US" sz="2400"/>
              <a:t>Each column is a decreasing sequence</a:t>
            </a:r>
          </a:p>
        </p:txBody>
      </p:sp>
      <p:sp>
        <p:nvSpPr>
          <p:cNvPr id="5124" name="Rectangle 4"/>
          <p:cNvSpPr>
            <a:spLocks noChangeArrowheads="1"/>
          </p:cNvSpPr>
          <p:nvPr/>
        </p:nvSpPr>
        <p:spPr bwMode="auto">
          <a:xfrm>
            <a:off x="3241675" y="814388"/>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a:p>
        </p:txBody>
      </p:sp>
      <p:pic>
        <p:nvPicPr>
          <p:cNvPr id="5127" name="Picture 7" descr="Picture 1"/>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143500" y="1727200"/>
            <a:ext cx="3924300" cy="3759200"/>
          </a:xfrm>
        </p:spPr>
      </p:pic>
      <p:sp>
        <p:nvSpPr>
          <p:cNvPr id="5128" name="Rectangle 8"/>
          <p:cNvSpPr>
            <a:spLocks noChangeArrowheads="1"/>
          </p:cNvSpPr>
          <p:nvPr/>
        </p:nvSpPr>
        <p:spPr bwMode="auto">
          <a:xfrm>
            <a:off x="5535613" y="1416050"/>
            <a:ext cx="3074987"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Example of perfect hillside form.</a:t>
            </a:r>
          </a:p>
        </p:txBody>
      </p:sp>
      <p:graphicFrame>
        <p:nvGraphicFramePr>
          <p:cNvPr id="5129" name="Object 9"/>
          <p:cNvGraphicFramePr>
            <a:graphicFrameLocks noChangeAspect="1"/>
          </p:cNvGraphicFramePr>
          <p:nvPr>
            <p:extLst>
              <p:ext uri="{D42A27DB-BD31-4B8C-83A1-F6EECF244321}">
                <p14:modId xmlns:p14="http://schemas.microsoft.com/office/powerpoint/2010/main" val="3636435020"/>
              </p:ext>
            </p:extLst>
          </p:nvPr>
        </p:nvGraphicFramePr>
        <p:xfrm>
          <a:off x="245885" y="5485166"/>
          <a:ext cx="5811838" cy="1174750"/>
        </p:xfrm>
        <a:graphic>
          <a:graphicData uri="http://schemas.openxmlformats.org/presentationml/2006/ole">
            <mc:AlternateContent xmlns:mc="http://schemas.openxmlformats.org/markup-compatibility/2006">
              <mc:Choice xmlns:v="urn:schemas-microsoft-com:vml" Requires="v">
                <p:oleObj spid="_x0000_s7229" name="Equation" r:id="rId5" imgW="3771900" imgH="762000" progId="Equation.3">
                  <p:embed/>
                </p:oleObj>
              </mc:Choice>
              <mc:Fallback>
                <p:oleObj name="Equation" r:id="rId5" imgW="3771900" imgH="762000" progId="Equation.3">
                  <p:embed/>
                  <p:pic>
                    <p:nvPicPr>
                      <p:cNvPr id="0" name=""/>
                      <p:cNvPicPr>
                        <a:picLocks noChangeAspect="1" noChangeArrowheads="1"/>
                      </p:cNvPicPr>
                      <p:nvPr/>
                    </p:nvPicPr>
                    <p:blipFill>
                      <a:blip r:embed="rId6"/>
                      <a:srcRect/>
                      <a:stretch>
                        <a:fillRect/>
                      </a:stretch>
                    </p:blipFill>
                    <p:spPr bwMode="auto">
                      <a:xfrm>
                        <a:off x="245885" y="5485166"/>
                        <a:ext cx="5811838" cy="1174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130" name="Rectangle 10"/>
          <p:cNvSpPr>
            <a:spLocks noChangeArrowheads="1"/>
          </p:cNvSpPr>
          <p:nvPr/>
        </p:nvSpPr>
        <p:spPr bwMode="auto">
          <a:xfrm>
            <a:off x="141110" y="5091466"/>
            <a:ext cx="518160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800"/>
              <a:t>Mathematically, P</a:t>
            </a:r>
            <a:r>
              <a:rPr lang="en-US" sz="1800" baseline="-25000"/>
              <a:t>mxn</a:t>
            </a:r>
            <a:r>
              <a:rPr lang="en-US" sz="1800"/>
              <a:t> is in perfect hillside form if:</a:t>
            </a:r>
            <a:endParaRPr lang="en-US"/>
          </a:p>
        </p:txBody>
      </p:sp>
    </p:spTree>
    <p:extLst>
      <p:ext uri="{BB962C8B-B14F-4D97-AF65-F5344CB8AC3E}">
        <p14:creationId xmlns:p14="http://schemas.microsoft.com/office/powerpoint/2010/main" val="1332320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Hillside Form and Ranking</a:t>
            </a:r>
          </a:p>
        </p:txBody>
      </p:sp>
      <p:sp>
        <p:nvSpPr>
          <p:cNvPr id="7171" name="Rectangle 3"/>
          <p:cNvSpPr>
            <a:spLocks noGrp="1" noChangeArrowheads="1"/>
          </p:cNvSpPr>
          <p:nvPr>
            <p:ph type="body" idx="1"/>
          </p:nvPr>
        </p:nvSpPr>
        <p:spPr>
          <a:xfrm>
            <a:off x="571500" y="1981200"/>
            <a:ext cx="8039100" cy="4114800"/>
          </a:xfrm>
        </p:spPr>
        <p:txBody>
          <a:bodyPr/>
          <a:lstStyle/>
          <a:p>
            <a:r>
              <a:rPr lang="en-US"/>
              <a:t>In the context of ranking, it makes sense because we want the first place team to beat the second by a little, the third by a little more, etc</a:t>
            </a:r>
          </a:p>
          <a:p>
            <a:r>
              <a:rPr lang="en-US"/>
              <a:t>Goal:  Symmetrically reorder the rows and columns to get the matrix as close to hillside form as possible.</a:t>
            </a:r>
          </a:p>
        </p:txBody>
      </p:sp>
    </p:spTree>
    <p:extLst>
      <p:ext uri="{BB962C8B-B14F-4D97-AF65-F5344CB8AC3E}">
        <p14:creationId xmlns:p14="http://schemas.microsoft.com/office/powerpoint/2010/main" val="28415092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Violations to Hillside Form</a:t>
            </a:r>
          </a:p>
        </p:txBody>
      </p:sp>
      <p:sp>
        <p:nvSpPr>
          <p:cNvPr id="9219" name="Rectangle 3"/>
          <p:cNvSpPr>
            <a:spLocks noGrp="1" noChangeArrowheads="1"/>
          </p:cNvSpPr>
          <p:nvPr>
            <p:ph type="body" sz="half" idx="1"/>
          </p:nvPr>
        </p:nvSpPr>
        <p:spPr/>
        <p:txBody>
          <a:bodyPr/>
          <a:lstStyle/>
          <a:p>
            <a:r>
              <a:rPr lang="en-US" sz="2800"/>
              <a:t>Count the number of times the entries break hillside form.</a:t>
            </a:r>
          </a:p>
          <a:p>
            <a:r>
              <a:rPr lang="en-US" sz="2800"/>
              <a:t>Maximum number of violations for n x n matrix: </a:t>
            </a:r>
          </a:p>
        </p:txBody>
      </p:sp>
      <p:pic>
        <p:nvPicPr>
          <p:cNvPr id="9222" name="Picture 6" descr="Picture 2"/>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648200" y="2039938"/>
            <a:ext cx="3924300" cy="3690937"/>
          </a:xfrm>
        </p:spPr>
      </p:pic>
      <p:graphicFrame>
        <p:nvGraphicFramePr>
          <p:cNvPr id="9223" name="Object 7"/>
          <p:cNvGraphicFramePr>
            <a:graphicFrameLocks noChangeAspect="1"/>
          </p:cNvGraphicFramePr>
          <p:nvPr/>
        </p:nvGraphicFramePr>
        <p:xfrm>
          <a:off x="1447800" y="5040313"/>
          <a:ext cx="2514600" cy="1055687"/>
        </p:xfrm>
        <a:graphic>
          <a:graphicData uri="http://schemas.openxmlformats.org/presentationml/2006/ole">
            <mc:AlternateContent xmlns:mc="http://schemas.openxmlformats.org/markup-compatibility/2006">
              <mc:Choice xmlns:v="urn:schemas-microsoft-com:vml" Requires="v">
                <p:oleObj spid="_x0000_s11325" name="Equation" r:id="rId5" imgW="1028700" imgH="431800" progId="Equation.3">
                  <p:embed/>
                </p:oleObj>
              </mc:Choice>
              <mc:Fallback>
                <p:oleObj name="Equation" r:id="rId5" imgW="10287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040313"/>
                        <a:ext cx="2514600" cy="105568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Action Button: Help 1">
            <a:hlinkClick r:id="" action="ppaction://noaction" highlightClick="1"/>
          </p:cNvPr>
          <p:cNvSpPr/>
          <p:nvPr/>
        </p:nvSpPr>
        <p:spPr>
          <a:xfrm>
            <a:off x="472723" y="5082646"/>
            <a:ext cx="733778" cy="858131"/>
          </a:xfrm>
          <a:prstGeom prst="actionButtonHelp">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7374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Violations are naturally weighted</a:t>
            </a:r>
          </a:p>
        </p:txBody>
      </p:sp>
      <p:pic>
        <p:nvPicPr>
          <p:cNvPr id="4" name="Picture 3" descr="Screen Shot 2019-04-01 at 8.56.16 PM.png"/>
          <p:cNvPicPr>
            <a:picLocks noChangeAspect="1"/>
          </p:cNvPicPr>
          <p:nvPr/>
        </p:nvPicPr>
        <p:blipFill rotWithShape="1">
          <a:blip r:embed="rId3">
            <a:extLst>
              <a:ext uri="{28A0092B-C50C-407E-A947-70E740481C1C}">
                <a14:useLocalDpi xmlns:a14="http://schemas.microsoft.com/office/drawing/2010/main" val="0"/>
              </a:ext>
            </a:extLst>
          </a:blip>
          <a:srcRect l="63952" r="2700"/>
          <a:stretch/>
        </p:blipFill>
        <p:spPr>
          <a:xfrm>
            <a:off x="599722" y="1696864"/>
            <a:ext cx="2314223" cy="1726494"/>
          </a:xfrm>
          <a:prstGeom prst="rect">
            <a:avLst/>
          </a:prstGeom>
        </p:spPr>
      </p:pic>
      <p:pic>
        <p:nvPicPr>
          <p:cNvPr id="9" name="Picture 8" descr="Screen Shot 2019-04-01 at 8.56.16 PM.png"/>
          <p:cNvPicPr>
            <a:picLocks noChangeAspect="1"/>
          </p:cNvPicPr>
          <p:nvPr/>
        </p:nvPicPr>
        <p:blipFill rotWithShape="1">
          <a:blip r:embed="rId3">
            <a:extLst>
              <a:ext uri="{28A0092B-C50C-407E-A947-70E740481C1C}">
                <a14:useLocalDpi xmlns:a14="http://schemas.microsoft.com/office/drawing/2010/main" val="0"/>
              </a:ext>
            </a:extLst>
          </a:blip>
          <a:srcRect l="63952" r="2700"/>
          <a:stretch/>
        </p:blipFill>
        <p:spPr>
          <a:xfrm>
            <a:off x="599722" y="3575758"/>
            <a:ext cx="2314223" cy="1726494"/>
          </a:xfrm>
          <a:prstGeom prst="rect">
            <a:avLst/>
          </a:prstGeom>
        </p:spPr>
      </p:pic>
      <p:sp>
        <p:nvSpPr>
          <p:cNvPr id="10" name="Oval 9"/>
          <p:cNvSpPr/>
          <p:nvPr/>
        </p:nvSpPr>
        <p:spPr>
          <a:xfrm>
            <a:off x="750773" y="2463531"/>
            <a:ext cx="330200" cy="355600"/>
          </a:xfrm>
          <a:prstGeom prst="ellipse">
            <a:avLst/>
          </a:prstGeom>
          <a:solidFill>
            <a:srgbClr val="FF0000">
              <a:alpha val="49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Multiply 5"/>
          <p:cNvSpPr>
            <a:spLocks/>
          </p:cNvSpPr>
          <p:nvPr/>
        </p:nvSpPr>
        <p:spPr>
          <a:xfrm rot="5400000">
            <a:off x="1997934" y="2659580"/>
            <a:ext cx="1038065" cy="251406"/>
          </a:xfrm>
          <a:prstGeom prst="mathMultiply">
            <a:avLst/>
          </a:prstGeom>
          <a:solidFill>
            <a:srgbClr val="FF0000">
              <a:alpha val="38000"/>
            </a:srgbClr>
          </a:solidFill>
          <a:ln w="9525" cmpd="sng">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6"/>
          <p:cNvSpPr>
            <a:spLocks noChangeArrowheads="1"/>
          </p:cNvSpPr>
          <p:nvPr/>
        </p:nvSpPr>
        <p:spPr bwMode="auto">
          <a:xfrm>
            <a:off x="3158781" y="1527586"/>
            <a:ext cx="1307386"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1200">
                <a:latin typeface="Tw Cen MT"/>
                <a:cs typeface="Tw Cen MT"/>
              </a:rPr>
              <a:t>accounts for 6 of the 7 violations in this matrix</a:t>
            </a:r>
          </a:p>
        </p:txBody>
      </p:sp>
      <p:cxnSp>
        <p:nvCxnSpPr>
          <p:cNvPr id="8" name="Straight Connector 7"/>
          <p:cNvCxnSpPr/>
          <p:nvPr/>
        </p:nvCxnSpPr>
        <p:spPr>
          <a:xfrm flipH="1">
            <a:off x="1080973" y="1696864"/>
            <a:ext cx="2199861" cy="843494"/>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Rectangle 6"/>
          <p:cNvSpPr>
            <a:spLocks noChangeArrowheads="1"/>
          </p:cNvSpPr>
          <p:nvPr/>
        </p:nvSpPr>
        <p:spPr bwMode="auto">
          <a:xfrm>
            <a:off x="936009" y="5685789"/>
            <a:ext cx="1307386"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1200">
                <a:latin typeface="Tw Cen MT"/>
                <a:cs typeface="Tw Cen MT"/>
              </a:rPr>
              <a:t>accounts for 4 of the 5 violations in this matrix</a:t>
            </a:r>
          </a:p>
        </p:txBody>
      </p:sp>
      <p:sp>
        <p:nvSpPr>
          <p:cNvPr id="19" name="Multiply 18"/>
          <p:cNvSpPr>
            <a:spLocks/>
          </p:cNvSpPr>
          <p:nvPr/>
        </p:nvSpPr>
        <p:spPr>
          <a:xfrm rot="5400000">
            <a:off x="2010519" y="4571188"/>
            <a:ext cx="1038065" cy="251406"/>
          </a:xfrm>
          <a:prstGeom prst="mathMultiply">
            <a:avLst/>
          </a:prstGeom>
          <a:solidFill>
            <a:srgbClr val="FF0000">
              <a:alpha val="38000"/>
            </a:srgbClr>
          </a:solidFill>
          <a:ln w="9525" cmpd="sng">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6"/>
          <p:cNvSpPr>
            <a:spLocks noChangeArrowheads="1"/>
          </p:cNvSpPr>
          <p:nvPr/>
        </p:nvSpPr>
        <p:spPr bwMode="auto">
          <a:xfrm>
            <a:off x="777820" y="4310543"/>
            <a:ext cx="401930" cy="400110"/>
          </a:xfrm>
          <a:prstGeom prst="rect">
            <a:avLst/>
          </a:prstGeom>
          <a:solidFill>
            <a:schemeClr val="bg1"/>
          </a:solidFill>
          <a:ln>
            <a:noFill/>
          </a:ln>
        </p:spPr>
        <p:txBody>
          <a:bodyPr wrap="square">
            <a:spAutoFit/>
          </a:bodyPr>
          <a:lstStyle/>
          <a:p>
            <a:r>
              <a:rPr lang="en-US" sz="2000">
                <a:latin typeface="Times New Roman"/>
                <a:cs typeface="Times New Roman"/>
              </a:rPr>
              <a:t>0</a:t>
            </a:r>
          </a:p>
        </p:txBody>
      </p:sp>
      <p:sp>
        <p:nvSpPr>
          <p:cNvPr id="21" name="Rectangle 6"/>
          <p:cNvSpPr>
            <a:spLocks noChangeArrowheads="1"/>
          </p:cNvSpPr>
          <p:nvPr/>
        </p:nvSpPr>
        <p:spPr bwMode="auto">
          <a:xfrm>
            <a:off x="1948472" y="4947719"/>
            <a:ext cx="401930" cy="400110"/>
          </a:xfrm>
          <a:prstGeom prst="rect">
            <a:avLst/>
          </a:prstGeom>
          <a:solidFill>
            <a:schemeClr val="bg1"/>
          </a:solidFill>
          <a:ln>
            <a:noFill/>
          </a:ln>
        </p:spPr>
        <p:txBody>
          <a:bodyPr wrap="square">
            <a:spAutoFit/>
          </a:bodyPr>
          <a:lstStyle/>
          <a:p>
            <a:r>
              <a:rPr lang="en-US" sz="2000">
                <a:latin typeface="Times New Roman"/>
                <a:cs typeface="Times New Roman"/>
              </a:rPr>
              <a:t>7</a:t>
            </a:r>
          </a:p>
        </p:txBody>
      </p:sp>
      <p:sp>
        <p:nvSpPr>
          <p:cNvPr id="11" name="Oval 10"/>
          <p:cNvSpPr/>
          <p:nvPr/>
        </p:nvSpPr>
        <p:spPr>
          <a:xfrm>
            <a:off x="1934361" y="4967569"/>
            <a:ext cx="330200" cy="355600"/>
          </a:xfrm>
          <a:prstGeom prst="ellipse">
            <a:avLst/>
          </a:prstGeom>
          <a:solidFill>
            <a:srgbClr val="FF0000">
              <a:alpha val="49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1" idx="4"/>
          </p:cNvCxnSpPr>
          <p:nvPr/>
        </p:nvCxnSpPr>
        <p:spPr>
          <a:xfrm flipH="1">
            <a:off x="1416818" y="5323169"/>
            <a:ext cx="682643" cy="446407"/>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Rectangle 6"/>
          <p:cNvSpPr>
            <a:spLocks noChangeArrowheads="1"/>
          </p:cNvSpPr>
          <p:nvPr/>
        </p:nvSpPr>
        <p:spPr bwMode="auto">
          <a:xfrm>
            <a:off x="4466166" y="2657985"/>
            <a:ext cx="4106333" cy="1631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000">
                <a:latin typeface="Tw Cen MT"/>
                <a:cs typeface="Tw Cen MT"/>
              </a:rPr>
              <a:t>Violations that occur near the top of the ranking (upper left part of the reordered D matrix) and far from the diagonal naturally carry more weight as they are involved in more violations.</a:t>
            </a:r>
          </a:p>
        </p:txBody>
      </p:sp>
    </p:spTree>
    <p:extLst>
      <p:ext uri="{BB962C8B-B14F-4D97-AF65-F5344CB8AC3E}">
        <p14:creationId xmlns:p14="http://schemas.microsoft.com/office/powerpoint/2010/main" val="2131422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0" grpId="0" animBg="1"/>
      <p:bldP spid="21" grpId="0" animBg="1"/>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79537</TotalTime>
  <Words>1916</Words>
  <Application>Microsoft Macintosh PowerPoint</Application>
  <PresentationFormat>On-screen Show (4:3)</PresentationFormat>
  <Paragraphs>433</Paragraphs>
  <Slides>42</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 Theme</vt:lpstr>
      <vt:lpstr>Equation</vt:lpstr>
      <vt:lpstr>Weighted Data and Hillside Form</vt:lpstr>
      <vt:lpstr>Ranking: Minimizing the Number of Violations to Hillside Form</vt:lpstr>
      <vt:lpstr>Outline</vt:lpstr>
      <vt:lpstr>Introduction - Point Differential Matrix</vt:lpstr>
      <vt:lpstr>Kathryn’s Comment on encoding D</vt:lpstr>
      <vt:lpstr>Introduction - Hillside Form</vt:lpstr>
      <vt:lpstr>Hillside Form and Ranking</vt:lpstr>
      <vt:lpstr>Violations to Hillside Form</vt:lpstr>
      <vt:lpstr>Violations are naturally weighted</vt:lpstr>
      <vt:lpstr>Optimization</vt:lpstr>
      <vt:lpstr>PowerPoint Presentation</vt:lpstr>
      <vt:lpstr>BILP</vt:lpstr>
      <vt:lpstr>BILP</vt:lpstr>
      <vt:lpstr>PowerPoint Presentation</vt:lpstr>
      <vt:lpstr>BILP - Relaxation</vt:lpstr>
      <vt:lpstr>2009 Australian Football Results</vt:lpstr>
      <vt:lpstr>2009 Australian Football Results</vt:lpstr>
      <vt:lpstr>2009 Australian Football Results</vt:lpstr>
      <vt:lpstr>SoCon Example</vt:lpstr>
      <vt:lpstr>BILP: multiple optimal solutions </vt:lpstr>
      <vt:lpstr>IP Rankability as Ranking Method on March Madness</vt:lpstr>
      <vt:lpstr>How to use Hillside for Rankability?</vt:lpstr>
      <vt:lpstr>PowerPoint Presentation</vt:lpstr>
      <vt:lpstr>PowerPoint Presentation</vt:lpstr>
      <vt:lpstr>PowerPoint Presentation</vt:lpstr>
      <vt:lpstr>Unweighted Data and Hillside Form</vt:lpstr>
      <vt:lpstr>PowerPoint Presentation</vt:lpstr>
      <vt:lpstr>PowerPoint Presentation</vt:lpstr>
      <vt:lpstr>PowerPoint Presentation</vt:lpstr>
      <vt:lpstr>PowerPoint Presentation</vt:lpstr>
      <vt:lpstr>PowerPoint Presentation</vt:lpstr>
      <vt:lpstr>PowerPoint Presentation</vt:lpstr>
      <vt:lpstr>Weighted Data and Hillside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Davidson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the Point</dc:title>
  <dc:creator>Tim Chartier</dc:creator>
  <cp:lastModifiedBy>Amy N Langville</cp:lastModifiedBy>
  <cp:revision>717</cp:revision>
  <dcterms:created xsi:type="dcterms:W3CDTF">2011-08-23T17:17:26Z</dcterms:created>
  <dcterms:modified xsi:type="dcterms:W3CDTF">2019-04-16T00:21:12Z</dcterms:modified>
</cp:coreProperties>
</file>