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839" r:id="rId2"/>
    <p:sldId id="840" r:id="rId3"/>
    <p:sldId id="841" r:id="rId4"/>
    <p:sldId id="842" r:id="rId5"/>
    <p:sldId id="843" r:id="rId6"/>
    <p:sldId id="844" r:id="rId7"/>
    <p:sldId id="845" r:id="rId8"/>
    <p:sldId id="846" r:id="rId9"/>
    <p:sldId id="847" r:id="rId10"/>
    <p:sldId id="848" r:id="rId11"/>
    <p:sldId id="849" r:id="rId12"/>
    <p:sldId id="850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ining Rankability" id="{DAEAA6DC-540E-40B7-A482-97CCB00A3AFB}">
          <p14:sldIdLst>
            <p14:sldId id="839"/>
            <p14:sldId id="840"/>
            <p14:sldId id="841"/>
            <p14:sldId id="842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1" autoAdjust="0"/>
    <p:restoredTop sz="95065" autoAdjust="0"/>
  </p:normalViewPr>
  <p:slideViewPr>
    <p:cSldViewPr snapToGrid="0" snapToObjects="1">
      <p:cViewPr>
        <p:scale>
          <a:sx n="90" d="100"/>
          <a:sy n="90" d="100"/>
        </p:scale>
        <p:origin x="-176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9A19-F8BF-1C48-A912-D9B14D2375C2}" type="datetimeFigureOut"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F92F-6C91-5F48-9C49-E4520451A6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89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C2D9E-23A3-434B-BC3C-E763FF888BC3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DE4B-51A7-894B-A0BE-1FF43D96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6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3A41-03E3-5443-8A53-78EB7D70AB4B}" type="datetime1"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8DBF5-E55C-0044-85A7-B20C96FC7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EF33-B7E8-9B49-9159-66DCD919B53D}" type="datetime1"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BD6A7-7BC7-5648-ADF2-644D5F93B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52335-8813-7543-BAF5-2B0D28EBB81D}" type="datetime1"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E60B-ED66-E949-83F5-B27FF04DB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0AECB-8B40-5A41-8884-E433ED731C73}" type="datetime1"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7C0A0-D8AA-7449-ADF5-128D8140EA1C}" type="datetime1"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10B9-4E8C-614B-98F0-C78C6399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E94C-3D72-5B4C-9CBC-DA260BEAFAA9}" type="datetime1">
              <a:t>4/22/19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0E60A-F4CC-AD47-A338-F4AB767B2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2928C-253B-A34F-85F9-564069967BEC}" type="datetime1">
              <a:t>4/22/19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24ACC-BEAD-E041-B084-0394C7583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0D7-34F5-1841-99AA-8F0EFD63B791}" type="datetime1">
              <a:t>4/22/19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C2C8-ABB5-5D48-825B-7A2124E7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0D24E-4629-2D42-A05C-E38E7D9A8F77}" type="datetime1">
              <a:t>4/22/19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20D3E-0036-234F-AB01-792EA82FD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77FC3-664A-494E-812A-A244C0D6BCA6}" type="datetime1">
              <a:t>4/22/19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97B39-6A90-DF4A-B805-2AC812FC1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8C6AB-E36A-7E40-A0AC-6AB587FA1315}" type="datetime1">
              <a:t>4/22/19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A05B8-65D7-1748-8916-97BE52056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100000">
              <a:srgbClr val="0000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BB1AE7A-E86E-4E58-818D-8698B6A1D73D}"/>
              </a:ext>
            </a:extLst>
          </p:cNvPr>
          <p:cNvSpPr/>
          <p:nvPr userDrawn="1"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D82BFD26-BFE7-394A-969A-AD08DCF3052D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ADE3762E-7967-9643-9504-1F81D3140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87081" y="831950"/>
            <a:ext cx="8492567" cy="1143000"/>
          </a:xfrm>
        </p:spPr>
        <p:txBody>
          <a:bodyPr/>
          <a:lstStyle/>
          <a:p>
            <a:pPr eaLnBrk="1" hangingPunct="1"/>
            <a:r>
              <a:rPr lang="en-US" b="1" dirty="0" err="1">
                <a:latin typeface="Tw Cen MT"/>
                <a:ea typeface="ＭＳ Ｐゴシック" charset="0"/>
                <a:cs typeface="Tw Cen MT"/>
              </a:rPr>
              <a:t>Improving </a:t>
            </a:r>
            <a:r>
              <a:rPr lang="en-US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Hillside</a:t>
            </a:r>
            <a:r>
              <a:rPr lang="en-US" b="1" dirty="0" err="1">
                <a:latin typeface="Tw Cen MT"/>
                <a:ea typeface="ＭＳ Ｐゴシック" charset="0"/>
                <a:cs typeface="Tw Cen MT"/>
              </a:rPr>
              <a:t> Rankability</a:t>
            </a:r>
            <a:endParaRPr lang="en-US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946590" y="5886824"/>
            <a:ext cx="3033059" cy="79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4/23/2019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6678"/>
      </p:ext>
    </p:extLst>
  </p:cSld>
  <p:clrMapOvr>
    <a:masterClrMapping/>
  </p:clrMapOvr>
  <p:transition xmlns:p14="http://schemas.microsoft.com/office/powerpoint/2010/main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2" name="Picture 1" descr="Screen Shot 2019-04-15 at 7.17.4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/>
          <a:stretch/>
        </p:blipFill>
        <p:spPr>
          <a:xfrm>
            <a:off x="624064" y="1690435"/>
            <a:ext cx="3136885" cy="2249388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07442" y="3952696"/>
            <a:ext cx="26246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D(r,r)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516511" y="3949457"/>
            <a:ext cx="8043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C(r,r)</a:t>
            </a:r>
          </a:p>
        </p:txBody>
      </p:sp>
      <p:pic>
        <p:nvPicPr>
          <p:cNvPr id="4" name="Picture 3" descr="Screen Shot 2019-04-15 at 7.21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4" y="4391902"/>
            <a:ext cx="3820934" cy="1619432"/>
          </a:xfrm>
          <a:prstGeom prst="rect">
            <a:avLst/>
          </a:prstGeom>
        </p:spPr>
      </p:pic>
      <p:pic>
        <p:nvPicPr>
          <p:cNvPr id="9" name="Picture 8" descr="Screen Shot 2019-04-15 at 8.17.1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75" y="4391902"/>
            <a:ext cx="3854989" cy="1619432"/>
          </a:xfrm>
          <a:prstGeom prst="rect">
            <a:avLst/>
          </a:prstGeom>
        </p:spPr>
      </p:pic>
      <p:sp>
        <p:nvSpPr>
          <p:cNvPr id="12" name="Oval 11"/>
          <p:cNvSpPr>
            <a:spLocks noChangeAspect="1"/>
          </p:cNvSpPr>
          <p:nvPr/>
        </p:nvSpPr>
        <p:spPr>
          <a:xfrm>
            <a:off x="5136446" y="4622535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133625" y="4817268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5624689" y="4842669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115753" y="5023291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6098821" y="5401467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126103" y="5412757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7617167" y="5593379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614346" y="5774001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8147743" y="5799402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Counting Hillside Violations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59579" y="2029792"/>
            <a:ext cx="4815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f* = sum of upper triangular elements of C(r,r)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    = sum of c</a:t>
            </a:r>
            <a:r>
              <a:rPr lang="en-US" baseline="-25000">
                <a:latin typeface="Tw Cen MT"/>
                <a:cs typeface="Tw Cen MT"/>
              </a:rPr>
              <a:t>ij</a:t>
            </a:r>
            <a:r>
              <a:rPr lang="en-US">
                <a:latin typeface="Tw Cen MT"/>
                <a:cs typeface="Tw Cen MT"/>
              </a:rPr>
              <a:t> for </a:t>
            </a:r>
            <a:r>
              <a:rPr lang="en-US">
                <a:solidFill>
                  <a:srgbClr val="FF0000"/>
                </a:solidFill>
                <a:latin typeface="Tw Cen MT"/>
                <a:cs typeface="Tw Cen MT"/>
              </a:rPr>
              <a:t>upsets</a:t>
            </a:r>
            <a:r>
              <a:rPr lang="en-US">
                <a:latin typeface="Tw Cen MT"/>
                <a:cs typeface="Tw Cen MT"/>
              </a:rPr>
              <a:t> + sum of c</a:t>
            </a:r>
            <a:r>
              <a:rPr lang="en-US" baseline="-25000">
                <a:latin typeface="Tw Cen MT"/>
                <a:cs typeface="Tw Cen MT"/>
              </a:rPr>
              <a:t>ij</a:t>
            </a:r>
            <a:r>
              <a:rPr lang="en-US">
                <a:latin typeface="Tw Cen MT"/>
                <a:cs typeface="Tw Cen MT"/>
              </a:rPr>
              <a:t> for weak wins </a:t>
            </a:r>
          </a:p>
          <a:p>
            <a:pPr marL="800100" lvl="1" indent="-34290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 bwMode="auto">
          <a:xfrm>
            <a:off x="539398" y="1240766"/>
            <a:ext cx="1125713" cy="56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k</a:t>
            </a:r>
            <a:r>
              <a:rPr lang="en-US" sz="1600" baseline="-25000" dirty="0">
                <a:latin typeface="Tw Cen MT"/>
                <a:ea typeface="ＭＳ Ｐゴシック" charset="0"/>
                <a:cs typeface="Tw Cen MT"/>
              </a:rPr>
              <a:t>hillside</a:t>
            </a:r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=82</a:t>
            </a:r>
          </a:p>
        </p:txBody>
      </p:sp>
    </p:spTree>
    <p:extLst>
      <p:ext uri="{BB962C8B-B14F-4D97-AF65-F5344CB8AC3E}">
        <p14:creationId xmlns:p14="http://schemas.microsoft.com/office/powerpoint/2010/main" val="821249055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Hillside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239570"/>
            <a:ext cx="7717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Minimize the </a:t>
            </a:r>
            <a:r>
              <a:rPr lang="en-US" b="1">
                <a:latin typeface="Tw Cen MT"/>
                <a:cs typeface="Tw Cen MT"/>
              </a:rPr>
              <a:t>number</a:t>
            </a:r>
            <a:r>
              <a:rPr lang="en-US">
                <a:latin typeface="Tw Cen MT"/>
                <a:cs typeface="Tw Cen MT"/>
              </a:rPr>
              <a:t> of violations from hillside form</a:t>
            </a:r>
          </a:p>
        </p:txBody>
      </p:sp>
      <p:pic>
        <p:nvPicPr>
          <p:cNvPr id="3" name="Picture 2" descr="Screen Shot 2019-04-22 at 3.1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6" y="2149826"/>
            <a:ext cx="7094063" cy="26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9530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Hillside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239570"/>
            <a:ext cx="7717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Minimize the </a:t>
            </a:r>
            <a:r>
              <a:rPr lang="en-US" b="1">
                <a:latin typeface="Tw Cen MT"/>
                <a:cs typeface="Tw Cen MT"/>
              </a:rPr>
              <a:t>amount</a:t>
            </a:r>
            <a:r>
              <a:rPr lang="en-US">
                <a:latin typeface="Tw Cen MT"/>
                <a:cs typeface="Tw Cen MT"/>
              </a:rPr>
              <a:t> of violation from hillside form, i.e., the amount of modifications required to bring D to hillside form</a:t>
            </a:r>
          </a:p>
        </p:txBody>
      </p:sp>
      <p:pic>
        <p:nvPicPr>
          <p:cNvPr id="2" name="Picture 1" descr="Screen Shot 2019-04-22 at 3.1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1" y="2314218"/>
            <a:ext cx="8419428" cy="2622875"/>
          </a:xfrm>
          <a:prstGeom prst="rect">
            <a:avLst/>
          </a:prstGeom>
        </p:spPr>
      </p:pic>
      <p:pic>
        <p:nvPicPr>
          <p:cNvPr id="3" name="Picture 2" descr="Screen Shot 2019-04-22 at 3.18.1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6"/>
          <a:stretch/>
        </p:blipFill>
        <p:spPr>
          <a:xfrm>
            <a:off x="2794000" y="4854218"/>
            <a:ext cx="4131028" cy="9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5249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03554" y="232329"/>
            <a:ext cx="6527446" cy="41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>
                <a:latin typeface="Tw Cen MT"/>
                <a:ea typeface="ＭＳ Ｐゴシック" charset="0"/>
                <a:cs typeface="Tw Cen MT"/>
              </a:rPr>
              <a:t>EXAMPLE: 2012 fb, point differential </a:t>
            </a:r>
            <a:r>
              <a:rPr lang="en-US" sz="2000" b="1" dirty="0">
                <a:latin typeface="Tw Cen MT"/>
                <a:ea typeface="ＭＳ Ｐゴシック" charset="0"/>
                <a:cs typeface="Tw Cen MT"/>
                <a:sym typeface="Wingdings"/>
              </a:rPr>
              <a:t> </a:t>
            </a:r>
            <a:r>
              <a:rPr lang="en-US" sz="20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  <a:sym typeface="Wingdings"/>
              </a:rPr>
              <a:t>weighted</a:t>
            </a:r>
            <a:r>
              <a:rPr lang="en-US" sz="2000" b="1" dirty="0">
                <a:latin typeface="Tw Cen MT"/>
                <a:ea typeface="ＭＳ Ｐゴシック" charset="0"/>
                <a:cs typeface="Tw Cen MT"/>
                <a:sym typeface="Wingdings"/>
              </a:rPr>
              <a:t> D</a:t>
            </a:r>
            <a:endParaRPr lang="en-US" sz="2000" b="1" dirty="0">
              <a:latin typeface="Tw Cen MT"/>
              <a:ea typeface="ＭＳ Ｐゴシック" charset="0"/>
              <a:cs typeface="Tw Cen MT"/>
            </a:endParaRPr>
          </a:p>
        </p:txBody>
      </p:sp>
      <p:pic>
        <p:nvPicPr>
          <p:cNvPr id="2" name="Picture 1" descr="Screen Shot 2019-04-15 at 7.17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6" y="1720539"/>
            <a:ext cx="7883001" cy="2772539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39333" y="4488914"/>
            <a:ext cx="26246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Point Differential 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248402" y="4485675"/>
            <a:ext cx="8043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D(r,r)</a:t>
            </a:r>
          </a:p>
        </p:txBody>
      </p:sp>
      <p:pic>
        <p:nvPicPr>
          <p:cNvPr id="3" name="Picture 2" descr="Screen Shot 2019-04-15 at 7.21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23" y="4959581"/>
            <a:ext cx="3265940" cy="1315448"/>
          </a:xfrm>
          <a:prstGeom prst="rect">
            <a:avLst/>
          </a:prstGeom>
        </p:spPr>
      </p:pic>
      <p:pic>
        <p:nvPicPr>
          <p:cNvPr id="4" name="Picture 3" descr="Screen Shot 2019-04-15 at 7.21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87" y="4959582"/>
            <a:ext cx="3287890" cy="132062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624064" y="624505"/>
            <a:ext cx="1125713" cy="83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n=8 </a:t>
            </a:r>
          </a:p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k</a:t>
            </a:r>
            <a:r>
              <a:rPr lang="en-US" sz="1600" baseline="-25000" dirty="0">
                <a:latin typeface="Tw Cen MT"/>
                <a:ea typeface="ＭＳ Ｐゴシック" charset="0"/>
                <a:cs typeface="Tw Cen MT"/>
              </a:rPr>
              <a:t>hillside</a:t>
            </a:r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=82</a:t>
            </a:r>
          </a:p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p=1</a:t>
            </a:r>
          </a:p>
        </p:txBody>
      </p:sp>
      <p:pic>
        <p:nvPicPr>
          <p:cNvPr id="5" name="Picture 4" descr="Screen Shot 2019-04-15 at 7.42.4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28" y="247121"/>
            <a:ext cx="500239" cy="14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15309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03554" y="232329"/>
            <a:ext cx="6044848" cy="41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>
                <a:latin typeface="Tw Cen MT"/>
                <a:ea typeface="ＭＳ Ｐゴシック" charset="0"/>
                <a:cs typeface="Tw Cen MT"/>
              </a:rPr>
              <a:t>EXAMPLE: 2012 fb, point ratio, </a:t>
            </a:r>
            <a:r>
              <a:rPr lang="en-US" sz="2000" b="1" dirty="0">
                <a:latin typeface="Tw Cen MT"/>
                <a:ea typeface="ＭＳ Ｐゴシック" charset="0"/>
                <a:cs typeface="Tw Cen MT"/>
                <a:sym typeface="Wingdings"/>
              </a:rPr>
              <a:t> </a:t>
            </a:r>
            <a:r>
              <a:rPr lang="en-US" sz="20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  <a:sym typeface="Wingdings"/>
              </a:rPr>
              <a:t>weighted</a:t>
            </a:r>
            <a:r>
              <a:rPr lang="en-US" sz="2000" b="1" dirty="0">
                <a:latin typeface="Tw Cen MT"/>
                <a:ea typeface="ＭＳ Ｐゴシック" charset="0"/>
                <a:cs typeface="Tw Cen MT"/>
                <a:sym typeface="Wingdings"/>
              </a:rPr>
              <a:t> D</a:t>
            </a:r>
            <a:endParaRPr lang="en-US" sz="2000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39333" y="4488914"/>
            <a:ext cx="26246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Point Ratio 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248402" y="4485675"/>
            <a:ext cx="8043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D(r,r)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24064" y="624505"/>
            <a:ext cx="1351492" cy="83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n=8 </a:t>
            </a:r>
          </a:p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k</a:t>
            </a:r>
            <a:r>
              <a:rPr lang="en-US" sz="1600" baseline="-25000" dirty="0">
                <a:latin typeface="Tw Cen MT"/>
                <a:ea typeface="ＭＳ Ｐゴシック" charset="0"/>
                <a:cs typeface="Tw Cen MT"/>
              </a:rPr>
              <a:t>hillside</a:t>
            </a:r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=148</a:t>
            </a:r>
          </a:p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p=2</a:t>
            </a:r>
          </a:p>
        </p:txBody>
      </p:sp>
      <p:pic>
        <p:nvPicPr>
          <p:cNvPr id="9" name="Picture 8" descr="Screen Shot 2019-04-15 at 7.44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5" y="1516710"/>
            <a:ext cx="7883001" cy="3053848"/>
          </a:xfrm>
          <a:prstGeom prst="rect">
            <a:avLst/>
          </a:prstGeom>
        </p:spPr>
      </p:pic>
      <p:pic>
        <p:nvPicPr>
          <p:cNvPr id="12" name="Picture 11" descr="Screen Shot 2019-04-15 at 7.45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21" y="261232"/>
            <a:ext cx="517934" cy="1581061"/>
          </a:xfrm>
          <a:prstGeom prst="rect">
            <a:avLst/>
          </a:prstGeom>
        </p:spPr>
      </p:pic>
      <p:pic>
        <p:nvPicPr>
          <p:cNvPr id="13" name="Picture 12" descr="Screen Shot 2019-04-15 at 7.45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7" y="5155168"/>
            <a:ext cx="3917779" cy="910381"/>
          </a:xfrm>
          <a:prstGeom prst="rect">
            <a:avLst/>
          </a:prstGeom>
        </p:spPr>
      </p:pic>
      <p:pic>
        <p:nvPicPr>
          <p:cNvPr id="15" name="Picture 14" descr="Screen Shot 2019-04-15 at 7.45.1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221" y="5164168"/>
            <a:ext cx="3700465" cy="8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2422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03554" y="232329"/>
            <a:ext cx="4523668" cy="41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>
                <a:latin typeface="Tw Cen MT"/>
                <a:ea typeface="ＭＳ Ｐゴシック" charset="0"/>
                <a:cs typeface="Tw Cen MT"/>
              </a:rPr>
              <a:t>EXAMPLE: 2012 fb, </a:t>
            </a:r>
            <a:r>
              <a:rPr lang="en-US" sz="20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un</a:t>
            </a:r>
            <a:r>
              <a:rPr lang="en-US" sz="2000" b="1" dirty="0">
                <a:latin typeface="Tw Cen MT"/>
                <a:ea typeface="ＭＳ Ｐゴシック" charset="0"/>
                <a:cs typeface="Tw Cen MT"/>
              </a:rPr>
              <a:t>weighted D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39333" y="4488914"/>
            <a:ext cx="26246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Unweighted 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768628" y="4485675"/>
            <a:ext cx="8043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D(r,r)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24064" y="624505"/>
            <a:ext cx="1351492" cy="83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n=8 </a:t>
            </a:r>
          </a:p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k</a:t>
            </a:r>
            <a:r>
              <a:rPr lang="en-US" sz="1600" baseline="-25000" dirty="0">
                <a:latin typeface="Tw Cen MT"/>
                <a:ea typeface="ＭＳ Ｐゴシック" charset="0"/>
                <a:cs typeface="Tw Cen MT"/>
              </a:rPr>
              <a:t>hillside</a:t>
            </a:r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=52</a:t>
            </a:r>
          </a:p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p=16</a:t>
            </a:r>
          </a:p>
        </p:txBody>
      </p:sp>
      <p:pic>
        <p:nvPicPr>
          <p:cNvPr id="2" name="Picture 1" descr="Screen Shot 2019-04-15 at 7.50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382" y="284340"/>
            <a:ext cx="564489" cy="1550106"/>
          </a:xfrm>
          <a:prstGeom prst="rect">
            <a:avLst/>
          </a:prstGeom>
        </p:spPr>
      </p:pic>
      <p:pic>
        <p:nvPicPr>
          <p:cNvPr id="3" name="Picture 2" descr="Screen Shot 2019-04-15 at 7.51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43" y="1717912"/>
            <a:ext cx="6890662" cy="2767763"/>
          </a:xfrm>
          <a:prstGeom prst="rect">
            <a:avLst/>
          </a:prstGeom>
        </p:spPr>
      </p:pic>
      <p:pic>
        <p:nvPicPr>
          <p:cNvPr id="4" name="Picture 3" descr="Screen Shot 2019-04-15 at 7.51.5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1" y="4889024"/>
            <a:ext cx="3048269" cy="1231195"/>
          </a:xfrm>
          <a:prstGeom prst="rect">
            <a:avLst/>
          </a:prstGeom>
        </p:spPr>
      </p:pic>
      <p:pic>
        <p:nvPicPr>
          <p:cNvPr id="5" name="Picture 4" descr="Screen Shot 2019-04-15 at 7.52.0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62" y="4906056"/>
            <a:ext cx="3082233" cy="121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8291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Improving Rankability with P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90222" y="1401082"/>
            <a:ext cx="7619999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w Cen MT"/>
                <a:cs typeface="Tw Cen MT"/>
              </a:rPr>
              <a:t>Weighted D: has very small p, |P|=1 or just a few</a:t>
            </a: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w Cen MT"/>
                <a:cs typeface="Tw Cen MT"/>
              </a:rPr>
              <a:t>Unweighted D: has small |P|</a:t>
            </a: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w Cen MT"/>
                <a:cs typeface="Tw Cen MT"/>
              </a:rPr>
              <a:t>We can use </a:t>
            </a:r>
            <a:r>
              <a:rPr lang="en-US" sz="2000">
                <a:solidFill>
                  <a:srgbClr val="3366FF"/>
                </a:solidFill>
                <a:latin typeface="Tw Cen MT"/>
                <a:cs typeface="Tw Cen MT"/>
              </a:rPr>
              <a:t>Gurobi PoolSearch to expand P set </a:t>
            </a:r>
            <a:r>
              <a:rPr lang="en-US" sz="2000">
                <a:latin typeface="Tw Cen MT"/>
                <a:cs typeface="Tw Cen MT"/>
              </a:rPr>
              <a:t>to include rankings associated with optimal k and several suboptimal (next best) k values. Then we can try the previous strategies for Improving Rankability, all of which examine the P</a:t>
            </a:r>
            <a:r>
              <a:rPr lang="en-US" sz="2000" baseline="-25000">
                <a:latin typeface="Tw Cen MT"/>
                <a:cs typeface="Tw Cen MT"/>
              </a:rPr>
              <a:t>&gt;</a:t>
            </a:r>
            <a:r>
              <a:rPr lang="en-US" sz="2000">
                <a:latin typeface="Tw Cen MT"/>
                <a:cs typeface="Tw Cen MT"/>
              </a:rPr>
              <a:t> matrix.  </a:t>
            </a:r>
          </a:p>
          <a:p>
            <a:r>
              <a:rPr lang="en-US" sz="2000">
                <a:latin typeface="Tw Cen MT"/>
                <a:cs typeface="Tw Cen MT"/>
              </a:rPr>
              <a:t>			Strategies:</a:t>
            </a:r>
          </a:p>
          <a:p>
            <a:pPr marL="1714500" lvl="3" indent="-342900">
              <a:buFont typeface="Arial"/>
              <a:buChar char="•"/>
            </a:pPr>
            <a:r>
              <a:rPr lang="en-US" sz="2000">
                <a:latin typeface="Tw Cen MT"/>
                <a:cs typeface="Tw Cen MT"/>
              </a:rPr>
              <a:t>reduce indecision in P</a:t>
            </a:r>
          </a:p>
          <a:p>
            <a:pPr marL="1714500" lvl="3" indent="-342900">
              <a:buFont typeface="Arial"/>
              <a:buChar char="•"/>
            </a:pPr>
            <a:r>
              <a:rPr lang="en-US" sz="2000">
                <a:latin typeface="Tw Cen MT"/>
                <a:cs typeface="Tw Cen MT"/>
              </a:rPr>
              <a:t>shrink size of P set</a:t>
            </a:r>
          </a:p>
          <a:p>
            <a:pPr marL="1714500" lvl="3" indent="-342900">
              <a:buFont typeface="Arial"/>
              <a:buChar char="•"/>
            </a:pPr>
            <a:r>
              <a:rPr lang="en-US" sz="2000">
                <a:latin typeface="Tw Cen MT"/>
                <a:cs typeface="Tw Cen MT"/>
              </a:rPr>
              <a:t>steer toward target ranking in P</a:t>
            </a: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642005" y="5168745"/>
            <a:ext cx="2230966" cy="114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Tw Cen MT"/>
                <a:ea typeface="ＭＳ Ｐゴシック" charset="0"/>
                <a:cs typeface="Tw Cen MT"/>
              </a:rPr>
              <a:t>Q: Do these actually improve Hillside Rankability? It was easy to show they improve original Binary Rankability.</a:t>
            </a:r>
          </a:p>
          <a:p>
            <a:pPr algn="l" eaLnBrk="1" hangingPunct="1"/>
            <a:endParaRPr lang="en-US" sz="1200" i="1" dirty="0">
              <a:solidFill>
                <a:schemeClr val="bg1">
                  <a:lumMod val="65000"/>
                </a:schemeClr>
              </a:solidFill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04337605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Improving Hillside Rankability w/o P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44222" y="1161195"/>
            <a:ext cx="73659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>
              <a:latin typeface="Tw Cen MT"/>
              <a:cs typeface="Tw Cen MT"/>
            </a:endParaRPr>
          </a:p>
          <a:p>
            <a:r>
              <a:rPr lang="en-US" sz="2000">
                <a:latin typeface="Tw Cen MT"/>
                <a:cs typeface="Tw Cen MT"/>
              </a:rPr>
              <a:t>Suggest links for removal by choosing nonzero element in lower triangular of D(r,r) with largest value in the C matrix.</a:t>
            </a:r>
          </a:p>
        </p:txBody>
      </p:sp>
    </p:spTree>
    <p:extLst>
      <p:ext uri="{BB962C8B-B14F-4D97-AF65-F5344CB8AC3E}">
        <p14:creationId xmlns:p14="http://schemas.microsoft.com/office/powerpoint/2010/main" val="174507997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03554" y="232329"/>
            <a:ext cx="4523668" cy="41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>
                <a:latin typeface="Tw Cen MT"/>
                <a:ea typeface="ＭＳ Ｐゴシック" charset="0"/>
                <a:cs typeface="Tw Cen MT"/>
              </a:rPr>
              <a:t>EXAMPLE: 2012 fb, point differential</a:t>
            </a:r>
          </a:p>
        </p:txBody>
      </p:sp>
      <p:pic>
        <p:nvPicPr>
          <p:cNvPr id="2" name="Picture 1" descr="Screen Shot 2019-04-15 at 7.17.4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/>
          <a:stretch/>
        </p:blipFill>
        <p:spPr>
          <a:xfrm>
            <a:off x="624064" y="1690435"/>
            <a:ext cx="3136885" cy="2249388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07442" y="3952696"/>
            <a:ext cx="26246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D(r,r)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516511" y="3949457"/>
            <a:ext cx="8043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C(r,r)</a:t>
            </a:r>
          </a:p>
        </p:txBody>
      </p:sp>
      <p:pic>
        <p:nvPicPr>
          <p:cNvPr id="4" name="Picture 3" descr="Screen Shot 2019-04-15 at 7.21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4" y="4391902"/>
            <a:ext cx="3820934" cy="161943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624064" y="624505"/>
            <a:ext cx="1125713" cy="83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n=8 </a:t>
            </a:r>
          </a:p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k</a:t>
            </a:r>
            <a:r>
              <a:rPr lang="en-US" sz="1600" baseline="-25000" dirty="0">
                <a:latin typeface="Tw Cen MT"/>
                <a:ea typeface="ＭＳ Ｐゴシック" charset="0"/>
                <a:cs typeface="Tw Cen MT"/>
              </a:rPr>
              <a:t>hillside</a:t>
            </a:r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=82</a:t>
            </a:r>
          </a:p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p=1</a:t>
            </a:r>
          </a:p>
        </p:txBody>
      </p:sp>
      <p:pic>
        <p:nvPicPr>
          <p:cNvPr id="9" name="Picture 8" descr="Screen Shot 2019-04-15 at 8.17.1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75" y="4391902"/>
            <a:ext cx="3854989" cy="1619432"/>
          </a:xfrm>
          <a:prstGeom prst="rect">
            <a:avLst/>
          </a:prstGeom>
        </p:spPr>
      </p:pic>
      <p:sp>
        <p:nvSpPr>
          <p:cNvPr id="12" name="Oval 11"/>
          <p:cNvSpPr>
            <a:spLocks noChangeAspect="1"/>
          </p:cNvSpPr>
          <p:nvPr/>
        </p:nvSpPr>
        <p:spPr>
          <a:xfrm>
            <a:off x="5136446" y="4622535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133625" y="4817268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5624689" y="4842669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115753" y="5023291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6098821" y="5401467"/>
            <a:ext cx="225695" cy="224769"/>
          </a:xfrm>
          <a:prstGeom prst="ellipse">
            <a:avLst/>
          </a:prstGeom>
          <a:solidFill>
            <a:srgbClr val="3366FF">
              <a:alpha val="49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126103" y="5412757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7617167" y="5593379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614346" y="5774001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8147743" y="5799402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236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03554" y="232329"/>
            <a:ext cx="4523668" cy="41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>
                <a:latin typeface="Tw Cen MT"/>
                <a:ea typeface="ＭＳ Ｐゴシック" charset="0"/>
                <a:cs typeface="Tw Cen MT"/>
              </a:rPr>
              <a:t>EXAMPLE: 2012 fb, point differential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07442" y="1412716"/>
            <a:ext cx="26246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D(r,r)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516511" y="1409477"/>
            <a:ext cx="8043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C(r,r)</a:t>
            </a:r>
          </a:p>
        </p:txBody>
      </p:sp>
      <p:pic>
        <p:nvPicPr>
          <p:cNvPr id="4" name="Picture 3" descr="Screen Shot 2019-04-15 at 7.21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4" y="1851922"/>
            <a:ext cx="3820934" cy="161943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624064" y="624505"/>
            <a:ext cx="1125713" cy="83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n=8 </a:t>
            </a:r>
          </a:p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k</a:t>
            </a:r>
            <a:r>
              <a:rPr lang="en-US" sz="1600" baseline="-25000" dirty="0">
                <a:latin typeface="Tw Cen MT"/>
                <a:ea typeface="ＭＳ Ｐゴシック" charset="0"/>
                <a:cs typeface="Tw Cen MT"/>
              </a:rPr>
              <a:t>hillside</a:t>
            </a:r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=82</a:t>
            </a:r>
          </a:p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p=1</a:t>
            </a:r>
          </a:p>
        </p:txBody>
      </p:sp>
      <p:pic>
        <p:nvPicPr>
          <p:cNvPr id="9" name="Picture 8" descr="Screen Shot 2019-04-15 at 8.17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75" y="1851922"/>
            <a:ext cx="3854989" cy="1619432"/>
          </a:xfrm>
          <a:prstGeom prst="rect">
            <a:avLst/>
          </a:prstGeom>
        </p:spPr>
      </p:pic>
      <p:sp>
        <p:nvSpPr>
          <p:cNvPr id="12" name="Oval 11"/>
          <p:cNvSpPr>
            <a:spLocks noChangeAspect="1"/>
          </p:cNvSpPr>
          <p:nvPr/>
        </p:nvSpPr>
        <p:spPr>
          <a:xfrm>
            <a:off x="5136446" y="2082555"/>
            <a:ext cx="225695" cy="224769"/>
          </a:xfrm>
          <a:prstGeom prst="ellipse">
            <a:avLst/>
          </a:prstGeom>
          <a:solidFill>
            <a:srgbClr val="FFFF00">
              <a:alpha val="49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133625" y="2277288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5624689" y="2302689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115753" y="2483311"/>
            <a:ext cx="225695" cy="224769"/>
          </a:xfrm>
          <a:prstGeom prst="ellipse">
            <a:avLst/>
          </a:prstGeom>
          <a:solidFill>
            <a:srgbClr val="008040">
              <a:alpha val="49000"/>
            </a:srgbClr>
          </a:solidFill>
          <a:ln>
            <a:solidFill>
              <a:srgbClr val="008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6098821" y="2861487"/>
            <a:ext cx="225695" cy="224769"/>
          </a:xfrm>
          <a:prstGeom prst="ellipse">
            <a:avLst/>
          </a:prstGeom>
          <a:solidFill>
            <a:srgbClr val="3366FF">
              <a:alpha val="49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126103" y="2872777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7617167" y="3053399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614346" y="3234021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8147743" y="3259422"/>
            <a:ext cx="225695" cy="224769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4867" y="3928562"/>
            <a:ext cx="69059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1-mod Dtilde matrices: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latin typeface="Tw Cen MT"/>
                <a:cs typeface="Tw Cen MT"/>
              </a:rPr>
              <a:t>Set </a:t>
            </a:r>
            <a:r>
              <a:rPr lang="en-US" sz="2000">
                <a:solidFill>
                  <a:srgbClr val="3366FF"/>
                </a:solidFill>
                <a:latin typeface="Tw Cen MT"/>
                <a:cs typeface="Tw Cen MT"/>
              </a:rPr>
              <a:t>blue</a:t>
            </a:r>
            <a:r>
              <a:rPr lang="en-US" sz="2000">
                <a:latin typeface="Tw Cen MT"/>
                <a:cs typeface="Tw Cen MT"/>
              </a:rPr>
              <a:t> element from 3 to 0 in D -----&gt; ktilde = 74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latin typeface="Tw Cen MT"/>
                <a:cs typeface="Tw Cen MT"/>
              </a:rPr>
              <a:t>Set </a:t>
            </a:r>
            <a:r>
              <a:rPr lang="en-US" sz="2000">
                <a:solidFill>
                  <a:srgbClr val="008040"/>
                </a:solidFill>
                <a:latin typeface="Tw Cen MT"/>
                <a:cs typeface="Tw Cen MT"/>
              </a:rPr>
              <a:t>green</a:t>
            </a:r>
            <a:r>
              <a:rPr lang="en-US" sz="2000">
                <a:latin typeface="Tw Cen MT"/>
                <a:cs typeface="Tw Cen MT"/>
              </a:rPr>
              <a:t> element from 19 to 0 in D -----&gt; ktilde = 76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latin typeface="Tw Cen MT"/>
                <a:cs typeface="Tw Cen MT"/>
              </a:rPr>
              <a:t>Set </a:t>
            </a:r>
            <a:r>
              <a:rPr lang="en-US" sz="2000">
                <a:ln>
                  <a:solidFill>
                    <a:srgbClr val="FFFF00"/>
                  </a:solidFill>
                </a:ln>
                <a:latin typeface="Tw Cen MT"/>
                <a:cs typeface="Tw Cen MT"/>
              </a:rPr>
              <a:t>yellow</a:t>
            </a:r>
            <a:r>
              <a:rPr lang="en-US" sz="2000">
                <a:latin typeface="Tw Cen MT"/>
                <a:cs typeface="Tw Cen MT"/>
              </a:rPr>
              <a:t> element from 3 to 0 in D -----&gt; ktilde = 78</a:t>
            </a:r>
          </a:p>
          <a:p>
            <a:pPr marL="800100" lvl="1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6853674" y="4265635"/>
            <a:ext cx="2230966" cy="114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Tw Cen MT"/>
                <a:ea typeface="ＭＳ Ｐゴシック" charset="0"/>
                <a:cs typeface="Tw Cen MT"/>
              </a:rPr>
              <a:t>drops by 8, not c</a:t>
            </a:r>
            <a:r>
              <a:rPr lang="en-US" sz="1200" i="1" baseline="-25000" dirty="0">
                <a:solidFill>
                  <a:schemeClr val="bg1">
                    <a:lumMod val="65000"/>
                  </a:schemeClr>
                </a:solidFill>
                <a:latin typeface="Tw Cen MT"/>
                <a:ea typeface="ＭＳ Ｐゴシック" charset="0"/>
                <a:cs typeface="Tw Cen MT"/>
              </a:rPr>
              <a:t>ij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Tw Cen MT"/>
                <a:ea typeface="ＭＳ Ｐゴシック" charset="0"/>
                <a:cs typeface="Tw Cen MT"/>
              </a:rPr>
              <a:t>=10. Why?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Tw Cen MT"/>
                <a:ea typeface="ＭＳ Ｐゴシック" charset="0"/>
                <a:cs typeface="Tw Cen MT"/>
              </a:rPr>
              <a:t>drops by 6, not c</a:t>
            </a:r>
            <a:r>
              <a:rPr lang="en-US" sz="1200" i="1" baseline="-25000" dirty="0">
                <a:solidFill>
                  <a:schemeClr val="bg1">
                    <a:lumMod val="65000"/>
                  </a:schemeClr>
                </a:solidFill>
                <a:latin typeface="Tw Cen MT"/>
                <a:ea typeface="ＭＳ Ｐゴシック" charset="0"/>
                <a:cs typeface="Tw Cen MT"/>
              </a:rPr>
              <a:t>ij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Tw Cen MT"/>
                <a:ea typeface="ＭＳ Ｐゴシック" charset="0"/>
                <a:cs typeface="Tw Cen MT"/>
              </a:rPr>
              <a:t>=7. Why?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Tw Cen MT"/>
                <a:ea typeface="ＭＳ Ｐゴシック" charset="0"/>
                <a:cs typeface="Tw Cen MT"/>
              </a:rPr>
              <a:t>drops by 4, not c</a:t>
            </a:r>
            <a:r>
              <a:rPr lang="en-US" sz="1200" i="1" baseline="-25000" dirty="0">
                <a:solidFill>
                  <a:schemeClr val="bg1">
                    <a:lumMod val="65000"/>
                  </a:schemeClr>
                </a:solidFill>
                <a:latin typeface="Tw Cen MT"/>
                <a:ea typeface="ＭＳ Ｐゴシック" charset="0"/>
                <a:cs typeface="Tw Cen MT"/>
              </a:rPr>
              <a:t>ij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Tw Cen MT"/>
                <a:ea typeface="ＭＳ Ｐゴシック" charset="0"/>
                <a:cs typeface="Tw Cen MT"/>
              </a:rPr>
              <a:t>=5. Why?</a:t>
            </a:r>
          </a:p>
          <a:p>
            <a:pPr algn="l" eaLnBrk="1" hangingPunct="1">
              <a:lnSpc>
                <a:spcPct val="150000"/>
              </a:lnSpc>
            </a:pPr>
            <a:endParaRPr lang="en-US" sz="1200" i="1" dirty="0">
              <a:solidFill>
                <a:schemeClr val="bg1">
                  <a:lumMod val="65000"/>
                </a:schemeClr>
              </a:solidFill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03472882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2" name="Picture 1" descr="Screen Shot 2019-04-15 at 7.17.4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/>
          <a:stretch/>
        </p:blipFill>
        <p:spPr>
          <a:xfrm>
            <a:off x="624064" y="1690435"/>
            <a:ext cx="3136885" cy="2249388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07442" y="3952696"/>
            <a:ext cx="26246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D(r,r)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516511" y="3949457"/>
            <a:ext cx="8043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C(r,r)</a:t>
            </a:r>
          </a:p>
        </p:txBody>
      </p:sp>
      <p:pic>
        <p:nvPicPr>
          <p:cNvPr id="4" name="Picture 3" descr="Screen Shot 2019-04-15 at 7.21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4" y="4391902"/>
            <a:ext cx="3820934" cy="1619432"/>
          </a:xfrm>
          <a:prstGeom prst="rect">
            <a:avLst/>
          </a:prstGeom>
        </p:spPr>
      </p:pic>
      <p:pic>
        <p:nvPicPr>
          <p:cNvPr id="9" name="Picture 8" descr="Screen Shot 2019-04-15 at 8.17.1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75" y="4391902"/>
            <a:ext cx="3854989" cy="1619432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Counting Hillside Violations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59579" y="2029792"/>
            <a:ext cx="5041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f* = </a:t>
            </a:r>
            <a:r>
              <a:rPr lang="en-US" b="1" spc="5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Tw Cen MT"/>
                <a:cs typeface="Tw Cen MT"/>
              </a:rPr>
              <a:t>sum of upper triangular elements of C(r,r)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    = sum of c</a:t>
            </a:r>
            <a:r>
              <a:rPr lang="en-US" baseline="-25000">
                <a:latin typeface="Tw Cen MT"/>
                <a:cs typeface="Tw Cen MT"/>
              </a:rPr>
              <a:t>ij</a:t>
            </a:r>
            <a:r>
              <a:rPr lang="en-US">
                <a:latin typeface="Tw Cen MT"/>
                <a:cs typeface="Tw Cen MT"/>
              </a:rPr>
              <a:t> for upsets + sum of c</a:t>
            </a:r>
            <a:r>
              <a:rPr lang="en-US" baseline="-25000">
                <a:latin typeface="Tw Cen MT"/>
                <a:cs typeface="Tw Cen MT"/>
              </a:rPr>
              <a:t>ij</a:t>
            </a:r>
            <a:r>
              <a:rPr lang="en-US">
                <a:latin typeface="Tw Cen MT"/>
                <a:cs typeface="Tw Cen MT"/>
              </a:rPr>
              <a:t> for weak wins </a:t>
            </a:r>
          </a:p>
          <a:p>
            <a:pPr marL="800100" lvl="1" indent="-34290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 bwMode="auto">
          <a:xfrm>
            <a:off x="539398" y="1240766"/>
            <a:ext cx="1125713" cy="56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k</a:t>
            </a:r>
            <a:r>
              <a:rPr lang="en-US" sz="1600" baseline="-25000" dirty="0">
                <a:latin typeface="Tw Cen MT"/>
                <a:ea typeface="ＭＳ Ｐゴシック" charset="0"/>
                <a:cs typeface="Tw Cen MT"/>
              </a:rPr>
              <a:t>hillside</a:t>
            </a:r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=82</a:t>
            </a:r>
          </a:p>
        </p:txBody>
      </p:sp>
      <p:sp>
        <p:nvSpPr>
          <p:cNvPr id="3" name="Right Triangle 2"/>
          <p:cNvSpPr/>
          <p:nvPr/>
        </p:nvSpPr>
        <p:spPr>
          <a:xfrm rot="10800000">
            <a:off x="5305694" y="4504789"/>
            <a:ext cx="3527857" cy="1308988"/>
          </a:xfrm>
          <a:prstGeom prst="rtTriangle">
            <a:avLst/>
          </a:prstGeom>
          <a:solidFill>
            <a:srgbClr val="FFFF00">
              <a:alpha val="37000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1296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79583</TotalTime>
  <Words>508</Words>
  <Application>Microsoft Macintosh PowerPoint</Application>
  <PresentationFormat>On-screen Show (4:3)</PresentationFormat>
  <Paragraphs>91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Improving Hillside Rankability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Davidson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Point</dc:title>
  <dc:creator>Tim Chartier</dc:creator>
  <cp:lastModifiedBy>Amy N Langville</cp:lastModifiedBy>
  <cp:revision>728</cp:revision>
  <dcterms:created xsi:type="dcterms:W3CDTF">2011-08-23T17:17:26Z</dcterms:created>
  <dcterms:modified xsi:type="dcterms:W3CDTF">2019-04-22T19:23:48Z</dcterms:modified>
</cp:coreProperties>
</file>