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839" r:id="rId2"/>
    <p:sldId id="849" r:id="rId3"/>
    <p:sldId id="850" r:id="rId4"/>
    <p:sldId id="841" r:id="rId5"/>
    <p:sldId id="851" r:id="rId6"/>
    <p:sldId id="852" r:id="rId7"/>
    <p:sldId id="853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ining Rankability" id="{DAEAA6DC-540E-40B7-A482-97CCB00A3AFB}">
          <p14:sldIdLst>
            <p14:sldId id="839"/>
            <p14:sldId id="849"/>
            <p14:sldId id="850"/>
            <p14:sldId id="841"/>
            <p14:sldId id="851"/>
            <p14:sldId id="852"/>
            <p14:sldId id="85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1" autoAdjust="0"/>
    <p:restoredTop sz="95065" autoAdjust="0"/>
  </p:normalViewPr>
  <p:slideViewPr>
    <p:cSldViewPr snapToGrid="0" snapToObjects="1">
      <p:cViewPr>
        <p:scale>
          <a:sx n="90" d="100"/>
          <a:sy n="90" d="100"/>
        </p:scale>
        <p:origin x="-4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9A19-F8BF-1C48-A912-D9B14D2375C2}" type="datetimeFigureOut"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F92F-6C91-5F48-9C49-E4520451A6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89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C2D9E-23A3-434B-BC3C-E763FF888BC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DE4B-51A7-894B-A0BE-1FF43D96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6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3A41-03E3-5443-8A53-78EB7D70AB4B}" type="datetime1"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8DBF5-E55C-0044-85A7-B20C96FC7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EF33-B7E8-9B49-9159-66DCD919B53D}" type="datetime1"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BD6A7-7BC7-5648-ADF2-644D5F93B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52335-8813-7543-BAF5-2B0D28EBB81D}" type="datetime1"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E60B-ED66-E949-83F5-B27FF04DB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0AECB-8B40-5A41-8884-E433ED731C73}" type="datetime1"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7C0A0-D8AA-7449-ADF5-128D8140EA1C}" type="datetime1"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310B9-4E8C-614B-98F0-C78C6399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E94C-3D72-5B4C-9CBC-DA260BEAFAA9}" type="datetime1">
              <a:t>4/30/19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0E60A-F4CC-AD47-A338-F4AB767B2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2928C-253B-A34F-85F9-564069967BEC}" type="datetime1">
              <a:t>4/30/19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24ACC-BEAD-E041-B084-0394C7583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0D7-34F5-1841-99AA-8F0EFD63B791}" type="datetime1">
              <a:t>4/30/19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2C2C8-ABB5-5D48-825B-7A2124E79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0D24E-4629-2D42-A05C-E38E7D9A8F77}" type="datetime1">
              <a:t>4/30/19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20D3E-0036-234F-AB01-792EA82FD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77FC3-664A-494E-812A-A244C0D6BCA6}" type="datetime1">
              <a:t>4/30/19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97B39-6A90-DF4A-B805-2AC812FC1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8C6AB-E36A-7E40-A0AC-6AB587FA1315}" type="datetime1">
              <a:t>4/30/19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A05B8-65D7-1748-8916-97BE52056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100000">
              <a:srgbClr val="0000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BB1AE7A-E86E-4E58-818D-8698B6A1D73D}"/>
              </a:ext>
            </a:extLst>
          </p:cNvPr>
          <p:cNvSpPr/>
          <p:nvPr userDrawn="1"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D82BFD26-BFE7-394A-969A-AD08DCF3052D}" type="datetime1">
              <a:rPr lang="en-US" smtClean="0"/>
              <a:pPr>
                <a:defRPr/>
              </a:pPr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ADE3762E-7967-9643-9504-1F81D3140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87081" y="831950"/>
            <a:ext cx="8492567" cy="1143000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Hillside</a:t>
            </a:r>
            <a:r>
              <a:rPr lang="en-US" b="1" dirty="0" err="1"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Amount</a:t>
            </a:r>
            <a:r>
              <a:rPr lang="en-US" b="1" dirty="0" err="1">
                <a:latin typeface="Tw Cen MT"/>
                <a:ea typeface="ＭＳ Ｐゴシック" charset="0"/>
                <a:cs typeface="Tw Cen MT"/>
              </a:rPr>
              <a:t> Rankability</a:t>
            </a:r>
            <a:endParaRPr lang="en-US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5946590" y="5886824"/>
            <a:ext cx="3033059" cy="79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4/30/2019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6678"/>
      </p:ext>
    </p:extLst>
  </p:cSld>
  <p:clrMapOvr>
    <a:masterClrMapping/>
  </p:clrMapOvr>
  <p:transition xmlns:p14="http://schemas.microsoft.com/office/powerpoint/2010/main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Hillside 1 = Hillside Count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239570"/>
            <a:ext cx="7717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Minimize the </a:t>
            </a:r>
            <a:r>
              <a:rPr lang="en-US" b="1">
                <a:latin typeface="Tw Cen MT"/>
                <a:cs typeface="Tw Cen MT"/>
              </a:rPr>
              <a:t>number</a:t>
            </a:r>
            <a:r>
              <a:rPr lang="en-US">
                <a:latin typeface="Tw Cen MT"/>
                <a:cs typeface="Tw Cen MT"/>
              </a:rPr>
              <a:t> of violations from hillside form</a:t>
            </a:r>
          </a:p>
        </p:txBody>
      </p:sp>
      <p:pic>
        <p:nvPicPr>
          <p:cNvPr id="3" name="Picture 2" descr="Screen Shot 2019-04-22 at 3.1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6" y="2149826"/>
            <a:ext cx="7094063" cy="26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9530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Hillside 2 = Hillside Amount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239570"/>
            <a:ext cx="7717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Minimize the </a:t>
            </a:r>
            <a:r>
              <a:rPr lang="en-US" b="1">
                <a:latin typeface="Tw Cen MT"/>
                <a:cs typeface="Tw Cen MT"/>
              </a:rPr>
              <a:t>amount</a:t>
            </a:r>
            <a:r>
              <a:rPr lang="en-US">
                <a:latin typeface="Tw Cen MT"/>
                <a:cs typeface="Tw Cen MT"/>
              </a:rPr>
              <a:t> of violation from hillside form, i.e., the amount of modifications required to bring D to hillside form</a:t>
            </a:r>
          </a:p>
        </p:txBody>
      </p:sp>
      <p:pic>
        <p:nvPicPr>
          <p:cNvPr id="2" name="Picture 1" descr="Screen Shot 2019-04-22 at 3.1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1" y="2314218"/>
            <a:ext cx="8419428" cy="2622875"/>
          </a:xfrm>
          <a:prstGeom prst="rect">
            <a:avLst/>
          </a:prstGeom>
        </p:spPr>
      </p:pic>
      <p:pic>
        <p:nvPicPr>
          <p:cNvPr id="3" name="Picture 2" descr="Screen Shot 2019-04-22 at 3.18.1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6"/>
          <a:stretch/>
        </p:blipFill>
        <p:spPr>
          <a:xfrm>
            <a:off x="2794000" y="4854218"/>
            <a:ext cx="4131028" cy="9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5249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03554" y="232329"/>
            <a:ext cx="6044848" cy="41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>
                <a:latin typeface="Tw Cen MT"/>
                <a:ea typeface="ＭＳ Ｐゴシック" charset="0"/>
                <a:cs typeface="Tw Cen MT"/>
              </a:rPr>
              <a:t>EXAMPLE: 2012 fb, point differential, </a:t>
            </a:r>
            <a:r>
              <a:rPr lang="en-US" sz="2000" b="1" dirty="0">
                <a:latin typeface="Tw Cen MT"/>
                <a:ea typeface="ＭＳ Ｐゴシック" charset="0"/>
                <a:cs typeface="Tw Cen MT"/>
                <a:sym typeface="Wingdings"/>
              </a:rPr>
              <a:t> </a:t>
            </a:r>
            <a:r>
              <a:rPr lang="en-US" sz="20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  <a:sym typeface="Wingdings"/>
              </a:rPr>
              <a:t>weighted</a:t>
            </a:r>
            <a:r>
              <a:rPr lang="en-US" sz="2000" b="1" dirty="0">
                <a:latin typeface="Tw Cen MT"/>
                <a:ea typeface="ＭＳ Ｐゴシック" charset="0"/>
                <a:cs typeface="Tw Cen MT"/>
                <a:sym typeface="Wingdings"/>
              </a:rPr>
              <a:t> D</a:t>
            </a:r>
            <a:endParaRPr lang="en-US" sz="2000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35528" y="2525890"/>
            <a:ext cx="1351492" cy="63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k</a:t>
            </a:r>
            <a:r>
              <a:rPr lang="en-US" sz="1600" baseline="-25000" dirty="0">
                <a:latin typeface="Tw Cen MT"/>
                <a:ea typeface="ＭＳ Ｐゴシック" charset="0"/>
                <a:cs typeface="Tw Cen MT"/>
              </a:rPr>
              <a:t>hillside1</a:t>
            </a:r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=148</a:t>
            </a:r>
          </a:p>
        </p:txBody>
      </p:sp>
      <p:pic>
        <p:nvPicPr>
          <p:cNvPr id="12" name="Picture 11" descr="Screen Shot 2019-04-15 at 7.45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63" y="895552"/>
            <a:ext cx="517934" cy="1581061"/>
          </a:xfrm>
          <a:prstGeom prst="rect">
            <a:avLst/>
          </a:prstGeom>
        </p:spPr>
      </p:pic>
      <p:pic>
        <p:nvPicPr>
          <p:cNvPr id="2" name="Picture 1" descr="Screen Shot 2019-04-30 at 8.40.2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99" y="948475"/>
            <a:ext cx="680154" cy="1528138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2327096" y="2525892"/>
            <a:ext cx="1351492" cy="64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k</a:t>
            </a:r>
            <a:r>
              <a:rPr lang="en-US" sz="1600" baseline="-25000" dirty="0">
                <a:latin typeface="Tw Cen MT"/>
                <a:ea typeface="ＭＳ Ｐゴシック" charset="0"/>
                <a:cs typeface="Tw Cen MT"/>
              </a:rPr>
              <a:t>hillside2</a:t>
            </a:r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=189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468841" y="928120"/>
            <a:ext cx="970492" cy="3625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Hillside 1</a:t>
            </a:r>
          </a:p>
          <a:p>
            <a:pPr algn="r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Rank</a:t>
            </a:r>
            <a:endParaRPr lang="en-US" sz="1600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2272418" y="941581"/>
            <a:ext cx="970492" cy="3625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Hillside 2</a:t>
            </a:r>
          </a:p>
          <a:p>
            <a:pPr algn="r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Rank</a:t>
            </a:r>
            <a:endParaRPr lang="en-US" sz="1600" dirty="0"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78392422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03554" y="232329"/>
            <a:ext cx="6044848" cy="41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>
                <a:latin typeface="Tw Cen MT"/>
                <a:ea typeface="ＭＳ Ｐゴシック" charset="0"/>
                <a:cs typeface="Tw Cen MT"/>
              </a:rPr>
              <a:t>EXAMPLE: 2012 fb, point differential, </a:t>
            </a:r>
            <a:r>
              <a:rPr lang="en-US" sz="2000" b="1" dirty="0">
                <a:latin typeface="Tw Cen MT"/>
                <a:ea typeface="ＭＳ Ｐゴシック" charset="0"/>
                <a:cs typeface="Tw Cen MT"/>
                <a:sym typeface="Wingdings"/>
              </a:rPr>
              <a:t> </a:t>
            </a:r>
            <a:r>
              <a:rPr lang="en-US" sz="20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  <a:sym typeface="Wingdings"/>
              </a:rPr>
              <a:t>weighted</a:t>
            </a:r>
            <a:r>
              <a:rPr lang="en-US" sz="2000" b="1" dirty="0">
                <a:latin typeface="Tw Cen MT"/>
                <a:ea typeface="ＭＳ Ｐゴシック" charset="0"/>
                <a:cs typeface="Tw Cen MT"/>
                <a:sym typeface="Wingdings"/>
              </a:rPr>
              <a:t> D</a:t>
            </a:r>
            <a:endParaRPr lang="en-US" sz="2000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-804333" y="3300342"/>
            <a:ext cx="8043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latin typeface="Tw Cen MT"/>
                <a:cs typeface="Tw Cen MT"/>
              </a:rPr>
              <a:t>D(r,r)</a:t>
            </a:r>
          </a:p>
        </p:txBody>
      </p:sp>
      <p:pic>
        <p:nvPicPr>
          <p:cNvPr id="2" name="Picture 1" descr="Screen Shot 2019-04-30 at 8.40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79" y="1019030"/>
            <a:ext cx="680154" cy="1528138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633776" y="2596447"/>
            <a:ext cx="1351492" cy="64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k</a:t>
            </a:r>
            <a:r>
              <a:rPr lang="en-US" sz="1600" baseline="-25000" dirty="0">
                <a:latin typeface="Tw Cen MT"/>
                <a:ea typeface="ＭＳ Ｐゴシック" charset="0"/>
                <a:cs typeface="Tw Cen MT"/>
              </a:rPr>
              <a:t>hillside2</a:t>
            </a:r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=189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579098" y="1012136"/>
            <a:ext cx="970492" cy="3625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Hillside 2</a:t>
            </a:r>
          </a:p>
          <a:p>
            <a:pPr algn="r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Rank</a:t>
            </a:r>
            <a:endParaRPr lang="en-US" sz="1600" dirty="0">
              <a:latin typeface="Tw Cen MT"/>
              <a:ea typeface="ＭＳ Ｐゴシック" charset="0"/>
              <a:cs typeface="Tw Cen MT"/>
            </a:endParaRPr>
          </a:p>
        </p:txBody>
      </p:sp>
      <p:pic>
        <p:nvPicPr>
          <p:cNvPr id="3" name="Picture 2" descr="Screen Shot 2019-04-30 at 8.41.0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32" y="840230"/>
            <a:ext cx="5534201" cy="3098134"/>
          </a:xfrm>
          <a:prstGeom prst="rect">
            <a:avLst/>
          </a:prstGeom>
        </p:spPr>
      </p:pic>
      <p:pic>
        <p:nvPicPr>
          <p:cNvPr id="4" name="Picture 3" descr="Screen Shot 2019-04-30 at 8.41.0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32" y="4428540"/>
            <a:ext cx="5550602" cy="151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19560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03554" y="232329"/>
            <a:ext cx="6044848" cy="41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>
                <a:latin typeface="Tw Cen MT"/>
                <a:ea typeface="ＭＳ Ｐゴシック" charset="0"/>
                <a:cs typeface="Tw Cen MT"/>
              </a:rPr>
              <a:t>EXAMPLE: 2012 fb, point differential, </a:t>
            </a:r>
            <a:r>
              <a:rPr lang="en-US" sz="2000" b="1" dirty="0">
                <a:latin typeface="Tw Cen MT"/>
                <a:ea typeface="ＭＳ Ｐゴシック" charset="0"/>
                <a:cs typeface="Tw Cen MT"/>
                <a:sym typeface="Wingdings"/>
              </a:rPr>
              <a:t> </a:t>
            </a:r>
            <a:r>
              <a:rPr lang="en-US" sz="20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  <a:sym typeface="Wingdings"/>
              </a:rPr>
              <a:t>weighted</a:t>
            </a:r>
            <a:r>
              <a:rPr lang="en-US" sz="2000" b="1" dirty="0">
                <a:latin typeface="Tw Cen MT"/>
                <a:ea typeface="ＭＳ Ｐゴシック" charset="0"/>
                <a:cs typeface="Tw Cen MT"/>
                <a:sym typeface="Wingdings"/>
              </a:rPr>
              <a:t> D</a:t>
            </a:r>
            <a:endParaRPr lang="en-US" sz="2000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4444" y="3700452"/>
            <a:ext cx="4560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latin typeface="Tw Cen MT"/>
                <a:cs typeface="Tw Cen MT"/>
              </a:rPr>
              <a:t>Reordered </a:t>
            </a:r>
            <a:r>
              <a:rPr lang="en-US" sz="2000">
                <a:latin typeface="Tw Cen MT"/>
                <a:cs typeface="Tw Cen MT"/>
              </a:rPr>
              <a:t>D+X-Y =</a:t>
            </a:r>
          </a:p>
        </p:txBody>
      </p:sp>
      <p:pic>
        <p:nvPicPr>
          <p:cNvPr id="2" name="Picture 1" descr="Screen Shot 2019-04-30 at 8.40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79" y="1019030"/>
            <a:ext cx="680154" cy="1528138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633776" y="2596447"/>
            <a:ext cx="1351492" cy="64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k</a:t>
            </a:r>
            <a:r>
              <a:rPr lang="en-US" sz="1600" baseline="-25000" dirty="0">
                <a:latin typeface="Tw Cen MT"/>
                <a:ea typeface="ＭＳ Ｐゴシック" charset="0"/>
                <a:cs typeface="Tw Cen MT"/>
              </a:rPr>
              <a:t>hillside2</a:t>
            </a:r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=189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579098" y="1012136"/>
            <a:ext cx="970492" cy="3625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Hillside 2</a:t>
            </a:r>
          </a:p>
          <a:p>
            <a:pPr algn="r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Rank</a:t>
            </a:r>
            <a:endParaRPr lang="en-US" sz="1600" dirty="0">
              <a:latin typeface="Tw Cen MT"/>
              <a:ea typeface="ＭＳ Ｐゴシック" charset="0"/>
              <a:cs typeface="Tw Cen MT"/>
            </a:endParaRPr>
          </a:p>
        </p:txBody>
      </p:sp>
      <p:pic>
        <p:nvPicPr>
          <p:cNvPr id="5" name="Picture 4" descr="Screen Shot 2019-04-30 at 8.41.1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6" y="4102100"/>
            <a:ext cx="81026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7451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Paper: Rankability of Weighted 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493568"/>
            <a:ext cx="77170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Hillsides are better ways to handle weighted data than max D * binary perfect dom graph as proposed in SIMODS1 paper.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Hillside Amount is extension of Original Rankability to weighted graphs.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Hillside Amount works on both weighted and unweighted graphs.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Another option, Hillside Count, naturally weights the location of violations so that upsets are more violations than weak wins.</a:t>
            </a: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Pros and Cons of Original vs. Hillside Count vs. Hillside Amount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Dropping P from rankability definition means we can solve much larger problems, O(10</a:t>
            </a:r>
            <a:r>
              <a:rPr lang="en-US" baseline="30000">
                <a:latin typeface="Tw Cen MT"/>
                <a:cs typeface="Tw Cen MT"/>
              </a:rPr>
              <a:t>2</a:t>
            </a:r>
            <a:r>
              <a:rPr lang="en-US">
                <a:latin typeface="Tw Cen MT"/>
                <a:cs typeface="Tw Cen MT"/>
              </a:rPr>
              <a:t>)-O(10</a:t>
            </a:r>
            <a:r>
              <a:rPr lang="en-US" baseline="30000">
                <a:latin typeface="Tw Cen MT"/>
                <a:cs typeface="Tw Cen MT"/>
              </a:rPr>
              <a:t>3</a:t>
            </a:r>
            <a:r>
              <a:rPr lang="en-US">
                <a:latin typeface="Tw Cen MT"/>
                <a:cs typeface="Tw Cen M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2313185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79599</TotalTime>
  <Words>234</Words>
  <Application>Microsoft Macintosh PowerPoint</Application>
  <PresentationFormat>On-screen Show (4:3)</PresentationFormat>
  <Paragraphs>43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Hillside Amount Rankability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Davidson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Point</dc:title>
  <dc:creator>Tim Chartier</dc:creator>
  <cp:lastModifiedBy>Amy N Langville</cp:lastModifiedBy>
  <cp:revision>733</cp:revision>
  <dcterms:created xsi:type="dcterms:W3CDTF">2011-08-23T17:17:26Z</dcterms:created>
  <dcterms:modified xsi:type="dcterms:W3CDTF">2019-04-30T12:56:18Z</dcterms:modified>
</cp:coreProperties>
</file>