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839" r:id="rId2"/>
    <p:sldId id="849" r:id="rId3"/>
    <p:sldId id="850" r:id="rId4"/>
    <p:sldId id="854" r:id="rId5"/>
    <p:sldId id="855" r:id="rId6"/>
    <p:sldId id="856" r:id="rId7"/>
    <p:sldId id="857" r:id="rId8"/>
    <p:sldId id="858" r:id="rId9"/>
    <p:sldId id="860" r:id="rId10"/>
    <p:sldId id="861" r:id="rId11"/>
    <p:sldId id="862" r:id="rId12"/>
    <p:sldId id="853" r:id="rId13"/>
    <p:sldId id="863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ining Rankability" id="{DAEAA6DC-540E-40B7-A482-97CCB00A3AFB}">
          <p14:sldIdLst>
            <p14:sldId id="839"/>
            <p14:sldId id="849"/>
            <p14:sldId id="850"/>
            <p14:sldId id="854"/>
            <p14:sldId id="855"/>
            <p14:sldId id="856"/>
            <p14:sldId id="857"/>
            <p14:sldId id="858"/>
            <p14:sldId id="860"/>
            <p14:sldId id="861"/>
            <p14:sldId id="862"/>
            <p14:sldId id="853"/>
            <p14:sldId id="86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8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1" autoAdjust="0"/>
    <p:restoredTop sz="95065" autoAdjust="0"/>
  </p:normalViewPr>
  <p:slideViewPr>
    <p:cSldViewPr snapToGrid="0" snapToObjects="1">
      <p:cViewPr>
        <p:scale>
          <a:sx n="90" d="100"/>
          <a:sy n="90" d="100"/>
        </p:scale>
        <p:origin x="-1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06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89A19-F8BF-1C48-A912-D9B14D2375C2}" type="datetimeFigureOut">
              <a:t>5/5/19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7F92F-6C91-5F48-9C49-E4520451A6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89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C2D9E-23A3-434B-BC3C-E763FF888BC3}" type="datetimeFigureOut">
              <a:rPr lang="en-US" smtClean="0"/>
              <a:t>5/5/19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9DE4B-51A7-894B-A0BE-1FF43D96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26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33A41-03E3-5443-8A53-78EB7D70AB4B}" type="datetime1"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8DBF5-E55C-0044-85A7-B20C96FC7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0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4EF33-B7E8-9B49-9159-66DCD919B53D}" type="datetime1"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BD6A7-7BC7-5648-ADF2-644D5F93B5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52335-8813-7543-BAF5-2B0D28EBB81D}" type="datetime1"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EE60B-ED66-E949-83F5-B27FF04DB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2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0AECB-8B40-5A41-8884-E433ED731C73}" type="datetime1"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3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7C0A0-D8AA-7449-ADF5-128D8140EA1C}" type="datetime1"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310B9-4E8C-614B-98F0-C78C63996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9E94C-3D72-5B4C-9CBC-DA260BEAFAA9}" type="datetime1">
              <a:t>5/5/19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0E60A-F4CC-AD47-A338-F4AB767B2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4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2928C-253B-A34F-85F9-564069967BEC}" type="datetime1">
              <a:t>5/5/19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24ACC-BEAD-E041-B084-0394C75836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9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7B0D7-34F5-1841-99AA-8F0EFD63B791}" type="datetime1">
              <a:t>5/5/19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2C2C8-ABB5-5D48-825B-7A2124E79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2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0D24E-4629-2D42-A05C-E38E7D9A8F77}" type="datetime1">
              <a:t>5/5/19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20D3E-0036-234F-AB01-792EA82FD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6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77FC3-664A-494E-812A-A244C0D6BCA6}" type="datetime1">
              <a:t>5/5/19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97B39-6A90-DF4A-B805-2AC812FC12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5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8C6AB-E36A-7E40-A0AC-6AB587FA1315}" type="datetime1">
              <a:t>5/5/19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A05B8-65D7-1748-8916-97BE52056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00000"/>
            </a:gs>
            <a:gs pos="100000">
              <a:srgbClr val="00000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BB1AE7A-E86E-4E58-818D-8698B6A1D73D}"/>
              </a:ext>
            </a:extLst>
          </p:cNvPr>
          <p:cNvSpPr/>
          <p:nvPr userDrawn="1"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w Cen MT" panose="020B0602020104020603" pitchFamily="34" charset="0"/>
            </a:endParaRPr>
          </a:p>
          <a:p>
            <a:pPr algn="ctr">
              <a:defRPr/>
            </a:pP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fld id="{D82BFD26-BFE7-394A-969A-AD08DCF3052D}" type="datetime1">
              <a:rPr lang="en-US" smtClean="0"/>
              <a:pPr>
                <a:defRPr/>
              </a:pPr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fld id="{ADE3762E-7967-9643-9504-1F81D31407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Tw Cen MT" panose="020B0602020104020603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Tw Cen MT" panose="020B0602020104020603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487081" y="831950"/>
            <a:ext cx="8492567" cy="1143000"/>
          </a:xfrm>
        </p:spPr>
        <p:txBody>
          <a:bodyPr/>
          <a:lstStyle/>
          <a:p>
            <a:pPr eaLnBrk="1" hangingPunct="1"/>
            <a:r>
              <a:rPr lang="en-US" b="1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Hillside</a:t>
            </a:r>
            <a:r>
              <a:rPr lang="en-US" b="1" dirty="0" err="1">
                <a:latin typeface="Tw Cen MT"/>
                <a:ea typeface="ＭＳ Ｐゴシック" charset="0"/>
                <a:cs typeface="Tw Cen MT"/>
              </a:rPr>
              <a:t> Rankability</a:t>
            </a:r>
            <a:endParaRPr lang="en-US" b="1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5946590" y="5886824"/>
            <a:ext cx="3033059" cy="797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5</a:t>
            </a: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/5/2019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26678"/>
      </p:ext>
    </p:extLst>
  </p:cSld>
  <p:clrMapOvr>
    <a:masterClrMapping/>
  </p:clrMapOvr>
  <p:transition xmlns:p14="http://schemas.microsoft.com/office/powerpoint/2010/main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161221" y="168321"/>
            <a:ext cx="891222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Sales Pitch: Hillside 1 &gt;&gt; SIMODS Rankability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28889" y="1564126"/>
            <a:ext cx="77611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w Cen MT"/>
                <a:cs typeface="Tw Cen MT"/>
              </a:rPr>
              <a:t>n</a:t>
            </a:r>
            <a:r>
              <a:rPr lang="en-US" sz="2400">
                <a:latin typeface="Tw Cen MT"/>
                <a:cs typeface="Tw Cen MT"/>
              </a:rPr>
              <a:t>o P set, so faster algorithm</a:t>
            </a:r>
          </a:p>
          <a:p>
            <a:endParaRPr lang="en-US" sz="2400">
              <a:latin typeface="Tw Cen MT"/>
              <a:cs typeface="Tw Cen MT"/>
            </a:endParaRPr>
          </a:p>
          <a:p>
            <a:r>
              <a:rPr lang="en-US" sz="2400">
                <a:latin typeface="Tw Cen MT"/>
                <a:cs typeface="Tw Cen MT"/>
              </a:rPr>
              <a:t>no P set, so we can handle problems with bigger n</a:t>
            </a:r>
          </a:p>
          <a:p>
            <a:endParaRPr lang="en-US" sz="2400">
              <a:latin typeface="Tw Cen MT"/>
              <a:cs typeface="Tw Cen MT"/>
            </a:endParaRPr>
          </a:p>
          <a:p>
            <a:r>
              <a:rPr lang="en-US" sz="2400">
                <a:latin typeface="Tw Cen MT"/>
                <a:cs typeface="Tw Cen MT"/>
              </a:rPr>
              <a:t>weights the location of violations</a:t>
            </a:r>
          </a:p>
          <a:p>
            <a:endParaRPr lang="en-US" sz="2400">
              <a:latin typeface="Tw Cen MT"/>
              <a:cs typeface="Tw Cen MT"/>
            </a:endParaRPr>
          </a:p>
          <a:p>
            <a:r>
              <a:rPr lang="en-US" sz="2400">
                <a:latin typeface="Tw Cen MT"/>
                <a:cs typeface="Tw Cen MT"/>
              </a:rPr>
              <a:t>elegant model with LOP history, can leverage LOP algorithms</a:t>
            </a:r>
          </a:p>
          <a:p>
            <a:endParaRPr lang="en-US" sz="2400">
              <a:latin typeface="Tw Cen MT"/>
              <a:cs typeface="Tw Cen MT"/>
            </a:endParaRPr>
          </a:p>
          <a:p>
            <a:r>
              <a:rPr lang="en-US" sz="2400">
                <a:latin typeface="Tw Cen MT"/>
                <a:cs typeface="Tw Cen MT"/>
              </a:rPr>
              <a:t>works on both unweighted and weighted data</a:t>
            </a:r>
          </a:p>
          <a:p>
            <a:endParaRPr lang="en-US" sz="2400">
              <a:latin typeface="Tw Cen MT"/>
              <a:cs typeface="Tw Cen MT"/>
            </a:endParaRPr>
          </a:p>
          <a:p>
            <a:r>
              <a:rPr lang="en-US" sz="2400">
                <a:latin typeface="Tw Cen MT"/>
                <a:cs typeface="Tw Cen MT"/>
              </a:rPr>
              <a:t>can still make suggestions on improving rankability using pseudo-P and upsets with large c</a:t>
            </a:r>
            <a:r>
              <a:rPr lang="en-US" sz="2400" baseline="-25000">
                <a:latin typeface="Tw Cen MT"/>
                <a:cs typeface="Tw Cen MT"/>
              </a:rPr>
              <a:t>ij</a:t>
            </a:r>
            <a:endParaRPr lang="en-US" sz="240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200337486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2000 vs. 2003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/>
                <a:ea typeface="ＭＳ Ｐゴシック" charset="0"/>
                <a:cs typeface="Tw Cen MT"/>
              </a:rPr>
              <a:t>Big East Unweighted Data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999677"/>
              </p:ext>
            </p:extLst>
          </p:nvPr>
        </p:nvGraphicFramePr>
        <p:xfrm>
          <a:off x="609603" y="1848329"/>
          <a:ext cx="4371625" cy="46004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4325"/>
                <a:gridCol w="874325"/>
                <a:gridCol w="874325"/>
                <a:gridCol w="874325"/>
                <a:gridCol w="874325"/>
              </a:tblGrid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.143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.914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.143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.092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12,7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 bwMode="auto">
          <a:xfrm>
            <a:off x="1312605" y="1380863"/>
            <a:ext cx="3668623" cy="529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SIMODS k, p       Hillside 1         RankH            RankA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1730407" y="1282086"/>
            <a:ext cx="1176490" cy="31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Rankability</a:t>
            </a:r>
          </a:p>
        </p:txBody>
      </p:sp>
      <p:pic>
        <p:nvPicPr>
          <p:cNvPr id="2" name="Picture 1" descr="Screen Shot 2019-05-05 at 9.32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04" y="1825548"/>
            <a:ext cx="3778250" cy="1521943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 bwMode="auto">
          <a:xfrm>
            <a:off x="6553584" y="1466331"/>
            <a:ext cx="1176490" cy="31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2000 D(r,r)</a:t>
            </a:r>
          </a:p>
        </p:txBody>
      </p:sp>
      <p:pic>
        <p:nvPicPr>
          <p:cNvPr id="3" name="Picture 2" descr="Screen Shot 2019-05-05 at 9.34.3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435" y="4557885"/>
            <a:ext cx="3779357" cy="1488189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 bwMode="auto">
          <a:xfrm>
            <a:off x="6581806" y="4231305"/>
            <a:ext cx="1176490" cy="31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2003 D(r,r)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5848031" y="3226535"/>
            <a:ext cx="2703303" cy="31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2</a:t>
            </a:r>
            <a:r>
              <a:rPr lang="en-US" sz="1200" b="1" i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 big upsets are weighted more than . . . 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5848030" y="5947297"/>
            <a:ext cx="1419191" cy="31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. . . 4 mild upsets.</a:t>
            </a:r>
          </a:p>
        </p:txBody>
      </p:sp>
    </p:spTree>
    <p:extLst>
      <p:ext uri="{BB962C8B-B14F-4D97-AF65-F5344CB8AC3E}">
        <p14:creationId xmlns:p14="http://schemas.microsoft.com/office/powerpoint/2010/main" val="313465314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Paper: Rankability of Weighted Data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2555" y="1493568"/>
            <a:ext cx="77170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latin typeface="Tw Cen MT"/>
                <a:cs typeface="Tw Cen MT"/>
              </a:rPr>
              <a:t>Hillsides are better ways to handle weighted data than max D * binary perfect dom graph as proposed in SIMODS1 paper.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Tw Cen MT"/>
              <a:cs typeface="Tw Cen M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w Cen MT"/>
                <a:cs typeface="Tw Cen MT"/>
              </a:rPr>
              <a:t>Hillside Amount is extension of Original Rankability to weighted graphs.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Tw Cen MT"/>
              <a:cs typeface="Tw Cen M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w Cen MT"/>
                <a:cs typeface="Tw Cen MT"/>
              </a:rPr>
              <a:t>Hillside Amount works on both weighted and unweighted graphs.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Tw Cen MT"/>
              <a:cs typeface="Tw Cen M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w Cen MT"/>
                <a:cs typeface="Tw Cen MT"/>
              </a:rPr>
              <a:t>Another option, Hillside Count, naturally weights the location of violations so that upsets are more violations than weak wins.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Tw Cen MT"/>
              <a:cs typeface="Tw Cen M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w Cen MT"/>
                <a:cs typeface="Tw Cen MT"/>
              </a:rPr>
              <a:t>Pros and Cons of Original vs. Hillside Count vs. Hillside Amount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Tw Cen MT"/>
              <a:cs typeface="Tw Cen M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w Cen MT"/>
                <a:cs typeface="Tw Cen MT"/>
              </a:rPr>
              <a:t>Dropping P from rankability definition means we can solve much larger problems, O(10</a:t>
            </a:r>
            <a:r>
              <a:rPr lang="en-US" baseline="30000">
                <a:latin typeface="Tw Cen MT"/>
                <a:cs typeface="Tw Cen MT"/>
              </a:rPr>
              <a:t>2</a:t>
            </a:r>
            <a:r>
              <a:rPr lang="en-US">
                <a:latin typeface="Tw Cen MT"/>
                <a:cs typeface="Tw Cen MT"/>
              </a:rPr>
              <a:t>)-O(10</a:t>
            </a:r>
            <a:r>
              <a:rPr lang="en-US" baseline="30000">
                <a:latin typeface="Tw Cen MT"/>
                <a:cs typeface="Tw Cen MT"/>
              </a:rPr>
              <a:t>3</a:t>
            </a:r>
            <a:r>
              <a:rPr lang="en-US">
                <a:latin typeface="Tw Cen MT"/>
                <a:cs typeface="Tw Cen MT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23131851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Paper: Rankability of Weighted Data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2555" y="1493568"/>
            <a:ext cx="7717015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latin typeface="Tw Cen MT"/>
                <a:cs typeface="Tw Cen MT"/>
              </a:rPr>
              <a:t>Hillsides are better ways to handle weighted data than max D * binary perfect dom graph as proposed in SIMODS1 paper.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Tw Cen MT"/>
              <a:cs typeface="Tw Cen M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w Cen MT"/>
                <a:cs typeface="Tw Cen MT"/>
              </a:rPr>
              <a:t>Hillside Amount is extension of Original Rankability to weighted graphs.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Tw Cen MT"/>
              <a:cs typeface="Tw Cen M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w Cen MT"/>
                <a:cs typeface="Tw Cen MT"/>
              </a:rPr>
              <a:t>Hillside Amount works on </a:t>
            </a:r>
            <a:r>
              <a:rPr lang="en-US" strike="sngStrike">
                <a:latin typeface="Tw Cen MT"/>
                <a:cs typeface="Tw Cen MT"/>
              </a:rPr>
              <a:t>both</a:t>
            </a:r>
            <a:r>
              <a:rPr lang="en-US">
                <a:latin typeface="Tw Cen MT"/>
                <a:cs typeface="Tw Cen MT"/>
              </a:rPr>
              <a:t> weighted </a:t>
            </a:r>
            <a:r>
              <a:rPr lang="en-US" strike="sngStrike">
                <a:latin typeface="Tw Cen MT"/>
                <a:cs typeface="Tw Cen MT"/>
              </a:rPr>
              <a:t>and unweighted </a:t>
            </a:r>
            <a:r>
              <a:rPr lang="en-US">
                <a:latin typeface="Tw Cen MT"/>
                <a:cs typeface="Tw Cen MT"/>
              </a:rPr>
              <a:t>graphs.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Tw Cen MT"/>
              <a:cs typeface="Tw Cen M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w Cen MT"/>
                <a:cs typeface="Tw Cen MT"/>
              </a:rPr>
              <a:t>Another option, Hillside Count, naturally weights the location of violations so that upsets are more violations than weak wins.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Tw Cen MT"/>
              <a:cs typeface="Tw Cen M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w Cen MT"/>
                <a:cs typeface="Tw Cen MT"/>
              </a:rPr>
              <a:t>Hillside Count works on both weighted and unweighted graphs.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Tw Cen MT"/>
              <a:cs typeface="Tw Cen M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w Cen MT"/>
                <a:cs typeface="Tw Cen MT"/>
              </a:rPr>
              <a:t>Pros and Cons of Original vs. Hillside Count vs. Hillside Amount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Tw Cen MT"/>
              <a:cs typeface="Tw Cen M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w Cen MT"/>
                <a:cs typeface="Tw Cen MT"/>
              </a:rPr>
              <a:t>Dropping P from rankability definition means we can solve much larger problems, O(10</a:t>
            </a:r>
            <a:r>
              <a:rPr lang="en-US" baseline="30000">
                <a:latin typeface="Tw Cen MT"/>
                <a:cs typeface="Tw Cen MT"/>
              </a:rPr>
              <a:t>2</a:t>
            </a:r>
            <a:r>
              <a:rPr lang="en-US">
                <a:latin typeface="Tw Cen MT"/>
                <a:cs typeface="Tw Cen MT"/>
              </a:rPr>
              <a:t>)-O(10</a:t>
            </a:r>
            <a:r>
              <a:rPr lang="en-US" baseline="30000">
                <a:latin typeface="Tw Cen MT"/>
                <a:cs typeface="Tw Cen MT"/>
              </a:rPr>
              <a:t>3</a:t>
            </a:r>
            <a:r>
              <a:rPr lang="en-US">
                <a:latin typeface="Tw Cen MT"/>
                <a:cs typeface="Tw Cen MT"/>
              </a:rPr>
              <a:t>).</a:t>
            </a:r>
          </a:p>
        </p:txBody>
      </p:sp>
      <p:sp>
        <p:nvSpPr>
          <p:cNvPr id="5" name="Rectangle 4"/>
          <p:cNvSpPr/>
          <p:nvPr/>
        </p:nvSpPr>
        <p:spPr>
          <a:xfrm rot="5400000">
            <a:off x="3760610" y="-63498"/>
            <a:ext cx="423334" cy="6279445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3760610" y="1302458"/>
            <a:ext cx="423334" cy="6279445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9129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Hillside 1 (Hillside Count)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2555" y="1239570"/>
            <a:ext cx="77170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Minimize the </a:t>
            </a:r>
            <a:r>
              <a:rPr lang="en-US" b="1">
                <a:latin typeface="Tw Cen MT"/>
                <a:cs typeface="Tw Cen MT"/>
              </a:rPr>
              <a:t>number</a:t>
            </a:r>
            <a:r>
              <a:rPr lang="en-US">
                <a:latin typeface="Tw Cen MT"/>
                <a:cs typeface="Tw Cen MT"/>
              </a:rPr>
              <a:t> of violations from hillside form</a:t>
            </a:r>
          </a:p>
        </p:txBody>
      </p:sp>
      <p:pic>
        <p:nvPicPr>
          <p:cNvPr id="3" name="Picture 2" descr="Screen Shot 2019-04-22 at 3.18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06" y="2149826"/>
            <a:ext cx="7094063" cy="263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95308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Hillside 2 (Hillside Amount)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2555" y="1239570"/>
            <a:ext cx="77170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Minimize the </a:t>
            </a:r>
            <a:r>
              <a:rPr lang="en-US" b="1">
                <a:latin typeface="Tw Cen MT"/>
                <a:cs typeface="Tw Cen MT"/>
              </a:rPr>
              <a:t>amount</a:t>
            </a:r>
            <a:r>
              <a:rPr lang="en-US">
                <a:latin typeface="Tw Cen MT"/>
                <a:cs typeface="Tw Cen MT"/>
              </a:rPr>
              <a:t> of violation from hillside form, i.e., the amount of modifications required to bring D to hillside form</a:t>
            </a:r>
          </a:p>
        </p:txBody>
      </p:sp>
      <p:pic>
        <p:nvPicPr>
          <p:cNvPr id="4" name="Picture 3" descr="Screen Shot 2019-05-05 at 8.49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7" y="2606323"/>
            <a:ext cx="76200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5249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Hillside 2B (Hillside Amount)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2555" y="1239570"/>
            <a:ext cx="77170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Minimize the </a:t>
            </a:r>
            <a:r>
              <a:rPr lang="en-US" b="1">
                <a:latin typeface="Tw Cen MT"/>
                <a:cs typeface="Tw Cen MT"/>
              </a:rPr>
              <a:t>amount</a:t>
            </a:r>
            <a:r>
              <a:rPr lang="en-US">
                <a:latin typeface="Tw Cen MT"/>
                <a:cs typeface="Tw Cen MT"/>
              </a:rPr>
              <a:t> of violation from hillside form, i.e., the amount of modifications required to bring D to hillside form</a:t>
            </a:r>
          </a:p>
        </p:txBody>
      </p:sp>
      <p:pic>
        <p:nvPicPr>
          <p:cNvPr id="4" name="Picture 3" descr="Screen Shot 2019-05-05 at 8.48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44" y="2069345"/>
            <a:ext cx="8280400" cy="4381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52332" y="3697111"/>
            <a:ext cx="508001" cy="1016000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3114321" y="4395614"/>
            <a:ext cx="293509" cy="1521180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28197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Hillside 2 has two equivalent formulations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2555" y="1564126"/>
            <a:ext cx="77170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w Cen MT"/>
                <a:cs typeface="Tw Cen MT"/>
              </a:rPr>
              <a:t>Hillside 2 and Hillside 2B are equivalent formulations. </a:t>
            </a:r>
          </a:p>
          <a:p>
            <a:r>
              <a:rPr lang="en-US" sz="2400">
                <a:latin typeface="Tw Cen MT"/>
                <a:cs typeface="Tw Cen MT"/>
              </a:rPr>
              <a:t>They give the:</a:t>
            </a:r>
          </a:p>
          <a:p>
            <a:pPr lvl="3"/>
            <a:r>
              <a:rPr lang="en-US" sz="2400">
                <a:latin typeface="Tw Cen MT"/>
                <a:cs typeface="Tw Cen MT"/>
              </a:rPr>
              <a:t>same f*, objective value, </a:t>
            </a:r>
          </a:p>
          <a:p>
            <a:pPr lvl="3"/>
            <a:r>
              <a:rPr lang="en-US" sz="2400">
                <a:latin typeface="Tw Cen MT"/>
                <a:cs typeface="Tw Cen MT"/>
              </a:rPr>
              <a:t>usually the same Z matrix,</a:t>
            </a:r>
          </a:p>
          <a:p>
            <a:pPr lvl="3"/>
            <a:r>
              <a:rPr lang="en-US" sz="2400">
                <a:latin typeface="Tw Cen MT"/>
                <a:cs typeface="Tw Cen MT"/>
              </a:rPr>
              <a:t>often times different X and Y matrices.</a:t>
            </a:r>
          </a:p>
        </p:txBody>
      </p:sp>
    </p:spTree>
    <p:extLst>
      <p:ext uri="{BB962C8B-B14F-4D97-AF65-F5344CB8AC3E}">
        <p14:creationId xmlns:p14="http://schemas.microsoft.com/office/powerpoint/2010/main" val="1761961010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2000-2012 Big East </a:t>
            </a:r>
            <a:r>
              <a:rPr lang="en-US" sz="3600" b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Unweighted </a:t>
            </a:r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217105901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2000-2012 Big East Data</a:t>
            </a:r>
          </a:p>
        </p:txBody>
      </p:sp>
      <p:pic>
        <p:nvPicPr>
          <p:cNvPr id="2" name="Picture 1" descr="Screen Shot 2019-05-05 at 8.58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4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91781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2000-2012 Big East </a:t>
            </a:r>
            <a:r>
              <a:rPr lang="en-US" sz="3600" b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Unweighted </a:t>
            </a:r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Data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623257"/>
              </p:ext>
            </p:extLst>
          </p:nvPr>
        </p:nvGraphicFramePr>
        <p:xfrm>
          <a:off x="1385708" y="1848329"/>
          <a:ext cx="2847624" cy="46004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9208"/>
                <a:gridCol w="949208"/>
                <a:gridCol w="949208"/>
              </a:tblGrid>
              <a:tr h="353881">
                <a:tc>
                  <a:txBody>
                    <a:bodyPr/>
                    <a:lstStyle/>
                    <a:p>
                      <a:r>
                        <a:rPr lang="en-US" sz="120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28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/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22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40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25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36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12,7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72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32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28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60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52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 bwMode="auto">
          <a:xfrm>
            <a:off x="2286264" y="1380863"/>
            <a:ext cx="2201069" cy="529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SIMODS k, p       Hillside 1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2704066" y="1282086"/>
            <a:ext cx="1176490" cy="31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Rankability</a:t>
            </a:r>
          </a:p>
        </p:txBody>
      </p:sp>
      <p:pic>
        <p:nvPicPr>
          <p:cNvPr id="11" name="Picture 10" descr="Screen Shot 2019-05-05 at 8.58.58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03" t="44033" r="4943" b="36626"/>
          <a:stretch/>
        </p:blipFill>
        <p:spPr>
          <a:xfrm>
            <a:off x="5630333" y="2864555"/>
            <a:ext cx="2794000" cy="132644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 rot="5400000">
            <a:off x="2499078" y="1130303"/>
            <a:ext cx="620884" cy="2847624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5400000">
            <a:off x="2648652" y="3083278"/>
            <a:ext cx="321735" cy="2847624"/>
          </a:xfrm>
          <a:prstGeom prst="rect">
            <a:avLst/>
          </a:prstGeom>
          <a:solidFill>
            <a:schemeClr val="tx1">
              <a:lumMod val="50000"/>
              <a:lumOff val="50000"/>
              <a:alpha val="48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85967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SIMODS Rankability and Hillside 1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28889" y="1564126"/>
            <a:ext cx="776111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w Cen MT"/>
                <a:cs typeface="Tw Cen MT"/>
              </a:rPr>
              <a:t>a</a:t>
            </a:r>
            <a:r>
              <a:rPr lang="en-US" sz="2400">
                <a:latin typeface="Tw Cen MT"/>
                <a:cs typeface="Tw Cen MT"/>
              </a:rPr>
              <a:t>re well-correlated with each other.</a:t>
            </a:r>
          </a:p>
          <a:p>
            <a:endParaRPr lang="en-US" sz="2400">
              <a:latin typeface="Tw Cen MT"/>
              <a:cs typeface="Tw Cen MT"/>
            </a:endParaRPr>
          </a:p>
          <a:p>
            <a:r>
              <a:rPr lang="en-US" sz="2400">
                <a:latin typeface="Tw Cen MT"/>
                <a:cs typeface="Tw Cen MT"/>
              </a:rPr>
              <a:t>are well-correlated with Thomas’s rankH and rankA measures.</a:t>
            </a:r>
            <a:endParaRPr lang="en-US" sz="240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326944644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81751</TotalTime>
  <Words>608</Words>
  <Application>Microsoft Macintosh PowerPoint</Application>
  <PresentationFormat>On-screen Show (4:3)</PresentationFormat>
  <Paragraphs>164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Hillside Rankability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Davidson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the Point</dc:title>
  <dc:creator>Tim Chartier</dc:creator>
  <cp:lastModifiedBy>Amy N Langville</cp:lastModifiedBy>
  <cp:revision>758</cp:revision>
  <dcterms:created xsi:type="dcterms:W3CDTF">2011-08-23T17:17:26Z</dcterms:created>
  <dcterms:modified xsi:type="dcterms:W3CDTF">2019-05-07T12:21:24Z</dcterms:modified>
</cp:coreProperties>
</file>