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39" r:id="rId2"/>
    <p:sldId id="849" r:id="rId3"/>
    <p:sldId id="850" r:id="rId4"/>
    <p:sldId id="854" r:id="rId5"/>
    <p:sldId id="855" r:id="rId6"/>
    <p:sldId id="856" r:id="rId7"/>
    <p:sldId id="857" r:id="rId8"/>
    <p:sldId id="858" r:id="rId9"/>
    <p:sldId id="860" r:id="rId10"/>
    <p:sldId id="861" r:id="rId11"/>
    <p:sldId id="862" r:id="rId12"/>
    <p:sldId id="864" r:id="rId13"/>
    <p:sldId id="865" r:id="rId14"/>
    <p:sldId id="853" r:id="rId15"/>
    <p:sldId id="863" r:id="rId16"/>
    <p:sldId id="866" r:id="rId17"/>
    <p:sldId id="867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850"/>
            <p14:sldId id="854"/>
            <p14:sldId id="855"/>
            <p14:sldId id="856"/>
            <p14:sldId id="857"/>
            <p14:sldId id="858"/>
            <p14:sldId id="860"/>
            <p14:sldId id="861"/>
            <p14:sldId id="862"/>
            <p14:sldId id="864"/>
            <p14:sldId id="865"/>
            <p14:sldId id="853"/>
            <p14:sldId id="863"/>
            <p14:sldId id="866"/>
            <p14:sldId id="8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27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5/8/19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5/8/19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5/8/19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5/8/19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5/8/19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5/8/19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Rankability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5/12/2019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1221" y="168321"/>
            <a:ext cx="8912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Sales Pitch: Hillside 1 &gt;&gt; SIMODS Rankability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8889" y="1564126"/>
            <a:ext cx="77611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no P set, so faster algorithm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no P set, so we can handle problems with bigger n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weights the location of violations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elegant model with LOP history, can leverage LOP algorithms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works on both unweighted and weighted data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can still make suggestions on improving rankability using pseudo-P and upsets with large c</a:t>
            </a:r>
            <a:r>
              <a:rPr lang="en-US" sz="2400" baseline="-25000">
                <a:latin typeface="Tw Cen MT"/>
                <a:cs typeface="Tw Cen MT"/>
              </a:rPr>
              <a:t>ij</a:t>
            </a:r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0033748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 vs. 2003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/>
                <a:ea typeface="ＭＳ Ｐゴシック" charset="0"/>
                <a:cs typeface="Tw Cen MT"/>
              </a:rPr>
              <a:t>Big East Unweighted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8438"/>
              </p:ext>
            </p:extLst>
          </p:nvPr>
        </p:nvGraphicFramePr>
        <p:xfrm>
          <a:off x="609603" y="1848329"/>
          <a:ext cx="4371625" cy="4624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25"/>
                <a:gridCol w="874325"/>
                <a:gridCol w="874325"/>
                <a:gridCol w="874325"/>
                <a:gridCol w="874325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.914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.092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312605" y="1380863"/>
            <a:ext cx="366862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         RankH            RankA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30407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pic>
        <p:nvPicPr>
          <p:cNvPr id="2" name="Picture 1" descr="Screen Shot 2019-05-05 at 9.32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4" y="1825548"/>
            <a:ext cx="3778250" cy="152194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6553584" y="1466331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2000 D(r,r)</a:t>
            </a:r>
          </a:p>
        </p:txBody>
      </p:sp>
      <p:pic>
        <p:nvPicPr>
          <p:cNvPr id="3" name="Picture 2" descr="Screen Shot 2019-05-05 at 9.34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35" y="4557885"/>
            <a:ext cx="3779357" cy="1488189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6581806" y="4231305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2003 D(r,r)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848031" y="3226535"/>
            <a:ext cx="2703303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2 big upsets are weighted more than . . . 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5848030" y="5947297"/>
            <a:ext cx="1419191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. . . 4 mild upsets.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5154767" y="4733602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5671290" y="5087086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688312" y="527438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214331" y="5628193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671289" y="4554331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6688311" y="4733603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8211302" y="5274384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7220373" y="5087086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82446" y="2910947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6708465" y="3081313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8221767" y="2209211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8753829" y="2379251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314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Screen Shot 2019-05-08 at 3.55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16" y="4573976"/>
            <a:ext cx="3851223" cy="1490445"/>
          </a:xfrm>
          <a:prstGeom prst="rect">
            <a:avLst/>
          </a:prstGeom>
        </p:spPr>
      </p:pic>
      <p:pic>
        <p:nvPicPr>
          <p:cNvPr id="6" name="Picture 5" descr="Screen Shot 2019-05-08 at 3.56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48" y="1814548"/>
            <a:ext cx="3829464" cy="1479566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2001 vs. 2002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/>
                <a:ea typeface="ＭＳ Ｐゴシック" charset="0"/>
                <a:cs typeface="Tw Cen MT"/>
              </a:rPr>
              <a:t>Big East Unweighted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69152"/>
              </p:ext>
            </p:extLst>
          </p:nvPr>
        </p:nvGraphicFramePr>
        <p:xfrm>
          <a:off x="609603" y="1848329"/>
          <a:ext cx="4371625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25"/>
                <a:gridCol w="874325"/>
                <a:gridCol w="874325"/>
                <a:gridCol w="874325"/>
                <a:gridCol w="874325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.914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.013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.081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.092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312605" y="1380863"/>
            <a:ext cx="366862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         RankH            RankA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30407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553584" y="1466331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2001 D(r,r)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581806" y="4231305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2002 D(r,r)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848031" y="3226535"/>
            <a:ext cx="3041968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3 of the mildest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upsets between mid-level teams</a:t>
            </a:r>
          </a:p>
        </p:txBody>
      </p:sp>
      <p:sp>
        <p:nvSpPr>
          <p:cNvPr id="20" name="Rectangle 19"/>
          <p:cNvSpPr/>
          <p:nvPr/>
        </p:nvSpPr>
        <p:spPr>
          <a:xfrm rot="5400000">
            <a:off x="7686363" y="565576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660090" y="527438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186109" y="5487083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7675474" y="5288495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8211302" y="5500160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7192151" y="5115308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06408" y="2351030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6640042" y="2508178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6640042" y="2121400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7152405" y="2320835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7145217" y="2717022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7703697" y="2508179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5376333" y="6020796"/>
            <a:ext cx="3513666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3 of the mildest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upsets between mid- to low-level teams</a:t>
            </a:r>
          </a:p>
        </p:txBody>
      </p:sp>
    </p:spTree>
    <p:extLst>
      <p:ext uri="{BB962C8B-B14F-4D97-AF65-F5344CB8AC3E}">
        <p14:creationId xmlns:p14="http://schemas.microsoft.com/office/powerpoint/2010/main" val="160347195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Screen Shot 2019-05-08 at 3.55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16" y="4573976"/>
            <a:ext cx="3851223" cy="1490445"/>
          </a:xfrm>
          <a:prstGeom prst="rect">
            <a:avLst/>
          </a:prstGeom>
        </p:spPr>
      </p:pic>
      <p:pic>
        <p:nvPicPr>
          <p:cNvPr id="6" name="Picture 5" descr="Screen Shot 2019-05-08 at 3.56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48" y="1814548"/>
            <a:ext cx="3829464" cy="1479566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2001 vs. 2002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/>
                <a:ea typeface="ＭＳ Ｐゴシック" charset="0"/>
                <a:cs typeface="Tw Cen MT"/>
              </a:rPr>
              <a:t>Big East Unweighted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676"/>
              </p:ext>
            </p:extLst>
          </p:nvPr>
        </p:nvGraphicFramePr>
        <p:xfrm>
          <a:off x="609603" y="1848329"/>
          <a:ext cx="4371625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25"/>
                <a:gridCol w="874325"/>
                <a:gridCol w="874325"/>
                <a:gridCol w="874325"/>
                <a:gridCol w="874325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.914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.013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.081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.092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312605" y="1380863"/>
            <a:ext cx="366862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         RankH            RankA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30407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553584" y="1466331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2001 D(r,r)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6581806" y="4231305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2002 D(r,r)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848031" y="3226535"/>
            <a:ext cx="3041968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3 of the mildest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upsets between mid-level teams</a:t>
            </a:r>
          </a:p>
        </p:txBody>
      </p:sp>
      <p:sp>
        <p:nvSpPr>
          <p:cNvPr id="20" name="Rectangle 19"/>
          <p:cNvSpPr/>
          <p:nvPr/>
        </p:nvSpPr>
        <p:spPr>
          <a:xfrm rot="5400000">
            <a:off x="7686363" y="565576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660090" y="5274384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7186109" y="5487083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7675474" y="5288495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8211302" y="5500160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7192151" y="5115308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06408" y="2351030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6640042" y="2508178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6640042" y="2121400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7152405" y="2320835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7145217" y="2717022"/>
            <a:ext cx="229630" cy="23673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7703697" y="2508179"/>
            <a:ext cx="229630" cy="236739"/>
          </a:xfrm>
          <a:prstGeom prst="rect">
            <a:avLst/>
          </a:prstGeom>
          <a:solidFill>
            <a:srgbClr val="3366F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5376333" y="6020796"/>
            <a:ext cx="3513666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3 of the mildest</a:t>
            </a:r>
            <a:r>
              <a:rPr lang="en-US" sz="1200" b="1" i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upsets between mid- to low-level teams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 bwMode="auto">
          <a:xfrm>
            <a:off x="5868182" y="3754192"/>
            <a:ext cx="3041968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1200" b="1" i="1" dirty="0">
                <a:solidFill>
                  <a:srgbClr val="FF0000"/>
                </a:solidFill>
                <a:latin typeface="Tw Cen MT"/>
                <a:ea typeface="ＭＳ Ｐゴシック" charset="0"/>
                <a:cs typeface="Tw Cen MT"/>
              </a:rPr>
              <a:t>So one could argue that 2002 should have slightly better rankability than 2001.</a:t>
            </a:r>
            <a:endParaRPr lang="en-US" sz="1200" b="1" i="1" dirty="0">
              <a:solidFill>
                <a:srgbClr val="FF0000"/>
              </a:solidFill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66119648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Paper: Rankability of Weighted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493568"/>
            <a:ext cx="77170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Hillsides are better ways to handle weighted data than max D * binary perfect dom graph as proposed in SIMODS1 paper.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is extension of Original Rankability to 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works on both weighted and unweighted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Another option, Hillside Count, naturally weights the location of violations so that upsets are more violations than weak wins.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Pros and Cons of Original vs. Hillside Count vs. Hillside Amount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Dropping P from rankability definition means we can solve much larger problems, O(10</a:t>
            </a:r>
            <a:r>
              <a:rPr lang="en-US" baseline="30000">
                <a:latin typeface="Tw Cen MT"/>
                <a:cs typeface="Tw Cen MT"/>
              </a:rPr>
              <a:t>2</a:t>
            </a:r>
            <a:r>
              <a:rPr lang="en-US">
                <a:latin typeface="Tw Cen MT"/>
                <a:cs typeface="Tw Cen MT"/>
              </a:rPr>
              <a:t>)-O(10</a:t>
            </a:r>
            <a:r>
              <a:rPr lang="en-US" baseline="30000">
                <a:latin typeface="Tw Cen MT"/>
                <a:cs typeface="Tw Cen MT"/>
              </a:rPr>
              <a:t>3</a:t>
            </a:r>
            <a:r>
              <a:rPr lang="en-US">
                <a:latin typeface="Tw Cen MT"/>
                <a:cs typeface="Tw Cen M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2313185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Paper: Rankability of Weighted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493568"/>
            <a:ext cx="771701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Hillsides are better ways to handle weighted data than max D * binary perfect dom graph as proposed in SIMODS1 paper.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is extension of Original Rankability to 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Amount works on </a:t>
            </a:r>
            <a:r>
              <a:rPr lang="en-US" strike="sngStrike">
                <a:latin typeface="Tw Cen MT"/>
                <a:cs typeface="Tw Cen MT"/>
              </a:rPr>
              <a:t>both</a:t>
            </a:r>
            <a:r>
              <a:rPr lang="en-US">
                <a:latin typeface="Tw Cen MT"/>
                <a:cs typeface="Tw Cen MT"/>
              </a:rPr>
              <a:t> weighted </a:t>
            </a:r>
            <a:r>
              <a:rPr lang="en-US" strike="sngStrike">
                <a:latin typeface="Tw Cen MT"/>
                <a:cs typeface="Tw Cen MT"/>
              </a:rPr>
              <a:t>and unweighted </a:t>
            </a:r>
            <a:r>
              <a:rPr lang="en-US">
                <a:latin typeface="Tw Cen MT"/>
                <a:cs typeface="Tw Cen MT"/>
              </a:rPr>
              <a:t>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Another option, Hillside Count, naturally weights the location of violations so that upsets are more violations than weak wins.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Count works on both weighted and unweighted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Pros and Cons of Original vs. Hillside Count vs. Hillside Amount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Dropping P from rankability definition means we can solve much larger problems, O(10</a:t>
            </a:r>
            <a:r>
              <a:rPr lang="en-US" baseline="30000">
                <a:latin typeface="Tw Cen MT"/>
                <a:cs typeface="Tw Cen MT"/>
              </a:rPr>
              <a:t>2</a:t>
            </a:r>
            <a:r>
              <a:rPr lang="en-US">
                <a:latin typeface="Tw Cen MT"/>
                <a:cs typeface="Tw Cen MT"/>
              </a:rPr>
              <a:t>)-O(10</a:t>
            </a:r>
            <a:r>
              <a:rPr lang="en-US" baseline="30000">
                <a:latin typeface="Tw Cen MT"/>
                <a:cs typeface="Tw Cen MT"/>
              </a:rPr>
              <a:t>3</a:t>
            </a:r>
            <a:r>
              <a:rPr lang="en-US">
                <a:latin typeface="Tw Cen MT"/>
                <a:cs typeface="Tw Cen MT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 rot="5400000">
            <a:off x="3760610" y="-63498"/>
            <a:ext cx="423334" cy="6279445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3760610" y="1302458"/>
            <a:ext cx="423334" cy="6279445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129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Paper Outline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493568"/>
            <a:ext cx="77170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Recap SIMODS 1 paper: distance from perfection = k, uniqueness = P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Weighted D matrix and various encodings with point differentials or ratios.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as perfection for weighted graph. Define Hillside, example D.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2 (Hillside Amount) as extension of SIMODS1, unweighted graphs, to weighted graphs.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Hillside 1 (</a:t>
            </a:r>
            <a:r>
              <a:rPr lang="en-US">
                <a:latin typeface="Tw Cen MT"/>
                <a:cs typeface="Tw Cen MT"/>
              </a:rPr>
              <a:t>Hillside Count) formulation and its advantages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Advice for Improving Hillside 1 Rankability: no P vs. pseudo-P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Tw Cen MT"/>
              <a:cs typeface="Tw Cen M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w Cen MT"/>
                <a:cs typeface="Tw Cen MT"/>
              </a:rPr>
              <a:t>Numerical Experiments</a:t>
            </a:r>
          </a:p>
        </p:txBody>
      </p:sp>
    </p:spTree>
    <p:extLst>
      <p:ext uri="{BB962C8B-B14F-4D97-AF65-F5344CB8AC3E}">
        <p14:creationId xmlns:p14="http://schemas.microsoft.com/office/powerpoint/2010/main" val="14845626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Paper Numerical Experiments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93335" y="1493568"/>
            <a:ext cx="5685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March Madness, years 2000-present, n=350</a:t>
            </a:r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College Football</a:t>
            </a:r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US News College Rankings: n=?, interesting subsets</a:t>
            </a:r>
            <a:endParaRPr lang="en-US">
              <a:latin typeface="Tw Cen MT"/>
              <a:cs typeface="Tw Cen MT"/>
            </a:endParaRPr>
          </a:p>
          <a:p>
            <a:r>
              <a:rPr lang="en-US">
                <a:latin typeface="Tw Cen MT"/>
                <a:cs typeface="Tw Cen MT"/>
              </a:rPr>
              <a:t>LETOR</a:t>
            </a:r>
            <a:endParaRPr lang="en-US">
              <a:latin typeface="Tw Cen MT"/>
              <a:cs typeface="Tw Cen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224" y="1493568"/>
            <a:ext cx="95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Tw Cen MT"/>
                <a:cs typeface="Tw Cen MT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224" y="3720301"/>
            <a:ext cx="95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>
                <a:latin typeface="Tw Cen MT"/>
                <a:cs typeface="Tw Cen MT"/>
              </a:rPr>
              <a:t>Points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5113" y="3734412"/>
            <a:ext cx="568501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Tw Cen MT"/>
                <a:cs typeface="Tw Cen MT"/>
              </a:rPr>
              <a:t>Hillside on both unweighted and weighted data means we can solve bigger problems: tables of runtimes and biggest n we can solve in 1 hour, 5 hours, … Compare to SIMODS 1 unweighted problems.</a:t>
            </a:r>
          </a:p>
          <a:p>
            <a:pPr marL="342900" indent="-342900">
              <a:buFont typeface="+mj-lt"/>
              <a:buAutoNum type="arabicPeriod"/>
            </a:pPr>
            <a:endParaRPr lang="en-US">
              <a:latin typeface="Tw Cen MT"/>
              <a:cs typeface="Tw Cen M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Tw Cen MT"/>
                <a:cs typeface="Tw Cen MT"/>
              </a:rPr>
              <a:t>Improving rankability improves ranking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9153339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1 (Hillside Count)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number</a:t>
            </a:r>
            <a:r>
              <a:rPr lang="en-US">
                <a:latin typeface="Tw Cen MT"/>
                <a:cs typeface="Tw Cen MT"/>
              </a:rPr>
              <a:t> of violations from hillside form</a:t>
            </a:r>
          </a:p>
        </p:txBody>
      </p:sp>
      <p:pic>
        <p:nvPicPr>
          <p:cNvPr id="3" name="Picture 2" descr="Screen Shot 2019-04-22 at 3.1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6" y="2149826"/>
            <a:ext cx="7094063" cy="26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2 (Hillside Amount)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amount</a:t>
            </a:r>
            <a:r>
              <a:rPr lang="en-US">
                <a:latin typeface="Tw Cen MT"/>
                <a:cs typeface="Tw Cen MT"/>
              </a:rPr>
              <a:t> of violation from hillside form, i.e., the amount of modifications required to bring D to hillside form</a:t>
            </a:r>
          </a:p>
        </p:txBody>
      </p:sp>
      <p:pic>
        <p:nvPicPr>
          <p:cNvPr id="4" name="Picture 3" descr="Screen Shot 2019-05-05 at 8.49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2606323"/>
            <a:ext cx="7620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249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2B (Tighter Form.)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amount</a:t>
            </a:r>
            <a:r>
              <a:rPr lang="en-US">
                <a:latin typeface="Tw Cen MT"/>
                <a:cs typeface="Tw Cen MT"/>
              </a:rPr>
              <a:t> of violation from hillside form, i.e., the amount of modifications required to bring D to hillside form</a:t>
            </a:r>
          </a:p>
        </p:txBody>
      </p:sp>
      <p:pic>
        <p:nvPicPr>
          <p:cNvPr id="2" name="Picture 1" descr="Screen Shot 2019-05-08 at 3.42.2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0"/>
          <a:stretch/>
        </p:blipFill>
        <p:spPr>
          <a:xfrm>
            <a:off x="259998" y="2370666"/>
            <a:ext cx="8679391" cy="28091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4309357" y="1247246"/>
            <a:ext cx="496712" cy="5334358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3406647" y="4093922"/>
            <a:ext cx="489713" cy="655658"/>
          </a:xfrm>
          <a:prstGeom prst="rect">
            <a:avLst/>
          </a:prstGeom>
          <a:solidFill>
            <a:srgbClr val="008000">
              <a:alpha val="35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85838" y="2957243"/>
            <a:ext cx="818442" cy="54277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4020261" y="2679703"/>
            <a:ext cx="369701" cy="64911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819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2 has two equivalent formulations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564126"/>
            <a:ext cx="77170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Hillside 2 and Hillside 2B are equivalent formulations. </a:t>
            </a:r>
          </a:p>
          <a:p>
            <a:r>
              <a:rPr lang="en-US" sz="2400">
                <a:latin typeface="Tw Cen MT"/>
                <a:cs typeface="Tw Cen MT"/>
              </a:rPr>
              <a:t>They give the:</a:t>
            </a:r>
          </a:p>
          <a:p>
            <a:pPr lvl="3"/>
            <a:r>
              <a:rPr lang="en-US" sz="2400">
                <a:latin typeface="Tw Cen MT"/>
                <a:cs typeface="Tw Cen MT"/>
              </a:rPr>
              <a:t>same f*, objective value, </a:t>
            </a:r>
          </a:p>
          <a:p>
            <a:pPr lvl="3"/>
            <a:r>
              <a:rPr lang="en-US" sz="2400">
                <a:latin typeface="Tw Cen MT"/>
                <a:cs typeface="Tw Cen MT"/>
              </a:rPr>
              <a:t>usually the same Z matrix,</a:t>
            </a:r>
          </a:p>
          <a:p>
            <a:pPr lvl="3"/>
            <a:r>
              <a:rPr lang="en-US" sz="2400">
                <a:latin typeface="Tw Cen MT"/>
                <a:cs typeface="Tw Cen MT"/>
              </a:rPr>
              <a:t>often times different X and Y matrices.</a:t>
            </a:r>
          </a:p>
          <a:p>
            <a:pPr lvl="3"/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Hillside 2B takes fewer iterations due to tigher bounds. </a:t>
            </a:r>
          </a:p>
          <a:p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76196101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Unweighted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1710590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Data</a:t>
            </a:r>
          </a:p>
        </p:txBody>
      </p:sp>
      <p:pic>
        <p:nvPicPr>
          <p:cNvPr id="2" name="Picture 1" descr="Screen Shot 2019-05-05 at 8.58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9178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Unweighted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23257"/>
              </p:ext>
            </p:extLst>
          </p:nvPr>
        </p:nvGraphicFramePr>
        <p:xfrm>
          <a:off x="1385708" y="1848329"/>
          <a:ext cx="2847624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208"/>
                <a:gridCol w="949208"/>
                <a:gridCol w="949208"/>
              </a:tblGrid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36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60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r>
                        <a:rPr lang="en-US" sz="12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2286264" y="1380863"/>
            <a:ext cx="2201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704066" y="1282086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pic>
        <p:nvPicPr>
          <p:cNvPr id="11" name="Picture 10" descr="Screen Shot 2019-05-05 at 8.58.5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3" t="44033" r="4943" b="36626"/>
          <a:stretch/>
        </p:blipFill>
        <p:spPr>
          <a:xfrm>
            <a:off x="5630333" y="2864555"/>
            <a:ext cx="2794000" cy="1326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499078" y="1130303"/>
            <a:ext cx="620884" cy="2847624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648652" y="3083278"/>
            <a:ext cx="321735" cy="2847624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859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SIMODS Rankability and Hillside 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8889" y="1564126"/>
            <a:ext cx="776111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are well-correlated with each other.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are well-correlated with Thomas’s rankH and rankA measures.</a:t>
            </a:r>
          </a:p>
        </p:txBody>
      </p:sp>
    </p:spTree>
    <p:extLst>
      <p:ext uri="{BB962C8B-B14F-4D97-AF65-F5344CB8AC3E}">
        <p14:creationId xmlns:p14="http://schemas.microsoft.com/office/powerpoint/2010/main" val="132694464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88885</TotalTime>
  <Words>1014</Words>
  <Application>Microsoft Macintosh PowerPoint</Application>
  <PresentationFormat>On-screen Show (4:3)</PresentationFormat>
  <Paragraphs>303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Hillside Rankability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776</cp:revision>
  <dcterms:created xsi:type="dcterms:W3CDTF">2011-08-23T17:17:26Z</dcterms:created>
  <dcterms:modified xsi:type="dcterms:W3CDTF">2019-05-13T18:35:48Z</dcterms:modified>
</cp:coreProperties>
</file>