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49" r:id="rId2"/>
    <p:sldId id="750" r:id="rId3"/>
    <p:sldId id="755" r:id="rId4"/>
    <p:sldId id="765" r:id="rId5"/>
    <p:sldId id="782" r:id="rId6"/>
    <p:sldId id="753" r:id="rId7"/>
    <p:sldId id="771" r:id="rId8"/>
    <p:sldId id="766" r:id="rId9"/>
    <p:sldId id="767" r:id="rId10"/>
    <p:sldId id="768" r:id="rId11"/>
    <p:sldId id="769" r:id="rId12"/>
    <p:sldId id="775" r:id="rId13"/>
    <p:sldId id="770" r:id="rId14"/>
    <p:sldId id="773" r:id="rId15"/>
    <p:sldId id="774" r:id="rId16"/>
    <p:sldId id="772" r:id="rId17"/>
    <p:sldId id="780" r:id="rId18"/>
    <p:sldId id="777" r:id="rId19"/>
    <p:sldId id="779" r:id="rId20"/>
    <p:sldId id="781" r:id="rId21"/>
    <p:sldId id="776" r:id="rId22"/>
    <p:sldId id="788" r:id="rId23"/>
    <p:sldId id="785" r:id="rId24"/>
    <p:sldId id="787" r:id="rId25"/>
    <p:sldId id="786" r:id="rId26"/>
    <p:sldId id="778" r:id="rId27"/>
    <p:sldId id="789" r:id="rId28"/>
    <p:sldId id="783" r:id="rId29"/>
    <p:sldId id="784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749"/>
            <p14:sldId id="750"/>
            <p14:sldId id="755"/>
            <p14:sldId id="765"/>
            <p14:sldId id="782"/>
            <p14:sldId id="753"/>
            <p14:sldId id="771"/>
            <p14:sldId id="766"/>
            <p14:sldId id="767"/>
            <p14:sldId id="768"/>
            <p14:sldId id="769"/>
            <p14:sldId id="775"/>
            <p14:sldId id="770"/>
            <p14:sldId id="773"/>
            <p14:sldId id="774"/>
            <p14:sldId id="772"/>
            <p14:sldId id="780"/>
            <p14:sldId id="777"/>
            <p14:sldId id="779"/>
            <p14:sldId id="781"/>
            <p14:sldId id="776"/>
            <p14:sldId id="788"/>
            <p14:sldId id="785"/>
            <p14:sldId id="787"/>
            <p14:sldId id="786"/>
            <p14:sldId id="778"/>
            <p14:sldId id="789"/>
            <p14:sldId id="783"/>
            <p14:sldId id="78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100" d="100"/>
          <a:sy n="100" d="100"/>
        </p:scale>
        <p:origin x="-88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3/11/19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3/11/19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3/11/19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3/11/19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3/11/19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3/11/19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2" y="83195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Improving Rankability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3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/11/2019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705277" y="4051605"/>
            <a:ext cx="4706465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Amy Langville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Mathematics Department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College of Charleston</a:t>
            </a:r>
          </a:p>
          <a:p>
            <a:pPr algn="l" eaLnBrk="1" hangingPunct="1">
              <a:lnSpc>
                <a:spcPct val="120000"/>
              </a:lnSpc>
            </a:pPr>
            <a:endParaRPr lang="en-US" sz="18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40630042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Geometry of Optimally Improving Rankability</a:t>
            </a:r>
            <a:endParaRPr lang="en-US" sz="4000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00236" y="5828630"/>
            <a:ext cx="8086563" cy="70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This is not parametric programming, which gives a range of values for the parameter for which current optimal solution remains the optimal solution.  Instead we are interested in the number of extreme point optimal solutions given particular changes.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pic>
        <p:nvPicPr>
          <p:cNvPr id="5" name="Picture 4" descr="Screen Shot 2019-02-13 at 7.56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8" y="1551318"/>
            <a:ext cx="7861300" cy="3632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485043" y="1684418"/>
            <a:ext cx="2522859" cy="41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b="1" dirty="0" err="1">
                <a:latin typeface="Tw Cen MT"/>
                <a:ea typeface="ＭＳ Ｐゴシック" charset="0"/>
                <a:cs typeface="Tw Cen MT"/>
              </a:rPr>
              <a:t>Before Preprocessing: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564144" y="4136188"/>
            <a:ext cx="2522859" cy="41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b="1" dirty="0" err="1">
                <a:latin typeface="Tw Cen MT"/>
                <a:ea typeface="ＭＳ Ｐゴシック" charset="0"/>
                <a:cs typeface="Tw Cen MT"/>
              </a:rPr>
              <a:t>After Preprocessing: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5873784" y="4317144"/>
            <a:ext cx="3230112" cy="35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pairs of sandwiching parallel hyperplanes</a:t>
            </a:r>
            <a:endParaRPr lang="en-US" sz="1400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82945" y="4590713"/>
            <a:ext cx="330200" cy="355600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600235" y="5156782"/>
            <a:ext cx="8396711" cy="70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So l pairs of sandwiching parallel hyperplanes are moving in and out or up and down. Walls of the polytope shift.</a:t>
            </a:r>
            <a:endParaRPr lang="en-US" sz="1400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98293510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81582"/>
            <a:ext cx="8686801" cy="731822"/>
          </a:xfrm>
        </p:spPr>
        <p:txBody>
          <a:bodyPr/>
          <a:lstStyle/>
          <a:p>
            <a:r>
              <a:rPr lang="en-US" sz="4000" b="1" dirty="0" err="1"/>
              <a:t>Geometry of Rankability Polytope, n=3</a:t>
            </a:r>
            <a:endParaRPr lang="en-US" sz="4000" b="1" dirty="0"/>
          </a:p>
        </p:txBody>
      </p:sp>
      <p:pic>
        <p:nvPicPr>
          <p:cNvPr id="5" name="Picture 4" descr="Screen Shot 2019-02-13 at 8.04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9" y="1524582"/>
            <a:ext cx="2891400" cy="2515412"/>
          </a:xfrm>
          <a:prstGeom prst="rect">
            <a:avLst/>
          </a:prstGeom>
        </p:spPr>
      </p:pic>
      <p:pic>
        <p:nvPicPr>
          <p:cNvPr id="6" name="Picture 5" descr="Screen Shot 2019-02-13 at 8.04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69" y="1113404"/>
            <a:ext cx="3230479" cy="2712702"/>
          </a:xfrm>
          <a:prstGeom prst="rect">
            <a:avLst/>
          </a:prstGeom>
        </p:spPr>
      </p:pic>
      <p:pic>
        <p:nvPicPr>
          <p:cNvPr id="7" name="Picture 6" descr="Screen Shot 2019-02-13 at 8.04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9" y="4066209"/>
            <a:ext cx="2693068" cy="2524422"/>
          </a:xfrm>
          <a:prstGeom prst="rect">
            <a:avLst/>
          </a:prstGeom>
        </p:spPr>
      </p:pic>
      <p:pic>
        <p:nvPicPr>
          <p:cNvPr id="8" name="Picture 7" descr="Screen Shot 2019-02-13 at 8.04.3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94" y="4066209"/>
            <a:ext cx="2850867" cy="23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3559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Geometry of Optimally Improving Rankability</a:t>
            </a:r>
            <a:endParaRPr lang="en-US" sz="4000" b="1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485043" y="1684418"/>
            <a:ext cx="2522859" cy="41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b="1" dirty="0" err="1">
                <a:latin typeface="Tw Cen MT"/>
                <a:ea typeface="ＭＳ Ｐゴシック" charset="0"/>
                <a:cs typeface="Tw Cen MT"/>
              </a:rPr>
              <a:t>Alternative Form. 1: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600235" y="4128082"/>
            <a:ext cx="8396711" cy="134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With this formulation, the polytope stays the same as D changes to D. Only the angle of the objective function changes.</a:t>
            </a:r>
          </a:p>
          <a:p>
            <a:pPr algn="l" eaLnBrk="1" hangingPunct="1"/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This polytope is the LOP polytope. And there is research on which LOP constraints are facet-defining.</a:t>
            </a:r>
          </a:p>
          <a:p>
            <a:pPr algn="l" eaLnBrk="1" hangingPunct="1"/>
            <a:endParaRPr lang="en-US" sz="1400" i="1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As D changes, the changing angle of objective function causes the optimal face to change. We want to change D so that the new optimal face has the fewest number of extreme points.</a:t>
            </a:r>
            <a:endParaRPr lang="en-US" sz="1400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  <p:pic>
        <p:nvPicPr>
          <p:cNvPr id="3" name="Picture 2" descr="Screen Shot 2019-02-27 at 10.16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44" y="2098839"/>
            <a:ext cx="6378755" cy="177377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311345" y="2098839"/>
            <a:ext cx="330200" cy="355600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223035" y="4018083"/>
            <a:ext cx="695165" cy="52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~</a:t>
            </a:r>
            <a:endParaRPr lang="en-US" sz="1400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18200" y="1411659"/>
            <a:ext cx="1560755" cy="54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z</a:t>
            </a:r>
            <a:r>
              <a:rPr lang="en-US" sz="1400" i="1" baseline="-25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= d</a:t>
            </a:r>
            <a:r>
              <a:rPr lang="en-US" sz="1400" i="1" baseline="-25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+ x</a:t>
            </a:r>
            <a:r>
              <a:rPr lang="en-US" sz="1400" i="1" baseline="-25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- </a:t>
            </a:r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y</a:t>
            </a:r>
            <a:r>
              <a:rPr lang="en-US" sz="1400" i="1" baseline="-25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 </a:t>
            </a:r>
            <a:endParaRPr lang="en-US" sz="1400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endParaRPr lang="en-US" sz="1400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00235" y="5232400"/>
            <a:ext cx="8140045" cy="113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Q: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Maybe each member of P can be examined to find which could be the lone e.p. on the optimal face and find which changes to D make this happen?</a:t>
            </a:r>
          </a:p>
        </p:txBody>
      </p:sp>
    </p:spTree>
    <p:extLst>
      <p:ext uri="{BB962C8B-B14F-4D97-AF65-F5344CB8AC3E}">
        <p14:creationId xmlns:p14="http://schemas.microsoft.com/office/powerpoint/2010/main" val="194359671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n=4 example</a:t>
            </a:r>
            <a:endParaRPr lang="en-US" sz="4000" b="1" dirty="0"/>
          </a:p>
        </p:txBody>
      </p:sp>
      <p:pic>
        <p:nvPicPr>
          <p:cNvPr id="3" name="Picture 2" descr="sca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33"/>
          <a:stretch/>
        </p:blipFill>
        <p:spPr>
          <a:xfrm>
            <a:off x="267369" y="1169761"/>
            <a:ext cx="65532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7720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 descr="sca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33"/>
          <a:stretch/>
        </p:blipFill>
        <p:spPr>
          <a:xfrm>
            <a:off x="6" y="-1"/>
            <a:ext cx="8061152" cy="682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1957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 descr="sca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691" b="22776"/>
          <a:stretch/>
        </p:blipFill>
        <p:spPr>
          <a:xfrm>
            <a:off x="-138043" y="-317532"/>
            <a:ext cx="6198380" cy="77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33988"/>
      </p:ext>
    </p:extLst>
  </p:cSld>
  <p:clrMapOvr>
    <a:masterClrMapping/>
  </p:clrMapOvr>
  <p:transition xmlns:p14="http://schemas.microsoft.com/office/powerpoint/2010/main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Tied and Dominated (i,j) pairs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1336842" y="2058737"/>
            <a:ext cx="6838774" cy="216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=1 and d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ji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=1  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=0 and d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ji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=0 </a:t>
            </a: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=1 and d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ji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=0  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=0 and d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ji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=1  </a:t>
            </a:r>
          </a:p>
          <a:p>
            <a:pPr marL="342900" indent="-342900" algn="l" eaLnBrk="1" hangingPunct="1">
              <a:buFont typeface="Arial"/>
              <a:buChar char="•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For each (i,j) pair in D, there are 4 options: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109151" y="2218304"/>
            <a:ext cx="3724743" cy="35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modifying (i,j) </a:t>
            </a:r>
            <a:r>
              <a:rPr lang="en-US" sz="14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breaks a tie </a:t>
            </a:r>
            <a:r>
              <a:rPr lang="en-US" sz="1400" i="1" dirty="0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in a dominance relation</a:t>
            </a:r>
            <a:endParaRPr lang="en-US" sz="1400" dirty="0">
              <a:solidFill>
                <a:srgbClr val="000000"/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109152" y="3172810"/>
            <a:ext cx="4066464" cy="35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modifying (i,j) makes a tie in a dominance relation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1173873"/>
      </p:ext>
    </p:extLst>
  </p:cSld>
  <p:clrMapOvr>
    <a:masterClrMapping/>
  </p:clrMapOvr>
  <p:transition xmlns:p14="http://schemas.microsoft.com/office/powerpoint/2010/main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Exhaustive Method for Optimally Improving Rankability</a:t>
            </a:r>
            <a:endParaRPr lang="en-US" sz="4000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25667" y="2366211"/>
            <a:ext cx="7449949" cy="216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Create one of the </a:t>
            </a: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“t choose l” 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new matrices D.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Find k and P for this D.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Repeat for all possible D.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Choose D with smallest |P| with k=k-l.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5763128" y="2245902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3263230" y="2545357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3482470" y="2852828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1896972" y="3165651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3756505" y="3149621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4630777" y="3154973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1569444" y="2558724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2236524" y="2548046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896972" y="4198499"/>
            <a:ext cx="5475714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t= # of tied dominance relations. This reduces the expense a bit because only considering tied dominance relations are considered.  Of the “n</a:t>
            </a:r>
            <a:r>
              <a:rPr lang="en-US" sz="1400" i="1" baseline="30000" dirty="0"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-n choose l” new modified matrices only the “t choose l” will improve rankability. The other the “n</a:t>
            </a:r>
            <a:r>
              <a:rPr lang="en-US" sz="1400" i="1" baseline="30000" dirty="0"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-n - t choose l” will worsen rankability.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00054718"/>
      </p:ext>
    </p:extLst>
  </p:cSld>
  <p:clrMapOvr>
    <a:masterClrMapping/>
  </p:clrMapOvr>
  <p:transition xmlns:p14="http://schemas.microsoft.com/office/powerpoint/2010/main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/>
              <a:t>Conjecture 1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294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Flipping a </a:t>
            </a: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tied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dominance relation (i,j) that has a nonnegative fractional value in P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(i.e., 0&lt;P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(i,j)&lt;1) improves rankability by decrementing k by 1 and reducing the number of elements in the P set. 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Flipping a dominated relation (i,j) decreases rankability. The value of k increases by 1 and the number of elements in the P set may remain the same or increase. 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231297915"/>
      </p:ext>
    </p:extLst>
  </p:cSld>
  <p:clrMapOvr>
    <a:masterClrMapping/>
  </p:clrMapOvr>
  <p:transition xmlns:p14="http://schemas.microsoft.com/office/powerpoint/2010/main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/>
              <a:t>Conjecture 2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2667" y="1529930"/>
            <a:ext cx="7475349" cy="2114970"/>
            <a:chOff x="852667" y="1529930"/>
            <a:chExt cx="7475349" cy="2114970"/>
          </a:xfrm>
        </p:grpSpPr>
        <p:sp>
          <p:nvSpPr>
            <p:cNvPr id="5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8067" y="1529930"/>
              <a:ext cx="7449949" cy="2114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To make the </a:t>
              </a:r>
              <a:r>
                <a:rPr lang="en-US" sz="2000" b="1" dirty="0" err="1">
                  <a:solidFill>
                    <a:srgbClr val="3366FF"/>
                  </a:solidFill>
                  <a:latin typeface="Tw Cen MT"/>
                  <a:ea typeface="ＭＳ Ｐゴシック" charset="0"/>
                  <a:cs typeface="Tw Cen MT"/>
                </a:rPr>
                <a:t>optimal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(with respect to the greatest change from p to p), l=1 </a:t>
              </a:r>
              <a:r>
                <a:rPr lang="en-US" sz="2000" b="1" dirty="0" err="1">
                  <a:solidFill>
                    <a:srgbClr val="008000"/>
                  </a:solidFill>
                  <a:latin typeface="Tw Cen MT"/>
                  <a:ea typeface="ＭＳ Ｐゴシック" charset="0"/>
                  <a:cs typeface="Tw Cen MT"/>
                </a:rPr>
                <a:t>one-link addition 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to D, identify the smallest nonzero element (i,j) in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&gt;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with a zero-tied dominance relation in D so that 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ij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ji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=0. Then setting 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ij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=1 creates P by removing members in P that contradict the i&gt;j link addition, i.e., </a:t>
              </a:r>
            </a:p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					P = P – {members in P with i&lt;j}.</a:t>
              </a: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6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52270" y="2916328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12470" y="2322101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2667" y="1765974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4567" y="4031830"/>
            <a:ext cx="7475349" cy="2114970"/>
            <a:chOff x="852667" y="1529930"/>
            <a:chExt cx="7475349" cy="2114970"/>
          </a:xfrm>
        </p:grpSpPr>
        <p:sp>
          <p:nvSpPr>
            <p:cNvPr id="10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8067" y="1529930"/>
              <a:ext cx="7449949" cy="2114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To make the </a:t>
              </a:r>
              <a:r>
                <a:rPr lang="en-US" sz="2000" b="1" dirty="0" err="1">
                  <a:solidFill>
                    <a:srgbClr val="3366FF"/>
                  </a:solidFill>
                  <a:latin typeface="Tw Cen MT"/>
                  <a:ea typeface="ＭＳ Ｐゴシック" charset="0"/>
                  <a:cs typeface="Tw Cen MT"/>
                </a:rPr>
                <a:t>optimal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(with respect to the greatest change from p to p), l=1 </a:t>
              </a:r>
              <a:r>
                <a:rPr lang="en-US" sz="2000" b="1" dirty="0" err="1">
                  <a:solidFill>
                    <a:srgbClr val="008000"/>
                  </a:solidFill>
                  <a:latin typeface="Tw Cen MT"/>
                  <a:ea typeface="ＭＳ Ｐゴシック" charset="0"/>
                  <a:cs typeface="Tw Cen MT"/>
                </a:rPr>
                <a:t>one-link deletion 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to D, identify the largest non-unit element (i,j) less than 1 in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&gt;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with a unit-tied dominance relation in D so that 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ij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ji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=1. Then setting 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ij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=0 creates P by removing members in P that contradict the i&lt;j link deletion, i.e., </a:t>
              </a:r>
            </a:p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					P = P – {members in P with i&gt;j}.</a:t>
              </a: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52270" y="2916328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91970" y="2322101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2667" y="1765974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3596770" y="2322101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4625470" y="4824001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143031763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 descr="Screen Shot 2019-02-13 at 6.1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0" y="227262"/>
            <a:ext cx="7553158" cy="6372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7454628" y="696810"/>
            <a:ext cx="1606542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SIAM Journal on Mathematics of Data Science,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 1-1 (2019), p. 121-143</a:t>
            </a:r>
          </a:p>
        </p:txBody>
      </p:sp>
    </p:spTree>
    <p:extLst>
      <p:ext uri="{BB962C8B-B14F-4D97-AF65-F5344CB8AC3E}">
        <p14:creationId xmlns:p14="http://schemas.microsoft.com/office/powerpoint/2010/main" val="61661476"/>
      </p:ext>
    </p:extLst>
  </p:cSld>
  <p:clrMapOvr>
    <a:masterClrMapping/>
  </p:clrMapOvr>
  <p:transition xmlns:p14="http://schemas.microsoft.com/office/powerpoint/2010/main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Algorithm for l=1 Optimal Link Mod to Improve Rankability</a:t>
            </a:r>
            <a:endParaRPr lang="en-US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76300" y="1685236"/>
            <a:ext cx="7299316" cy="3188222"/>
            <a:chOff x="876300" y="2293498"/>
            <a:chExt cx="7299316" cy="3188222"/>
          </a:xfrm>
        </p:grpSpPr>
        <p:sp>
          <p:nvSpPr>
            <p:cNvPr id="8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44700" y="2366211"/>
              <a:ext cx="6130916" cy="2165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Form T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0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matrix where T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0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(i,j)=1 if 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ij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ji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=0.</a:t>
              </a: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Form T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1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matrix where T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1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(i,j)=1 if 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ij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=d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ji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=1.</a:t>
              </a: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Form addition matrix R = T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0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.*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&gt;</a:t>
              </a: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Form removal matrix A = T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1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.*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&gt;</a:t>
              </a:r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Identify optimal link removal location (i,j) as largest 0 &lt; r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ij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&lt; 1.</a:t>
              </a: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Form the removal set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r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= P – {members in P with i&lt;j} and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r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= |P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r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|.</a:t>
              </a: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Form the addition set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a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= P – {members in P with i&lt;j} and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a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 = |P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</a:rPr>
                <a:t>a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|.</a:t>
              </a: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Choose link modification (i,j) (either addition i 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 j or link removal i  j) by which is smaller: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a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 or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r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.</a:t>
              </a: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Make this link modification to create D and P.</a:t>
              </a:r>
            </a:p>
            <a:p>
              <a:pPr marL="457200" indent="-457200" algn="l" eaLnBrk="1" hangingPunct="1">
                <a:buFont typeface="+mj-lt"/>
                <a:buAutoNum type="arabicPeriod"/>
              </a:pPr>
              <a:r>
                <a:rPr lang="en-US" sz="2000" b="1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Set D=D and P=P. Form P</a:t>
              </a:r>
              <a:r>
                <a:rPr lang="en-US" sz="2000" b="1" baseline="-25000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&gt;</a:t>
              </a:r>
              <a:r>
                <a:rPr lang="en-US" sz="2000" b="1" dirty="0" err="1">
                  <a:latin typeface="Tw Cen MT"/>
                  <a:ea typeface="ＭＳ Ｐゴシック" charset="0"/>
                  <a:cs typeface="Tw Cen MT"/>
                  <a:sym typeface="Wingdings"/>
                </a:rPr>
                <a:t> and go to STEP 1. Repeat l times or until p=1.</a:t>
              </a:r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marL="457200" indent="-457200" algn="l" eaLnBrk="1" hangingPunct="1">
                <a:buFont typeface="+mj-lt"/>
                <a:buAutoNum type="arabicPeriod"/>
              </a:pPr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/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  <a:p>
              <a:pPr marL="457200" indent="-457200" algn="l" eaLnBrk="1" hangingPunct="1">
                <a:buFont typeface="+mj-lt"/>
                <a:buAutoNum type="arabicPeriod"/>
              </a:pPr>
              <a:endParaRPr lang="en-US" sz="2000" b="1" dirty="0" err="1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23886" y="4051968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876300" y="2293498"/>
              <a:ext cx="1747928" cy="91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0-tied matrix</a:t>
              </a:r>
            </a:p>
            <a:p>
              <a:pPr algn="l" eaLnBrk="1" hangingPunct="1">
                <a:lnSpc>
                  <a:spcPct val="70000"/>
                </a:lnSpc>
              </a:pPr>
              <a:endParaRPr lang="en-US" sz="1400" i="1" dirty="0">
                <a:latin typeface="Tw Cen MT"/>
                <a:ea typeface="ＭＳ Ｐゴシック" charset="0"/>
                <a:cs typeface="Tw Cen MT"/>
              </a:endParaRPr>
            </a:p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1-tied matrix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17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15786" y="4418931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2972" y="4344067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19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6586" y="4660230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28486" y="5027193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5672" y="4952329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4394200" y="5219700"/>
            <a:ext cx="215900" cy="1905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4062972" y="5951286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361672" y="5283200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047472" y="5283200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3149086" y="5609722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4152386" y="5597022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984080634"/>
      </p:ext>
    </p:extLst>
  </p:cSld>
  <p:clrMapOvr>
    <a:masterClrMapping/>
  </p:clrMapOvr>
  <p:transition xmlns:p14="http://schemas.microsoft.com/office/powerpoint/2010/main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65" y="25982"/>
            <a:ext cx="3594100" cy="690189"/>
          </a:xfrm>
        </p:spPr>
        <p:txBody>
          <a:bodyPr/>
          <a:lstStyle/>
          <a:p>
            <a:r>
              <a:rPr lang="en-US" sz="1800" b="1" dirty="0" err="1"/>
              <a:t>SIMODS n=6 example</a:t>
            </a:r>
            <a:endParaRPr lang="en-US" sz="1800" b="1" dirty="0"/>
          </a:p>
        </p:txBody>
      </p:sp>
      <p:pic>
        <p:nvPicPr>
          <p:cNvPr id="3" name="Picture 2" descr="Screen Shot 2019-03-11 at 3.0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4532165"/>
            <a:ext cx="2136391" cy="1688904"/>
          </a:xfrm>
          <a:prstGeom prst="rect">
            <a:avLst/>
          </a:prstGeom>
        </p:spPr>
      </p:pic>
      <p:pic>
        <p:nvPicPr>
          <p:cNvPr id="5" name="Picture 4" descr="Screen Shot 2019-03-11 at 3.0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532165"/>
            <a:ext cx="2136391" cy="1708150"/>
          </a:xfrm>
          <a:prstGeom prst="rect">
            <a:avLst/>
          </a:prstGeom>
        </p:spPr>
      </p:pic>
      <p:pic>
        <p:nvPicPr>
          <p:cNvPr id="6" name="Picture 5" descr="Screen Shot 2019-03-11 at 3.07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4546600"/>
            <a:ext cx="2136391" cy="169371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569164" y="5092700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P</a:t>
            </a:r>
            <a:r>
              <a:rPr lang="en-US" sz="1400" baseline="-25000" dirty="0">
                <a:latin typeface="Tw Cen MT"/>
                <a:ea typeface="ＭＳ Ｐゴシック" charset="0"/>
                <a:cs typeface="Tw Cen MT"/>
              </a:rPr>
              <a:t>&gt;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69164" y="3314700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R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pic>
        <p:nvPicPr>
          <p:cNvPr id="11" name="Picture 10" descr="Screen Shot 2019-03-11 at 3.11.4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609850"/>
            <a:ext cx="2120565" cy="1665816"/>
          </a:xfrm>
          <a:prstGeom prst="rect">
            <a:avLst/>
          </a:prstGeom>
        </p:spPr>
      </p:pic>
      <p:pic>
        <p:nvPicPr>
          <p:cNvPr id="12" name="Picture 11" descr="Screen Shot 2019-03-11 at 3.11.4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2593926"/>
            <a:ext cx="2110991" cy="1675390"/>
          </a:xfrm>
          <a:prstGeom prst="rect">
            <a:avLst/>
          </a:prstGeom>
        </p:spPr>
      </p:pic>
      <p:pic>
        <p:nvPicPr>
          <p:cNvPr id="13" name="Picture 12" descr="Screen Shot 2019-03-11 at 3.11.5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9" y="2597150"/>
            <a:ext cx="2110991" cy="166581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937010" y="4394200"/>
            <a:ext cx="7825990" cy="2540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7010" y="2400300"/>
            <a:ext cx="7825990" cy="2540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270964" y="373271"/>
            <a:ext cx="5730036" cy="802858"/>
            <a:chOff x="2397964" y="614571"/>
            <a:chExt cx="5730036" cy="802858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397964" y="614571"/>
              <a:ext cx="57300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L=0					L=1					L=2	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4544264" y="838200"/>
              <a:ext cx="13104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added 5 </a:t>
              </a:r>
              <a:r>
                <a:rPr lang="en-US" sz="1400" i="1" dirty="0">
                  <a:latin typeface="Tw Cen MT"/>
                  <a:ea typeface="ＭＳ Ｐゴシック" charset="0"/>
                  <a:cs typeface="Tw Cen MT"/>
                  <a:sym typeface="Wingdings"/>
                </a:rPr>
                <a:t> 4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6792164" y="827985"/>
              <a:ext cx="13358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deleted 3 </a:t>
              </a:r>
              <a:r>
                <a:rPr lang="en-US" sz="1400" i="1" dirty="0">
                  <a:latin typeface="Tw Cen MT"/>
                  <a:ea typeface="ＭＳ Ｐゴシック" charset="0"/>
                  <a:cs typeface="Tw Cen MT"/>
                  <a:sym typeface="Wingdings"/>
                </a:rPr>
                <a:t> 2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</p:grpSp>
      <p:pic>
        <p:nvPicPr>
          <p:cNvPr id="19" name="Picture 18" descr="Screen Shot 2019-03-11 at 3.21.57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71" y="1624912"/>
            <a:ext cx="2810145" cy="694555"/>
          </a:xfrm>
          <a:prstGeom prst="rect">
            <a:avLst/>
          </a:prstGeom>
        </p:spPr>
      </p:pic>
      <p:pic>
        <p:nvPicPr>
          <p:cNvPr id="20" name="Picture 19" descr="Screen Shot 2019-03-11 at 3.19.38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30" y="1625427"/>
            <a:ext cx="517870" cy="706740"/>
          </a:xfrm>
          <a:prstGeom prst="rect">
            <a:avLst/>
          </a:prstGeom>
        </p:spPr>
      </p:pic>
      <p:pic>
        <p:nvPicPr>
          <p:cNvPr id="21" name="Picture 20" descr="Screen Shot 2019-03-11 at 3.22.09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95" y="1624912"/>
            <a:ext cx="201055" cy="676276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 bwMode="auto">
          <a:xfrm>
            <a:off x="569164" y="16249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P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569164" y="890379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k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p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2359864" y="891758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9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12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4937964" y="9137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8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2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7262064" y="9010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7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0117806"/>
      </p:ext>
    </p:extLst>
  </p:cSld>
  <p:clrMapOvr>
    <a:masterClrMapping/>
  </p:clrMapOvr>
  <p:transition xmlns:p14="http://schemas.microsoft.com/office/powerpoint/2010/main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3600" b="1" dirty="0" err="1"/>
              <a:t>Note to Paul: small error in Matlab code</a:t>
            </a:r>
            <a:endParaRPr lang="en-US" sz="3600" b="1" dirty="0"/>
          </a:p>
        </p:txBody>
      </p:sp>
      <p:pic>
        <p:nvPicPr>
          <p:cNvPr id="14" name="Picture 13" descr="Screen Shot 2019-03-11 at 9.1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2" y="1524582"/>
            <a:ext cx="8209627" cy="36824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9" name="Oval 28"/>
          <p:cNvSpPr>
            <a:spLocks noChangeAspect="1"/>
          </p:cNvSpPr>
          <p:nvPr/>
        </p:nvSpPr>
        <p:spPr>
          <a:xfrm>
            <a:off x="2308045" y="3356143"/>
            <a:ext cx="257048" cy="262584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6805"/>
      </p:ext>
    </p:extLst>
  </p:cSld>
  <p:clrMapOvr>
    <a:masterClrMapping/>
  </p:clrMapOvr>
  <p:transition xmlns:p14="http://schemas.microsoft.com/office/powerpoint/2010/main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65" y="25982"/>
            <a:ext cx="3594100" cy="690189"/>
          </a:xfrm>
        </p:spPr>
        <p:txBody>
          <a:bodyPr/>
          <a:lstStyle/>
          <a:p>
            <a:r>
              <a:rPr lang="en-US" sz="1800" b="1" dirty="0" err="1"/>
              <a:t>SIMODS n=6 example</a:t>
            </a:r>
            <a:endParaRPr lang="en-US" sz="1800" b="1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37010" y="2400300"/>
            <a:ext cx="7825990" cy="2540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270964" y="373271"/>
            <a:ext cx="5730036" cy="802858"/>
            <a:chOff x="2397964" y="614571"/>
            <a:chExt cx="5730036" cy="802858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397964" y="614571"/>
              <a:ext cx="57300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L=0					L=1					L=2	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4544264" y="838200"/>
              <a:ext cx="13104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added 5 </a:t>
              </a:r>
              <a:r>
                <a:rPr lang="en-US" sz="1400" i="1" dirty="0">
                  <a:latin typeface="Tw Cen MT"/>
                  <a:ea typeface="ＭＳ Ｐゴシック" charset="0"/>
                  <a:cs typeface="Tw Cen MT"/>
                  <a:sym typeface="Wingdings"/>
                </a:rPr>
                <a:t> 4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6792164" y="827985"/>
              <a:ext cx="13358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deleted 3 </a:t>
              </a:r>
              <a:r>
                <a:rPr lang="en-US" sz="1400" i="1" dirty="0">
                  <a:latin typeface="Tw Cen MT"/>
                  <a:ea typeface="ＭＳ Ｐゴシック" charset="0"/>
                  <a:cs typeface="Tw Cen MT"/>
                  <a:sym typeface="Wingdings"/>
                </a:rPr>
                <a:t> 2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</p:grpSp>
      <p:pic>
        <p:nvPicPr>
          <p:cNvPr id="19" name="Picture 18" descr="Screen Shot 2019-03-11 at 3.2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71" y="1624912"/>
            <a:ext cx="2810145" cy="694555"/>
          </a:xfrm>
          <a:prstGeom prst="rect">
            <a:avLst/>
          </a:prstGeom>
        </p:spPr>
      </p:pic>
      <p:pic>
        <p:nvPicPr>
          <p:cNvPr id="20" name="Picture 19" descr="Screen Shot 2019-03-11 at 3.19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30" y="1625427"/>
            <a:ext cx="517870" cy="706740"/>
          </a:xfrm>
          <a:prstGeom prst="rect">
            <a:avLst/>
          </a:prstGeom>
        </p:spPr>
      </p:pic>
      <p:pic>
        <p:nvPicPr>
          <p:cNvPr id="21" name="Picture 20" descr="Screen Shot 2019-03-11 at 3.22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95" y="1624912"/>
            <a:ext cx="201055" cy="676276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 bwMode="auto">
          <a:xfrm>
            <a:off x="569164" y="16249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P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569164" y="890379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k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p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2359864" y="891758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9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12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4937964" y="9137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8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2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7262064" y="9010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7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1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011328" y="2901950"/>
            <a:ext cx="686267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Q: How does this Greedy Iterative Algorithm for improving rankability compare to Exhaustive Algorithm that considers all “n</a:t>
            </a:r>
            <a:r>
              <a:rPr lang="en-US" sz="1400" baseline="30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14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-n</a:t>
            </a:r>
            <a:r>
              <a:rPr lang="en-US" sz="1400" baseline="30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choose 2” ways of making 2-mod changes to D?</a:t>
            </a:r>
            <a:endParaRPr lang="en-US" sz="1400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1041070" y="4083050"/>
            <a:ext cx="68329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A: For this example, the Greedy Iterative 1-mod Algorithm and Exhaustive 2-mod Algorithm give the same answer because it we know it is impossible to get p=1 in 1-mod. But there may be, and likely are, other 2-mod ways to get down to p=1 besides our two-mods of adding a link from 5 to 4 and removing the link from 3 to 2.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36558428"/>
      </p:ext>
    </p:extLst>
  </p:cSld>
  <p:clrMapOvr>
    <a:masterClrMapping/>
  </p:clrMapOvr>
  <p:transition xmlns:p14="http://schemas.microsoft.com/office/powerpoint/2010/main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65" y="25982"/>
            <a:ext cx="3594100" cy="690189"/>
          </a:xfrm>
        </p:spPr>
        <p:txBody>
          <a:bodyPr/>
          <a:lstStyle/>
          <a:p>
            <a:r>
              <a:rPr lang="en-US" sz="1800" b="1" dirty="0" err="1"/>
              <a:t>SIMODS n=6 example</a:t>
            </a:r>
            <a:endParaRPr lang="en-US" sz="1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69164" y="5092700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P</a:t>
            </a:r>
            <a:r>
              <a:rPr lang="en-US" sz="1400" baseline="-25000" dirty="0">
                <a:latin typeface="Tw Cen MT"/>
                <a:ea typeface="ＭＳ Ｐゴシック" charset="0"/>
                <a:cs typeface="Tw Cen MT"/>
              </a:rPr>
              <a:t>&gt;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69164" y="3314700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R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37010" y="4394200"/>
            <a:ext cx="7825990" cy="2540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7010" y="2400300"/>
            <a:ext cx="7825990" cy="2540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270964" y="373271"/>
            <a:ext cx="5730036" cy="802858"/>
            <a:chOff x="2397964" y="614571"/>
            <a:chExt cx="5730036" cy="802858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397964" y="614571"/>
              <a:ext cx="57300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L=0					L=1					L=2	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4544264" y="838200"/>
              <a:ext cx="13104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added 5 </a:t>
              </a:r>
              <a:r>
                <a:rPr lang="en-US" sz="1400" i="1" dirty="0">
                  <a:latin typeface="Tw Cen MT"/>
                  <a:ea typeface="ＭＳ Ｐゴシック" charset="0"/>
                  <a:cs typeface="Tw Cen MT"/>
                  <a:sym typeface="Wingdings"/>
                </a:rPr>
                <a:t> 4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6792164" y="827985"/>
              <a:ext cx="1335836" cy="579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lang="en-US" sz="1400" i="1" dirty="0">
                  <a:latin typeface="Tw Cen MT"/>
                  <a:ea typeface="ＭＳ Ｐゴシック" charset="0"/>
                  <a:cs typeface="Tw Cen MT"/>
                </a:rPr>
                <a:t>deleted 3 </a:t>
              </a:r>
              <a:r>
                <a:rPr lang="en-US" sz="1400" i="1" dirty="0">
                  <a:latin typeface="Tw Cen MT"/>
                  <a:ea typeface="ＭＳ Ｐゴシック" charset="0"/>
                  <a:cs typeface="Tw Cen MT"/>
                  <a:sym typeface="Wingdings"/>
                </a:rPr>
                <a:t> 2</a:t>
              </a:r>
              <a:endParaRPr lang="en-US" sz="1400" dirty="0">
                <a:latin typeface="Tw Cen MT"/>
                <a:ea typeface="ＭＳ Ｐゴシック" charset="0"/>
                <a:cs typeface="Tw Cen MT"/>
              </a:endParaRPr>
            </a:p>
          </p:txBody>
        </p:sp>
      </p:grpSp>
      <p:pic>
        <p:nvPicPr>
          <p:cNvPr id="19" name="Picture 18" descr="Screen Shot 2019-03-11 at 3.2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71" y="1624912"/>
            <a:ext cx="2810145" cy="694555"/>
          </a:xfrm>
          <a:prstGeom prst="rect">
            <a:avLst/>
          </a:prstGeom>
        </p:spPr>
      </p:pic>
      <p:pic>
        <p:nvPicPr>
          <p:cNvPr id="20" name="Picture 19" descr="Screen Shot 2019-03-11 at 3.19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30" y="1625427"/>
            <a:ext cx="517870" cy="706740"/>
          </a:xfrm>
          <a:prstGeom prst="rect">
            <a:avLst/>
          </a:prstGeom>
        </p:spPr>
      </p:pic>
      <p:pic>
        <p:nvPicPr>
          <p:cNvPr id="21" name="Picture 20" descr="Screen Shot 2019-03-11 at 3.22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95" y="1624912"/>
            <a:ext cx="201055" cy="676276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 bwMode="auto">
          <a:xfrm>
            <a:off x="569164" y="16249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P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569164" y="890379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k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p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2359864" y="891758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9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12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4937964" y="9137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8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2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7262064" y="901012"/>
            <a:ext cx="6119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7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1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1496264" y="2463800"/>
            <a:ext cx="63777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R</a:t>
            </a:r>
            <a:r>
              <a:rPr lang="en-US" sz="1400" baseline="-25000" dirty="0">
                <a:latin typeface="Tw Cen MT"/>
                <a:ea typeface="ＭＳ Ｐゴシック" charset="0"/>
                <a:cs typeface="Tw Cen MT"/>
              </a:rPr>
              <a:t>ij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 = percentage of rankings </a:t>
            </a:r>
            <a:r>
              <a:rPr lang="en-US" sz="14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in P 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that have item i in rank position j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534364" y="3314700"/>
            <a:ext cx="63777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Q: Is there a way to get or approximate R from P</a:t>
            </a:r>
            <a:r>
              <a:rPr lang="en-US" sz="1400" baseline="-25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14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?</a:t>
            </a:r>
            <a:endParaRPr lang="en-US" sz="1400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496264" y="5092700"/>
            <a:ext cx="6377736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LP solution (X,Y) matrices can be used to approximate P</a:t>
            </a:r>
            <a:r>
              <a:rPr lang="en-US" sz="1400" baseline="-25000" dirty="0"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 ≈ D + X – Y.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53093764"/>
      </p:ext>
    </p:extLst>
  </p:cSld>
  <p:clrMapOvr>
    <a:masterClrMapping/>
  </p:clrMapOvr>
  <p:transition xmlns:p14="http://schemas.microsoft.com/office/powerpoint/2010/main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2800" b="1" dirty="0" err="1"/>
              <a:t>Can we prove things about our Greedy Iterative Algorithm for Improving Rankability?</a:t>
            </a:r>
            <a:endParaRPr lang="en-US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marL="457200" indent="-457200" algn="l" eaLnBrk="1" hangingPunct="1">
              <a:buFont typeface="+mj-lt"/>
              <a:buAutoNum type="arabicPeriod"/>
            </a:pPr>
            <a:r>
              <a:rPr lang="en-US" sz="1800" dirty="0" err="1">
                <a:latin typeface="Tw Cen MT"/>
                <a:ea typeface="ＭＳ Ｐゴシック" charset="0"/>
                <a:cs typeface="Tw Cen MT"/>
              </a:rPr>
              <a:t>t</a:t>
            </a:r>
            <a:r>
              <a:rPr lang="en-US" sz="1800" dirty="0" err="1">
                <a:latin typeface="Tw Cen MT"/>
                <a:ea typeface="ＭＳ Ｐゴシック" charset="0"/>
                <a:cs typeface="Tw Cen MT"/>
              </a:rPr>
              <a:t>hat each 1-modification choice at each iteration is indeed </a:t>
            </a:r>
            <a:r>
              <a:rPr lang="en-US" sz="1800" i="1" dirty="0" err="1">
                <a:latin typeface="Tw Cen MT"/>
                <a:ea typeface="ＭＳ Ｐゴシック" charset="0"/>
                <a:cs typeface="Tw Cen MT"/>
              </a:rPr>
              <a:t>1-mod optimal?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800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800" dirty="0" err="1">
                <a:latin typeface="Tw Cen MT"/>
                <a:ea typeface="ＭＳ Ｐゴシック" charset="0"/>
                <a:cs typeface="Tw Cen MT"/>
              </a:rPr>
              <a:t>that choosing (i,j) pair in a tied dominance relation improves 1-mod rankability?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800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800" dirty="0" err="1">
                <a:latin typeface="Tw Cen MT"/>
                <a:ea typeface="ＭＳ Ｐゴシック" charset="0"/>
                <a:cs typeface="Tw Cen MT"/>
              </a:rPr>
              <a:t>that choosing (i,j) pair in a dominated relation keeps or decreases 1-mod rankability?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800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sz="1800" dirty="0" err="1">
                <a:latin typeface="Tw Cen MT"/>
                <a:ea typeface="ＭＳ Ｐゴシック" charset="0"/>
                <a:cs typeface="Tw Cen MT"/>
              </a:rPr>
              <a:t>that size of P set shrinks successively with each iteration of the algorithm?</a:t>
            </a:r>
          </a:p>
          <a:p>
            <a:pPr algn="l" eaLnBrk="1" hangingPunct="1"/>
            <a:endParaRPr lang="en-US" sz="1800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800" baseline="-25000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endParaRPr lang="en-US" sz="1800" baseline="-25000" dirty="0" err="1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61007091"/>
      </p:ext>
    </p:extLst>
  </p:cSld>
  <p:clrMapOvr>
    <a:masterClrMapping/>
  </p:clrMapOvr>
  <p:transition xmlns:p14="http://schemas.microsoft.com/office/powerpoint/2010/main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Redefining Rankability: adding l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Should</a:t>
            </a: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we incorporate l into the definition of rankability?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k = distance from perfect dominance graph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		p = # of rankings this distance from dom graph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		l = # of modifications, distance to perfect P set (p=1)</a:t>
            </a: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36899609"/>
      </p:ext>
    </p:extLst>
  </p:cSld>
  <p:clrMapOvr>
    <a:masterClrMapping/>
  </p:clrMapOvr>
  <p:transition xmlns:p14="http://schemas.microsoft.com/office/powerpoint/2010/main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Kathryn’s Idea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Use X and Y instead of P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&gt;</a:t>
            </a:r>
          </a:p>
          <a:p>
            <a:pPr algn="l" eaLnBrk="1" hangingPunct="1"/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Not all links are equal. When considering which links to modify, create weights associated with confidence in existing links.</a:t>
            </a:r>
          </a:p>
        </p:txBody>
      </p:sp>
    </p:spTree>
    <p:extLst>
      <p:ext uri="{BB962C8B-B14F-4D97-AF65-F5344CB8AC3E}">
        <p14:creationId xmlns:p14="http://schemas.microsoft.com/office/powerpoint/2010/main" val="2555550359"/>
      </p:ext>
    </p:extLst>
  </p:cSld>
  <p:clrMapOvr>
    <a:masterClrMapping/>
  </p:clrMapOvr>
  <p:transition xmlns:p14="http://schemas.microsoft.com/office/powerpoint/2010/main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Kathryn’s Comment on encoding D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Data: 52—49 score where team i beat team j</a:t>
            </a:r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D(i,j)=52 and D(j,i)=49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D(i,j)=3 and D(j,i)=0</a:t>
            </a:r>
          </a:p>
          <a:p>
            <a:pPr marL="457200" indent="-457200" algn="l" eaLnBrk="1" hangingPunct="1">
              <a:buFontTx/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D(i,j)=52/49=1.06 and D(j,i)=0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99945736"/>
      </p:ext>
    </p:extLst>
  </p:cSld>
  <p:clrMapOvr>
    <a:masterClrMapping/>
  </p:clrMapOvr>
  <p:transition xmlns:p14="http://schemas.microsoft.com/office/powerpoint/2010/main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Binning when encoding C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Data: 52—49 score where team i beat team j</a:t>
            </a:r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D(i,j)=52 and D(j,i)=49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D(i,j)=3 and D(j,i)=0</a:t>
            </a:r>
          </a:p>
          <a:p>
            <a:pPr marL="457200" indent="-457200" algn="l" eaLnBrk="1" hangingPunct="1">
              <a:buFontTx/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D(i,j)=52/49=1.06 and D(j,i)=0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7103420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b="1" dirty="0" err="1"/>
              <a:t>Improving Rankability, see SIMODS 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091151" y="1363109"/>
            <a:ext cx="3039292" cy="357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12299" y="1358933"/>
            <a:ext cx="7449949" cy="433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STRATEGY = resolve indecision 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lvl="2"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identify “Pairs of Maximal Indecision” by choosing locations of  elements in P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with values near .5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32295" y="2947424"/>
            <a:ext cx="4699000" cy="3403600"/>
            <a:chOff x="1091151" y="2893952"/>
            <a:chExt cx="4699000" cy="3403600"/>
          </a:xfrm>
        </p:grpSpPr>
        <p:pic>
          <p:nvPicPr>
            <p:cNvPr id="3" name="Picture 2" descr="Screen Shot 2019-02-13 at 7.16.2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51" y="2893952"/>
              <a:ext cx="4699000" cy="34036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351505" y="4209148"/>
              <a:ext cx="330200" cy="355600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11906" y="3826812"/>
              <a:ext cx="330200" cy="355600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41491"/>
      </p:ext>
    </p:extLst>
  </p:cSld>
  <p:clrMapOvr>
    <a:masterClrMapping/>
  </p:clrMapOvr>
  <p:transition xmlns:p14="http://schemas.microsoft.com/office/powerpoint/2010/main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b="1" dirty="0" err="1"/>
              <a:t>Improving Rankability, see SIMODS 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091151" y="1363109"/>
            <a:ext cx="3039292" cy="357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12299" y="1358933"/>
            <a:ext cx="7449949" cy="433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STRATEGY = resolve indecision 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lvl="2"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identify “Pairs of Maximal Indecision” by choosing locations of  elements in P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with values near .5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32295" y="2947424"/>
            <a:ext cx="4699000" cy="3403600"/>
            <a:chOff x="1091151" y="2893952"/>
            <a:chExt cx="4699000" cy="3403600"/>
          </a:xfrm>
        </p:grpSpPr>
        <p:pic>
          <p:nvPicPr>
            <p:cNvPr id="3" name="Picture 2" descr="Screen Shot 2019-02-13 at 7.16.2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51" y="2893952"/>
              <a:ext cx="4699000" cy="34036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351505" y="4209148"/>
              <a:ext cx="330200" cy="355600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11906" y="3826812"/>
              <a:ext cx="330200" cy="355600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Screen Shot 2019-02-13 at 7.2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0" y="4513478"/>
            <a:ext cx="8569158" cy="1870653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6565495" y="3763357"/>
            <a:ext cx="2591863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removing (2,3) or (3,2) link removes half the members of P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44383874"/>
      </p:ext>
    </p:extLst>
  </p:cSld>
  <p:clrMapOvr>
    <a:masterClrMapping/>
  </p:clrMapOvr>
  <p:transition xmlns:p14="http://schemas.microsoft.com/office/powerpoint/2010/main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b="1" dirty="0" err="1"/>
              <a:t>Improving Rankability, see SIMODS 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091151" y="1363109"/>
            <a:ext cx="3039292" cy="357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12299" y="1358933"/>
            <a:ext cx="7449949" cy="433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STRATEGY = resolve indecision </a:t>
            </a:r>
          </a:p>
          <a:p>
            <a:pPr lvl="2"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identify “Pairs of Maximal Indecision” by choosing locations of  elements in P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with values near .5</a:t>
            </a: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HYPOTHESIS: this </a:t>
            </a: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halves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size from P to P.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32295" y="2947424"/>
            <a:ext cx="4699000" cy="3403600"/>
            <a:chOff x="1091151" y="2893952"/>
            <a:chExt cx="4699000" cy="3403600"/>
          </a:xfrm>
        </p:grpSpPr>
        <p:pic>
          <p:nvPicPr>
            <p:cNvPr id="3" name="Picture 2" descr="Screen Shot 2019-02-13 at 7.16.2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51" y="2893952"/>
              <a:ext cx="4699000" cy="34036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351505" y="4209148"/>
              <a:ext cx="330200" cy="355600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11906" y="3826812"/>
              <a:ext cx="330200" cy="355600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 bwMode="auto">
          <a:xfrm>
            <a:off x="6003523" y="2297661"/>
            <a:ext cx="2158725" cy="43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Q: Can we prove this?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333723" y="4019464"/>
            <a:ext cx="2158725" cy="43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Cut  2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  <a:sym typeface="Wingdings"/>
              </a:rPr>
              <a:t>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3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4898857" y="2148973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7580" y="4513478"/>
            <a:ext cx="8572106" cy="1903016"/>
            <a:chOff x="347580" y="4513478"/>
            <a:chExt cx="8572106" cy="1903016"/>
          </a:xfrm>
        </p:grpSpPr>
        <p:pic>
          <p:nvPicPr>
            <p:cNvPr id="10" name="Picture 9" descr="Screen Shot 2019-02-13 at 7.27.45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580" y="4513478"/>
              <a:ext cx="8569158" cy="1870653"/>
            </a:xfrm>
            <a:prstGeom prst="rect">
              <a:avLst/>
            </a:prstGeom>
            <a:ln>
              <a:solidFill>
                <a:srgbClr val="BFBFBF"/>
              </a:solidFill>
            </a:ln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49E12194-6764-49E2-A8CC-85C6F5FF2D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62306" y="5069973"/>
              <a:ext cx="762000" cy="45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2000" b="1" dirty="0" err="1">
                  <a:latin typeface="Tw Cen MT"/>
                  <a:ea typeface="ＭＳ Ｐゴシック" charset="0"/>
                  <a:cs typeface="Tw Cen MT"/>
                </a:rPr>
                <a:t>~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986891" y="4618220"/>
              <a:ext cx="118152" cy="1492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31391" y="4656320"/>
              <a:ext cx="118152" cy="1492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38462" y="4694420"/>
              <a:ext cx="118152" cy="1492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33762" y="4618220"/>
              <a:ext cx="118152" cy="1492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90962" y="4656320"/>
              <a:ext cx="118152" cy="1492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374296" y="4694420"/>
              <a:ext cx="118152" cy="1492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7836609" y="6148770"/>
              <a:ext cx="1083077" cy="267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100" i="1" dirty="0">
                  <a:latin typeface="Tw Cen MT"/>
                  <a:ea typeface="ＭＳ Ｐゴシック" charset="0"/>
                  <a:cs typeface="Tw Cen MT"/>
                </a:rPr>
                <a:t>k=8, |P|=6</a:t>
              </a:r>
              <a:endParaRPr lang="en-US" sz="1100" dirty="0">
                <a:latin typeface="Tw Cen MT"/>
                <a:ea typeface="ＭＳ Ｐゴシック" charset="0"/>
                <a:cs typeface="Tw Cen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338018"/>
      </p:ext>
    </p:extLst>
  </p:cSld>
  <p:clrMapOvr>
    <a:masterClrMapping/>
  </p:clrMapOvr>
  <p:transition xmlns:p14="http://schemas.microsoft.com/office/powerpoint/2010/main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Improving Rankability vs.</a:t>
            </a:r>
            <a:br>
              <a:rPr lang="en-US" sz="4000" b="1" dirty="0" err="1"/>
            </a:br>
            <a:r>
              <a:rPr lang="en-US" sz="4000" b="1" dirty="0" err="1">
                <a:solidFill>
                  <a:srgbClr val="3366FF"/>
                </a:solidFill>
              </a:rPr>
              <a:t>Optimally</a:t>
            </a:r>
            <a:r>
              <a:rPr lang="en-US" sz="4000" b="1" dirty="0" err="1"/>
              <a:t> Improving Rankability</a:t>
            </a:r>
            <a:endParaRPr lang="en-US" sz="4000" b="1" dirty="0"/>
          </a:p>
        </p:txBody>
      </p:sp>
      <p:pic>
        <p:nvPicPr>
          <p:cNvPr id="10" name="Picture 9" descr="Screen Shot 2019-02-13 at 6.11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6923" r="11327" b="16303"/>
          <a:stretch/>
        </p:blipFill>
        <p:spPr>
          <a:xfrm>
            <a:off x="387691" y="1684421"/>
            <a:ext cx="5855368" cy="489284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553200" y="5046237"/>
            <a:ext cx="2187080" cy="156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Want to choose links that create the </a:t>
            </a: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smallest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|P|</a:t>
            </a:r>
          </a:p>
        </p:txBody>
      </p:sp>
    </p:spTree>
    <p:extLst>
      <p:ext uri="{BB962C8B-B14F-4D97-AF65-F5344CB8AC3E}">
        <p14:creationId xmlns:p14="http://schemas.microsoft.com/office/powerpoint/2010/main" val="2373201200"/>
      </p:ext>
    </p:extLst>
  </p:cSld>
  <p:clrMapOvr>
    <a:masterClrMapping/>
  </p:clrMapOvr>
  <p:transition xmlns:p14="http://schemas.microsoft.com/office/powerpoint/2010/main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Improving Rankability vs.</a:t>
            </a:r>
            <a:br>
              <a:rPr lang="en-US" sz="4000" b="1" dirty="0" err="1"/>
            </a:br>
            <a:r>
              <a:rPr lang="en-US" sz="4000" b="1" dirty="0" err="1">
                <a:solidFill>
                  <a:srgbClr val="3366FF"/>
                </a:solidFill>
              </a:rPr>
              <a:t>Optimally</a:t>
            </a:r>
            <a:r>
              <a:rPr lang="en-US" sz="4000" b="1" dirty="0" err="1"/>
              <a:t> Improving Rankability</a:t>
            </a:r>
            <a:endParaRPr lang="en-US" sz="4000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12299" y="1577474"/>
            <a:ext cx="7449949" cy="295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Given:</a:t>
            </a: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	k</a:t>
            </a: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	P</a:t>
            </a: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	l = # of link modifications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Find:</a:t>
            </a: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	l locations (i,j) in D to flip in order to </a:t>
            </a: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most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improve rankability </a:t>
            </a: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	from D to D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2219157" y="3890216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405223104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>
                <a:solidFill>
                  <a:srgbClr val="3366FF"/>
                </a:solidFill>
              </a:rPr>
              <a:t>Optimally</a:t>
            </a:r>
            <a:r>
              <a:rPr lang="en-US" sz="4000" b="1" dirty="0" err="1"/>
              <a:t> Improving Rankability</a:t>
            </a:r>
            <a:endParaRPr lang="en-US" sz="4000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25667" y="2366211"/>
            <a:ext cx="7449949" cy="216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If l &gt; k, then rankability gets worse. (trivial observation)</a:t>
            </a:r>
          </a:p>
          <a:p>
            <a:pPr marL="342900" indent="-342900" algn="l" eaLnBrk="1" hangingPunct="1">
              <a:buFont typeface="Arial"/>
              <a:buChar char="•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If l ≤ k, then rankability may improve or it may get worse. It depends on which edges are chosen.</a:t>
            </a:r>
          </a:p>
          <a:p>
            <a:pPr marL="342900" indent="-342900" algn="l" eaLnBrk="1" hangingPunct="1">
              <a:buFont typeface="Arial"/>
              <a:buChar char="•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The n</a:t>
            </a:r>
            <a:r>
              <a:rPr lang="en-US" sz="2000" b="1" baseline="30000" dirty="0" err="1"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-n off-diagonal elements in D may be flipped. So there are “n</a:t>
            </a:r>
            <a:r>
              <a:rPr lang="en-US" sz="2000" b="1" baseline="30000" dirty="0" err="1"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-n choose l” ways to modify D to create the new matrix 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12299" y="1577474"/>
            <a:ext cx="7449949" cy="78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Initial Observations: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339255" y="4064007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487526991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Exhaustive Method for Optimally Improving Rankability</a:t>
            </a:r>
            <a:endParaRPr lang="en-US" sz="4000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25667" y="2366211"/>
            <a:ext cx="7449949" cy="216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Create one of the “n</a:t>
            </a:r>
            <a:r>
              <a:rPr lang="en-US" sz="2000" b="1" baseline="30000" dirty="0" err="1"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-n choose l” new matrices D.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Find k and P for this D.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Repeat for all possible D.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Choose D with smallest |P| with k=k-l.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118728" y="2245902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3263230" y="2545357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3482470" y="2852828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1896972" y="3165651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3756505" y="3149621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4630777" y="3154973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1569444" y="2558724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2236524" y="2548046"/>
            <a:ext cx="762000" cy="4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~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896972" y="4084199"/>
            <a:ext cx="5475714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way too expensive; this is solving “n</a:t>
            </a:r>
            <a:r>
              <a:rPr lang="en-US" sz="1400" i="1" baseline="30000" dirty="0"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-n choose l” rankability problems</a:t>
            </a:r>
            <a:endParaRPr lang="en-US" sz="14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1571237"/>
      </p:ext>
    </p:extLst>
  </p:cSld>
  <p:clrMapOvr>
    <a:masterClrMapping/>
  </p:clrMapOvr>
  <p:transition xmlns:p14="http://schemas.microsoft.com/office/powerpoint/2010/main"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69071</TotalTime>
  <Words>1841</Words>
  <Application>Microsoft Macintosh PowerPoint</Application>
  <PresentationFormat>On-screen Show (4:3)</PresentationFormat>
  <Paragraphs>308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Improving Rankability</vt:lpstr>
      <vt:lpstr>PowerPoint Presentation</vt:lpstr>
      <vt:lpstr>Improving Rankability, see SIMODS </vt:lpstr>
      <vt:lpstr>Improving Rankability, see SIMODS </vt:lpstr>
      <vt:lpstr>Improving Rankability, see SIMODS </vt:lpstr>
      <vt:lpstr>Improving Rankability vs. Optimally Improving Rankability</vt:lpstr>
      <vt:lpstr>Improving Rankability vs. Optimally Improving Rankability</vt:lpstr>
      <vt:lpstr>Optimally Improving Rankability</vt:lpstr>
      <vt:lpstr>Exhaustive Method for Optimally Improving Rankability</vt:lpstr>
      <vt:lpstr>Geometry of Optimally Improving Rankability</vt:lpstr>
      <vt:lpstr>Geometry of Rankability Polytope, n=3</vt:lpstr>
      <vt:lpstr>Geometry of Optimally Improving Rankability</vt:lpstr>
      <vt:lpstr>n=4 example</vt:lpstr>
      <vt:lpstr>PowerPoint Presentation</vt:lpstr>
      <vt:lpstr>PowerPoint Presentation</vt:lpstr>
      <vt:lpstr>Tied and Dominated (i,j) pairs</vt:lpstr>
      <vt:lpstr>Exhaustive Method for Optimally Improving Rankability</vt:lpstr>
      <vt:lpstr>Conjecture 1 </vt:lpstr>
      <vt:lpstr>Conjecture 2 </vt:lpstr>
      <vt:lpstr>Algorithm for l=1 Optimal Link Mod to Improve Rankability</vt:lpstr>
      <vt:lpstr>SIMODS n=6 example</vt:lpstr>
      <vt:lpstr>Note to Paul: small error in Matlab code</vt:lpstr>
      <vt:lpstr>SIMODS n=6 example</vt:lpstr>
      <vt:lpstr>SIMODS n=6 example</vt:lpstr>
      <vt:lpstr>Can we prove things about our Greedy Iterative Algorithm for Improving Rankability?</vt:lpstr>
      <vt:lpstr>Redefining Rankability: adding l</vt:lpstr>
      <vt:lpstr>Kathryn’s Idea</vt:lpstr>
      <vt:lpstr>Kathryn’s Comment on encoding D</vt:lpstr>
      <vt:lpstr>Binning when encoding C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644</cp:revision>
  <dcterms:created xsi:type="dcterms:W3CDTF">2011-08-23T17:17:26Z</dcterms:created>
  <dcterms:modified xsi:type="dcterms:W3CDTF">2019-03-12T13:06:27Z</dcterms:modified>
</cp:coreProperties>
</file>