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749" r:id="rId2"/>
    <p:sldId id="789" r:id="rId3"/>
    <p:sldId id="791" r:id="rId4"/>
    <p:sldId id="793" r:id="rId5"/>
    <p:sldId id="792" r:id="rId6"/>
    <p:sldId id="790" r:id="rId7"/>
    <p:sldId id="783" r:id="rId8"/>
    <p:sldId id="784" r:id="rId9"/>
    <p:sldId id="794" r:id="rId10"/>
    <p:sldId id="795" r:id="rId11"/>
    <p:sldId id="796" r:id="rId12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521415D9-36F7-43E2-AB2F-B90AF26B5E84}">
      <p14:sectionLst xmlns:p14="http://schemas.microsoft.com/office/powerpoint/2010/main">
        <p14:section name="Defining Rankability" id="{DAEAA6DC-540E-40B7-A482-97CCB00A3AFB}">
          <p14:sldIdLst>
            <p14:sldId id="749"/>
            <p14:sldId id="789"/>
            <p14:sldId id="791"/>
            <p14:sldId id="793"/>
            <p14:sldId id="792"/>
            <p14:sldId id="790"/>
            <p14:sldId id="783"/>
            <p14:sldId id="784"/>
            <p14:sldId id="794"/>
            <p14:sldId id="795"/>
            <p14:sldId id="796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41" autoAdjust="0"/>
    <p:restoredTop sz="95065" autoAdjust="0"/>
  </p:normalViewPr>
  <p:slideViewPr>
    <p:cSldViewPr snapToGrid="0" snapToObjects="1">
      <p:cViewPr>
        <p:scale>
          <a:sx n="90" d="100"/>
          <a:sy n="90" d="100"/>
        </p:scale>
        <p:origin x="-144" y="-8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9067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415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F89A19-F8BF-1C48-A912-D9B14D2375C2}" type="datetimeFigureOut">
              <a:t>3/19/19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D7F92F-6C91-5F48-9C49-E4520451A63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6892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1C2D9E-23A3-434B-BC3C-E763FF888BC3}" type="datetimeFigureOut">
              <a:rPr lang="en-US" smtClean="0"/>
              <a:t>3/19/19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09DE4B-51A7-894B-A0BE-1FF43D96B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9261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09DE4B-51A7-894B-A0BE-1FF43D96B3D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1463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09DE4B-51A7-894B-A0BE-1FF43D96B3D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1463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09DE4B-51A7-894B-A0BE-1FF43D96B3D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1463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09DE4B-51A7-894B-A0BE-1FF43D96B3D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1463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09DE4B-51A7-894B-A0BE-1FF43D96B3D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1463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09DE4B-51A7-894B-A0BE-1FF43D96B3D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1463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09DE4B-51A7-894B-A0BE-1FF43D96B3D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1463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09DE4B-51A7-894B-A0BE-1FF43D96B3D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1463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09DE4B-51A7-894B-A0BE-1FF43D96B3D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1463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09DE4B-51A7-894B-A0BE-1FF43D96B3D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1463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09DE4B-51A7-894B-A0BE-1FF43D96B3D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1463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733A41-03E3-5443-8A53-78EB7D70AB4B}" type="datetime1">
              <a:t>3/19/19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58DBF5-E55C-0044-85A7-B20C96FC7F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505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34EF33-B7E8-9B49-9159-66DCD919B53D}" type="datetime1">
              <a:t>3/19/19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8BD6A7-7BC7-5648-ADF2-644D5F93B5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862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152335-8813-7543-BAF5-2B0D28EBB81D}" type="datetime1">
              <a:t>3/19/19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FEE60B-ED66-E949-83F5-B27FF04DB0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021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30AECB-8B40-5A41-8884-E433ED731C73}" type="datetime1">
              <a:t>3/19/19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F82D04-ECB2-A348-99C1-C0B6467737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336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87C0A0-D8AA-7449-ADF5-128D8140EA1C}" type="datetime1">
              <a:t>3/19/19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A310B9-4E8C-614B-98F0-C78C639964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368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D9E94C-3D72-5B4C-9CBC-DA260BEAFAA9}" type="datetime1">
              <a:t>3/19/19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10E60A-F4CC-AD47-A338-F4AB767B23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643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72928C-253B-A34F-85F9-564069967BEC}" type="datetime1">
              <a:t>3/19/19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A24ACC-BEAD-E041-B084-0394C75836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499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07B0D7-34F5-1841-99AA-8F0EFD63B791}" type="datetime1">
              <a:t>3/19/19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B2C2C8-ABB5-5D48-825B-7A2124E79D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229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F0D24E-4629-2D42-A05C-E38E7D9A8F77}" type="datetime1">
              <a:t>3/19/19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E20D3E-0036-234F-AB01-792EA82FD0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660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977FC3-664A-494E-812A-A244C0D6BCA6}" type="datetime1">
              <a:t>3/19/19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C97B39-6A90-DF4A-B805-2AC812FC12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359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28C6AB-E36A-7E40-A0AC-6AB587FA1315}" type="datetime1">
              <a:t>3/19/19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9A05B8-65D7-1748-8916-97BE52056F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42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800000"/>
            </a:gs>
            <a:gs pos="100000">
              <a:srgbClr val="000000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CBB1AE7A-E86E-4E58-818D-8698B6A1D73D}"/>
              </a:ext>
            </a:extLst>
          </p:cNvPr>
          <p:cNvSpPr/>
          <p:nvPr userDrawn="1"/>
        </p:nvSpPr>
        <p:spPr>
          <a:xfrm>
            <a:off x="168275" y="204788"/>
            <a:ext cx="8832850" cy="6432550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latin typeface="Tw Cen MT" panose="020B0602020104020603" pitchFamily="34" charset="0"/>
            </a:endParaRPr>
          </a:p>
          <a:p>
            <a:pPr algn="ctr">
              <a:defRPr/>
            </a:pPr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rgbClr val="898989"/>
                </a:solidFill>
                <a:latin typeface="Tw Cen MT" panose="020B0602020104020603" pitchFamily="34" charset="0"/>
              </a:defRPr>
            </a:lvl1pPr>
          </a:lstStyle>
          <a:p>
            <a:pPr>
              <a:defRPr/>
            </a:pPr>
            <a:fld id="{D82BFD26-BFE7-394A-969A-AD08DCF3052D}" type="datetime1">
              <a:rPr lang="en-US" smtClean="0"/>
              <a:pPr>
                <a:defRPr/>
              </a:pPr>
              <a:t>3/19/19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Tw Cen MT" panose="020B0602020104020603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rgbClr val="898989"/>
                </a:solidFill>
                <a:latin typeface="Tw Cen MT" panose="020B0602020104020603" pitchFamily="34" charset="0"/>
              </a:defRPr>
            </a:lvl1pPr>
          </a:lstStyle>
          <a:p>
            <a:pPr>
              <a:defRPr/>
            </a:pPr>
            <a:fld id="{ADE3762E-7967-9643-9504-1F81D31407A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Tw Cen MT" panose="020B0602020104020603" pitchFamily="34" charset="0"/>
          <a:ea typeface="ＭＳ Ｐゴシック" charset="-128"/>
          <a:cs typeface="Tw Cen MT" panose="020B0602020104020603" pitchFamily="34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Tw Cen MT" panose="020B0602020104020603" pitchFamily="34" charset="0"/>
          <a:ea typeface="ＭＳ Ｐゴシック" charset="-128"/>
          <a:cs typeface="Tw Cen MT" panose="020B0602020104020603" pitchFamily="34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Tw Cen MT" panose="020B0602020104020603" pitchFamily="34" charset="0"/>
          <a:ea typeface="ＭＳ Ｐゴシック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Tw Cen MT" panose="020B0602020104020603" pitchFamily="34" charset="0"/>
          <a:ea typeface="ＭＳ Ｐゴシック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Tw Cen MT" panose="020B0602020104020603" pitchFamily="34" charset="0"/>
          <a:ea typeface="ＭＳ Ｐゴシック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Tw Cen MT" panose="020B0602020104020603" pitchFamily="34" charset="0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68275" y="204788"/>
            <a:ext cx="8832850" cy="6432550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  <a:p>
            <a:pPr algn="ctr">
              <a:defRPr/>
            </a:pPr>
            <a:endParaRPr lang="en-US" dirty="0"/>
          </a:p>
        </p:txBody>
      </p:sp>
      <p:sp>
        <p:nvSpPr>
          <p:cNvPr id="19457" name="Title 1"/>
          <p:cNvSpPr>
            <a:spLocks noGrp="1"/>
          </p:cNvSpPr>
          <p:nvPr>
            <p:ph type="title"/>
          </p:nvPr>
        </p:nvSpPr>
        <p:spPr>
          <a:xfrm>
            <a:off x="487082" y="831950"/>
            <a:ext cx="8229600" cy="1143000"/>
          </a:xfrm>
        </p:spPr>
        <p:txBody>
          <a:bodyPr/>
          <a:lstStyle/>
          <a:p>
            <a:pPr eaLnBrk="1" hangingPunct="1"/>
            <a:r>
              <a:rPr lang="en-US" b="1" dirty="0" err="1">
                <a:latin typeface="Tw Cen MT"/>
                <a:ea typeface="ＭＳ Ｐゴシック" charset="0"/>
                <a:cs typeface="Tw Cen MT"/>
              </a:rPr>
              <a:t>Improving Rankability</a:t>
            </a:r>
            <a:endParaRPr lang="en-US" b="1" dirty="0">
              <a:latin typeface="Tw Cen MT"/>
              <a:ea typeface="ＭＳ Ｐゴシック" charset="0"/>
              <a:cs typeface="Tw Cen MT"/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 bwMode="auto">
          <a:xfrm>
            <a:off x="5946590" y="5886824"/>
            <a:ext cx="3033059" cy="7977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algn="r" eaLnBrk="1" hangingPunct="1">
              <a:lnSpc>
                <a:spcPct val="120000"/>
              </a:lnSpc>
            </a:pPr>
            <a:r>
              <a:rPr lang="en-US" sz="1400" dirty="0">
                <a:latin typeface="Tw Cen MT"/>
                <a:ea typeface="ＭＳ Ｐゴシック" charset="0"/>
                <a:cs typeface="Tw Cen MT"/>
              </a:rPr>
              <a:t>3/19/2019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F82D04-ECB2-A348-99C1-C0B64677378E}" type="slidenum">
              <a:rPr lang="en-US"/>
              <a:pPr>
                <a:defRPr/>
              </a:pPr>
              <a:t>1</a:t>
            </a:fld>
            <a:endParaRPr lang="en-US"/>
          </a:p>
        </p:txBody>
      </p:sp>
      <p:sp>
        <p:nvSpPr>
          <p:cNvPr id="12" name="Title 1"/>
          <p:cNvSpPr txBox="1">
            <a:spLocks/>
          </p:cNvSpPr>
          <p:nvPr/>
        </p:nvSpPr>
        <p:spPr bwMode="auto">
          <a:xfrm>
            <a:off x="5705277" y="4051605"/>
            <a:ext cx="4706465" cy="1096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algn="l" eaLnBrk="1" hangingPunct="1">
              <a:lnSpc>
                <a:spcPct val="120000"/>
              </a:lnSpc>
            </a:pPr>
            <a:r>
              <a:rPr lang="en-US" sz="1800" dirty="0">
                <a:latin typeface="Tw Cen MT"/>
                <a:ea typeface="ＭＳ Ｐゴシック" charset="0"/>
                <a:cs typeface="Tw Cen MT"/>
              </a:rPr>
              <a:t>Amy Langville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sz="1800" dirty="0">
                <a:latin typeface="Tw Cen MT"/>
                <a:ea typeface="ＭＳ Ｐゴシック" charset="0"/>
                <a:cs typeface="Tw Cen MT"/>
              </a:rPr>
              <a:t>Mathematics Department 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sz="1800" dirty="0">
                <a:latin typeface="Tw Cen MT"/>
                <a:ea typeface="ＭＳ Ｐゴシック" charset="0"/>
                <a:cs typeface="Tw Cen MT"/>
              </a:rPr>
              <a:t>College of Charleston</a:t>
            </a:r>
          </a:p>
          <a:p>
            <a:pPr algn="l" eaLnBrk="1" hangingPunct="1">
              <a:lnSpc>
                <a:spcPct val="120000"/>
              </a:lnSpc>
            </a:pPr>
            <a:endParaRPr lang="en-US" sz="1800" dirty="0">
              <a:latin typeface="Tw Cen MT"/>
              <a:ea typeface="ＭＳ Ｐゴシック" charset="0"/>
              <a:cs typeface="Tw Cen MT"/>
            </a:endParaRPr>
          </a:p>
        </p:txBody>
      </p:sp>
    </p:spTree>
    <p:extLst>
      <p:ext uri="{BB962C8B-B14F-4D97-AF65-F5344CB8AC3E}">
        <p14:creationId xmlns:p14="http://schemas.microsoft.com/office/powerpoint/2010/main" val="2540630042"/>
      </p:ext>
    </p:extLst>
  </p:cSld>
  <p:clrMapOvr>
    <a:masterClrMapping/>
  </p:clrMapOvr>
  <p:transition xmlns:p14="http://schemas.microsoft.com/office/powerpoint/2010/main"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F82D04-ECB2-A348-99C1-C0B64677378E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E4CD019D-56AD-4D21-8B25-C7A8CC135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81582"/>
            <a:ext cx="8229600" cy="1143000"/>
          </a:xfrm>
        </p:spPr>
        <p:txBody>
          <a:bodyPr/>
          <a:lstStyle/>
          <a:p>
            <a:r>
              <a:rPr lang="en-US" sz="4000" b="1" dirty="0" err="1"/>
              <a:t>IP Rankability as Ranking Method on March Madness</a:t>
            </a:r>
            <a:endParaRPr lang="en-US" sz="4000" b="1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49E12194-6764-49E2-A8CC-85C6F5FF2DB0}"/>
              </a:ext>
            </a:extLst>
          </p:cNvPr>
          <p:cNvSpPr txBox="1">
            <a:spLocks/>
          </p:cNvSpPr>
          <p:nvPr/>
        </p:nvSpPr>
        <p:spPr bwMode="auto">
          <a:xfrm>
            <a:off x="691444" y="1939149"/>
            <a:ext cx="7746999" cy="2886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algn="l" eaLnBrk="1" hangingPunct="1"/>
            <a:r>
              <a:rPr lang="en-US" sz="2000" b="1" dirty="0" err="1">
                <a:solidFill>
                  <a:srgbClr val="3366FF"/>
                </a:solidFill>
                <a:latin typeface="Tw Cen MT"/>
                <a:ea typeface="ＭＳ Ｐゴシック" charset="0"/>
                <a:cs typeface="Tw Cen MT"/>
              </a:rPr>
              <a:t>n=68 exact P or early terminated approximate partial P</a:t>
            </a:r>
          </a:p>
          <a:p>
            <a:pPr algn="l" eaLnBrk="1" hangingPunct="1"/>
            <a:r>
              <a:rPr lang="en-US" sz="2000" b="1" dirty="0" err="1">
                <a:solidFill>
                  <a:srgbClr val="3366FF"/>
                </a:solidFill>
                <a:latin typeface="Tw Cen MT"/>
                <a:ea typeface="ＭＳ Ｐゴシック" charset="0"/>
                <a:cs typeface="Tw Cen MT"/>
              </a:rPr>
              <a:t>		</a:t>
            </a:r>
            <a:r>
              <a:rPr lang="en-US" sz="2000" b="1" dirty="0" err="1">
                <a:solidFill>
                  <a:srgbClr val="000000"/>
                </a:solidFill>
                <a:latin typeface="Tw Cen MT"/>
                <a:ea typeface="ＭＳ Ｐゴシック" charset="0"/>
                <a:cs typeface="Tw Cen MT"/>
              </a:rPr>
              <a:t>choose any member of P as ranking</a:t>
            </a:r>
          </a:p>
          <a:p>
            <a:pPr algn="l" eaLnBrk="1" hangingPunct="1"/>
            <a:r>
              <a:rPr lang="en-US" sz="2000" b="1" dirty="0" err="1">
                <a:solidFill>
                  <a:srgbClr val="000000"/>
                </a:solidFill>
                <a:latin typeface="Tw Cen MT"/>
                <a:ea typeface="ＭＳ Ｐゴシック" charset="0"/>
                <a:cs typeface="Tw Cen MT"/>
              </a:rPr>
              <a:t>		choose every member of P as rankings</a:t>
            </a:r>
          </a:p>
          <a:p>
            <a:pPr algn="l" eaLnBrk="1" hangingPunct="1"/>
            <a:r>
              <a:rPr lang="en-US" sz="2000" b="1" dirty="0" err="1">
                <a:solidFill>
                  <a:srgbClr val="000000"/>
                </a:solidFill>
                <a:latin typeface="Tw Cen MT"/>
                <a:ea typeface="ＭＳ Ｐゴシック" charset="0"/>
                <a:cs typeface="Tw Cen MT"/>
              </a:rPr>
              <a:t>		choose </a:t>
            </a:r>
            <a:r>
              <a:rPr lang="en-US" sz="2000" b="1" dirty="0" err="1">
                <a:solidFill>
                  <a:srgbClr val="008000"/>
                </a:solidFill>
                <a:latin typeface="Tw Cen MT"/>
                <a:ea typeface="ＭＳ Ｐゴシック" charset="0"/>
                <a:cs typeface="Tw Cen MT"/>
              </a:rPr>
              <a:t>Markov’s aggregate vector t of P as ranking</a:t>
            </a:r>
          </a:p>
          <a:p>
            <a:pPr algn="l" eaLnBrk="1" hangingPunct="1"/>
            <a:endParaRPr lang="en-US" sz="2000" b="1" dirty="0" err="1">
              <a:solidFill>
                <a:srgbClr val="000000"/>
              </a:solidFill>
              <a:latin typeface="Tw Cen MT"/>
              <a:ea typeface="ＭＳ Ｐゴシック" charset="0"/>
              <a:cs typeface="Tw Cen MT"/>
            </a:endParaRPr>
          </a:p>
          <a:p>
            <a:pPr algn="l" eaLnBrk="1" hangingPunct="1"/>
            <a:r>
              <a:rPr lang="en-US" sz="2000" b="1" dirty="0" err="1">
                <a:solidFill>
                  <a:srgbClr val="3366FF"/>
                </a:solidFill>
                <a:latin typeface="Tw Cen MT"/>
                <a:ea typeface="ＭＳ Ｐゴシック" charset="0"/>
                <a:cs typeface="Tw Cen MT"/>
              </a:rPr>
              <a:t>n=340 approximate info for P from P</a:t>
            </a:r>
            <a:r>
              <a:rPr lang="en-US" sz="2000" b="1" baseline="-25000" dirty="0" err="1">
                <a:solidFill>
                  <a:srgbClr val="3366FF"/>
                </a:solidFill>
                <a:latin typeface="Tw Cen MT"/>
                <a:ea typeface="ＭＳ Ｐゴシック" charset="0"/>
                <a:cs typeface="Tw Cen MT"/>
              </a:rPr>
              <a:t>&gt;</a:t>
            </a:r>
            <a:endParaRPr lang="en-US" sz="2000" b="1" dirty="0" err="1">
              <a:solidFill>
                <a:srgbClr val="3366FF"/>
              </a:solidFill>
              <a:latin typeface="Tw Cen MT"/>
              <a:ea typeface="ＭＳ Ｐゴシック" charset="0"/>
              <a:cs typeface="Tw Cen MT"/>
            </a:endParaRPr>
          </a:p>
          <a:p>
            <a:pPr algn="l" eaLnBrk="1" hangingPunct="1"/>
            <a:r>
              <a:rPr lang="en-US" sz="2000" b="1" dirty="0" err="1">
                <a:solidFill>
                  <a:srgbClr val="3366FF"/>
                </a:solidFill>
                <a:latin typeface="Tw Cen MT"/>
                <a:ea typeface="ＭＳ Ｐゴシック" charset="0"/>
                <a:cs typeface="Tw Cen MT"/>
              </a:rPr>
              <a:t>		</a:t>
            </a:r>
            <a:r>
              <a:rPr lang="en-US" sz="2000" b="1" dirty="0" err="1">
                <a:solidFill>
                  <a:srgbClr val="000000"/>
                </a:solidFill>
                <a:latin typeface="Tw Cen MT"/>
                <a:ea typeface="ＭＳ Ｐゴシック" charset="0"/>
                <a:cs typeface="Tw Cen MT"/>
              </a:rPr>
              <a:t>use row sums of P</a:t>
            </a:r>
            <a:r>
              <a:rPr lang="en-US" sz="2000" b="1" baseline="-25000" dirty="0" err="1">
                <a:solidFill>
                  <a:srgbClr val="000000"/>
                </a:solidFill>
                <a:latin typeface="Tw Cen MT"/>
                <a:ea typeface="ＭＳ Ｐゴシック" charset="0"/>
                <a:cs typeface="Tw Cen MT"/>
              </a:rPr>
              <a:t>&gt;</a:t>
            </a:r>
            <a:r>
              <a:rPr lang="en-US" sz="2000" b="1" dirty="0" err="1">
                <a:solidFill>
                  <a:srgbClr val="000000"/>
                </a:solidFill>
                <a:latin typeface="Tw Cen MT"/>
                <a:ea typeface="ＭＳ Ｐゴシック" charset="0"/>
                <a:cs typeface="Tw Cen MT"/>
              </a:rPr>
              <a:t> in descending order as ranking</a:t>
            </a:r>
          </a:p>
          <a:p>
            <a:pPr algn="l" eaLnBrk="1" hangingPunct="1"/>
            <a:r>
              <a:rPr lang="en-US" sz="2000" b="1" dirty="0" err="1">
                <a:solidFill>
                  <a:srgbClr val="000000"/>
                </a:solidFill>
                <a:latin typeface="Tw Cen MT"/>
                <a:ea typeface="ＭＳ Ｐゴシック" charset="0"/>
                <a:cs typeface="Tw Cen MT"/>
              </a:rPr>
              <a:t>		use col sums of P</a:t>
            </a:r>
            <a:r>
              <a:rPr lang="en-US" sz="2000" b="1" baseline="-25000" dirty="0" err="1">
                <a:solidFill>
                  <a:srgbClr val="000000"/>
                </a:solidFill>
                <a:latin typeface="Tw Cen MT"/>
                <a:ea typeface="ＭＳ Ｐゴシック" charset="0"/>
                <a:cs typeface="Tw Cen MT"/>
              </a:rPr>
              <a:t>&gt;</a:t>
            </a:r>
            <a:r>
              <a:rPr lang="en-US" sz="2000" b="1" dirty="0" err="1">
                <a:solidFill>
                  <a:srgbClr val="000000"/>
                </a:solidFill>
                <a:latin typeface="Tw Cen MT"/>
                <a:ea typeface="ＭＳ Ｐゴシック" charset="0"/>
                <a:cs typeface="Tw Cen MT"/>
              </a:rPr>
              <a:t> in ascending order as ranking</a:t>
            </a:r>
            <a:endParaRPr lang="en-US" sz="2000" b="1" dirty="0" err="1">
              <a:solidFill>
                <a:srgbClr val="3366FF"/>
              </a:solidFill>
              <a:latin typeface="Tw Cen MT"/>
              <a:ea typeface="ＭＳ Ｐゴシック" charset="0"/>
              <a:cs typeface="Tw Cen MT"/>
            </a:endParaRPr>
          </a:p>
          <a:p>
            <a:pPr algn="l" eaLnBrk="1" hangingPunct="1"/>
            <a:endParaRPr lang="en-US" sz="2000" b="1" dirty="0" err="1">
              <a:solidFill>
                <a:srgbClr val="3366FF"/>
              </a:solidFill>
              <a:latin typeface="Tw Cen MT"/>
              <a:ea typeface="ＭＳ Ｐゴシック" charset="0"/>
              <a:cs typeface="Tw Cen MT"/>
            </a:endParaRPr>
          </a:p>
        </p:txBody>
      </p:sp>
    </p:spTree>
    <p:extLst>
      <p:ext uri="{BB962C8B-B14F-4D97-AF65-F5344CB8AC3E}">
        <p14:creationId xmlns:p14="http://schemas.microsoft.com/office/powerpoint/2010/main" val="4109117314"/>
      </p:ext>
    </p:extLst>
  </p:cSld>
  <p:clrMapOvr>
    <a:masterClrMapping/>
  </p:clrMapOvr>
  <p:transition xmlns:p14="http://schemas.microsoft.com/office/powerpoint/2010/main">
    <p:zo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F82D04-ECB2-A348-99C1-C0B64677378E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E4CD019D-56AD-4D21-8B25-C7A8CC135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81582"/>
            <a:ext cx="8229600" cy="1143000"/>
          </a:xfrm>
        </p:spPr>
        <p:txBody>
          <a:bodyPr/>
          <a:lstStyle/>
          <a:p>
            <a:r>
              <a:rPr lang="en-US" sz="4000" b="1" dirty="0" err="1"/>
              <a:t>Markov Matrix G and time to absorption vector t</a:t>
            </a:r>
            <a:endParaRPr lang="en-US" sz="4000" b="1" dirty="0"/>
          </a:p>
        </p:txBody>
      </p:sp>
      <p:pic>
        <p:nvPicPr>
          <p:cNvPr id="3" name="Picture 2" descr="Screen Shot 2019-03-19 at 8.47.09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745" y="1606632"/>
            <a:ext cx="8688588" cy="4467498"/>
          </a:xfrm>
          <a:prstGeom prst="rect">
            <a:avLst/>
          </a:prstGeom>
          <a:ln>
            <a:solidFill>
              <a:srgbClr val="A6A6A6"/>
            </a:solidFill>
          </a:ln>
        </p:spPr>
      </p:pic>
      <p:sp>
        <p:nvSpPr>
          <p:cNvPr id="6" name="Title 1"/>
          <p:cNvSpPr txBox="1">
            <a:spLocks/>
          </p:cNvSpPr>
          <p:nvPr/>
        </p:nvSpPr>
        <p:spPr bwMode="auto">
          <a:xfrm>
            <a:off x="6364111" y="1031686"/>
            <a:ext cx="2568222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algn="l" eaLnBrk="1" hangingPunct="1">
              <a:lnSpc>
                <a:spcPct val="70000"/>
              </a:lnSpc>
            </a:pPr>
            <a:r>
              <a:rPr lang="en-US" sz="1400" dirty="0">
                <a:solidFill>
                  <a:srgbClr val="3366FF"/>
                </a:solidFill>
                <a:latin typeface="Tw Cen MT"/>
                <a:ea typeface="ＭＳ Ｐゴシック" charset="0"/>
                <a:cs typeface="Tw Cen MT"/>
              </a:rPr>
              <a:t>needs full or partial set P as input</a:t>
            </a:r>
          </a:p>
        </p:txBody>
      </p:sp>
    </p:spTree>
    <p:extLst>
      <p:ext uri="{BB962C8B-B14F-4D97-AF65-F5344CB8AC3E}">
        <p14:creationId xmlns:p14="http://schemas.microsoft.com/office/powerpoint/2010/main" val="1804744165"/>
      </p:ext>
    </p:extLst>
  </p:cSld>
  <p:clrMapOvr>
    <a:masterClrMapping/>
  </p:clrMapOvr>
  <p:transition xmlns:p14="http://schemas.microsoft.com/office/powerpoint/2010/main">
    <p:zo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F82D04-ECB2-A348-99C1-C0B64677378E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E4CD019D-56AD-4D21-8B25-C7A8CC135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81582"/>
            <a:ext cx="8229600" cy="1143000"/>
          </a:xfrm>
        </p:spPr>
        <p:txBody>
          <a:bodyPr/>
          <a:lstStyle/>
          <a:p>
            <a:r>
              <a:rPr lang="en-US" sz="4000" b="1" dirty="0" err="1">
                <a:solidFill>
                  <a:srgbClr val="000000"/>
                </a:solidFill>
              </a:rPr>
              <a:t>Strategies for Improving Rankability</a:t>
            </a:r>
            <a:endParaRPr lang="en-US" sz="4000" b="1" dirty="0">
              <a:solidFill>
                <a:srgbClr val="000000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49E12194-6764-49E2-A8CC-85C6F5FF2DB0}"/>
              </a:ext>
            </a:extLst>
          </p:cNvPr>
          <p:cNvSpPr txBox="1">
            <a:spLocks/>
          </p:cNvSpPr>
          <p:nvPr/>
        </p:nvSpPr>
        <p:spPr bwMode="auto">
          <a:xfrm>
            <a:off x="878067" y="1529930"/>
            <a:ext cx="7449949" cy="2209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algn="l" eaLnBrk="1" hangingPunct="1"/>
            <a:r>
              <a:rPr lang="en-US" sz="2000" b="1" dirty="0" err="1">
                <a:latin typeface="Tw Cen MT"/>
                <a:ea typeface="ＭＳ Ｐゴシック" charset="0"/>
                <a:cs typeface="Tw Cen MT"/>
              </a:rPr>
              <a:t>STRATEGY 0.  Resolve indecision. (SIMODS paper)</a:t>
            </a:r>
          </a:p>
          <a:p>
            <a:pPr algn="l" eaLnBrk="1" hangingPunct="1"/>
            <a:endParaRPr lang="en-US" sz="2000" b="1" dirty="0" err="1">
              <a:latin typeface="Tw Cen MT"/>
              <a:ea typeface="ＭＳ Ｐゴシック" charset="0"/>
              <a:cs typeface="Tw Cen MT"/>
            </a:endParaRPr>
          </a:p>
          <a:p>
            <a:pPr algn="l" eaLnBrk="1" hangingPunct="1"/>
            <a:endParaRPr lang="en-US" sz="2000" b="1" dirty="0" err="1">
              <a:latin typeface="Tw Cen MT"/>
              <a:ea typeface="ＭＳ Ｐゴシック" charset="0"/>
              <a:cs typeface="Tw Cen MT"/>
            </a:endParaRPr>
          </a:p>
        </p:txBody>
      </p:sp>
    </p:spTree>
    <p:extLst>
      <p:ext uri="{BB962C8B-B14F-4D97-AF65-F5344CB8AC3E}">
        <p14:creationId xmlns:p14="http://schemas.microsoft.com/office/powerpoint/2010/main" val="2555550359"/>
      </p:ext>
    </p:extLst>
  </p:cSld>
  <p:clrMapOvr>
    <a:masterClrMapping/>
  </p:clrMapOvr>
  <p:transition xmlns:p14="http://schemas.microsoft.com/office/powerpoint/2010/main">
    <p:zo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F82D04-ECB2-A348-99C1-C0B64677378E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E4CD019D-56AD-4D21-8B25-C7A8CC135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z="4000" b="1" dirty="0" err="1"/>
              <a:t>Improving Rankability, see SIMODS </a:t>
            </a:r>
            <a:endParaRPr lang="en-US" sz="4000" b="1" dirty="0"/>
          </a:p>
        </p:txBody>
      </p:sp>
      <p:sp>
        <p:nvSpPr>
          <p:cNvPr id="7" name="Rectangle 6"/>
          <p:cNvSpPr/>
          <p:nvPr/>
        </p:nvSpPr>
        <p:spPr>
          <a:xfrm>
            <a:off x="1091151" y="1363109"/>
            <a:ext cx="3039292" cy="35754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49E12194-6764-49E2-A8CC-85C6F5FF2DB0}"/>
              </a:ext>
            </a:extLst>
          </p:cNvPr>
          <p:cNvSpPr txBox="1">
            <a:spLocks/>
          </p:cNvSpPr>
          <p:nvPr/>
        </p:nvSpPr>
        <p:spPr bwMode="auto">
          <a:xfrm>
            <a:off x="712299" y="1358933"/>
            <a:ext cx="7449949" cy="4337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algn="l" eaLnBrk="1" hangingPunct="1"/>
            <a:r>
              <a:rPr lang="en-US" sz="2000" b="1" dirty="0" err="1">
                <a:latin typeface="Tw Cen MT"/>
                <a:ea typeface="ＭＳ Ｐゴシック" charset="0"/>
                <a:cs typeface="Tw Cen MT"/>
              </a:rPr>
              <a:t>STRATEGY 0 = resolve indecision in P </a:t>
            </a:r>
          </a:p>
          <a:p>
            <a:pPr algn="l" eaLnBrk="1" hangingPunct="1"/>
            <a:endParaRPr lang="en-US" sz="2000" b="1" dirty="0" err="1">
              <a:latin typeface="Tw Cen MT"/>
              <a:ea typeface="ＭＳ Ｐゴシック" charset="0"/>
              <a:cs typeface="Tw Cen MT"/>
            </a:endParaRPr>
          </a:p>
          <a:p>
            <a:pPr lvl="2" algn="l" eaLnBrk="1" hangingPunct="1"/>
            <a:r>
              <a:rPr lang="en-US" sz="2000" b="1" dirty="0" err="1">
                <a:latin typeface="Tw Cen MT"/>
                <a:ea typeface="ＭＳ Ｐゴシック" charset="0"/>
                <a:cs typeface="Tw Cen MT"/>
              </a:rPr>
              <a:t>identify “Pairs of Maximal Indecision” by choosing pairs (i,j) and (j,i) in P</a:t>
            </a:r>
            <a:r>
              <a:rPr lang="en-US" sz="2000" b="1" baseline="-25000" dirty="0" err="1">
                <a:latin typeface="Tw Cen MT"/>
                <a:ea typeface="ＭＳ Ｐゴシック" charset="0"/>
                <a:cs typeface="Tw Cen MT"/>
              </a:rPr>
              <a:t>&gt;</a:t>
            </a:r>
            <a:r>
              <a:rPr lang="en-US" sz="2000" b="1" dirty="0" err="1">
                <a:latin typeface="Tw Cen MT"/>
                <a:ea typeface="ＭＳ Ｐゴシック" charset="0"/>
                <a:cs typeface="Tw Cen MT"/>
              </a:rPr>
              <a:t> with values near .5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532295" y="2947424"/>
            <a:ext cx="4699000" cy="3403600"/>
            <a:chOff x="1091151" y="2893952"/>
            <a:chExt cx="4699000" cy="3403600"/>
          </a:xfrm>
        </p:grpSpPr>
        <p:pic>
          <p:nvPicPr>
            <p:cNvPr id="3" name="Picture 2" descr="Screen Shot 2019-02-13 at 7.16.24 PM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1151" y="2893952"/>
              <a:ext cx="4699000" cy="3403600"/>
            </a:xfrm>
            <a:prstGeom prst="rect">
              <a:avLst/>
            </a:prstGeom>
          </p:spPr>
        </p:pic>
        <p:sp>
          <p:nvSpPr>
            <p:cNvPr id="8" name="Oval 7"/>
            <p:cNvSpPr/>
            <p:nvPr/>
          </p:nvSpPr>
          <p:spPr>
            <a:xfrm>
              <a:off x="2351505" y="4209148"/>
              <a:ext cx="330200" cy="355600"/>
            </a:xfrm>
            <a:prstGeom prst="ellipse">
              <a:avLst/>
            </a:prstGeom>
            <a:solidFill>
              <a:srgbClr val="FF0000">
                <a:alpha val="49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3011906" y="3826812"/>
              <a:ext cx="330200" cy="355600"/>
            </a:xfrm>
            <a:prstGeom prst="ellipse">
              <a:avLst/>
            </a:prstGeom>
            <a:solidFill>
              <a:srgbClr val="FF0000">
                <a:alpha val="49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34397758"/>
      </p:ext>
    </p:extLst>
  </p:cSld>
  <p:clrMapOvr>
    <a:masterClrMapping/>
  </p:clrMapOvr>
  <p:transition xmlns:p14="http://schemas.microsoft.com/office/powerpoint/2010/main">
    <p:zo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F82D04-ECB2-A348-99C1-C0B64677378E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E4CD019D-56AD-4D21-8B25-C7A8CC135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z="4000" b="1" dirty="0" err="1"/>
              <a:t>Improving Rankability, see SIMODS </a:t>
            </a:r>
            <a:endParaRPr lang="en-US" sz="4000" b="1" dirty="0"/>
          </a:p>
        </p:txBody>
      </p:sp>
      <p:sp>
        <p:nvSpPr>
          <p:cNvPr id="7" name="Rectangle 6"/>
          <p:cNvSpPr/>
          <p:nvPr/>
        </p:nvSpPr>
        <p:spPr>
          <a:xfrm>
            <a:off x="1091151" y="1363109"/>
            <a:ext cx="3039292" cy="35754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49E12194-6764-49E2-A8CC-85C6F5FF2DB0}"/>
              </a:ext>
            </a:extLst>
          </p:cNvPr>
          <p:cNvSpPr txBox="1">
            <a:spLocks/>
          </p:cNvSpPr>
          <p:nvPr/>
        </p:nvSpPr>
        <p:spPr bwMode="auto">
          <a:xfrm>
            <a:off x="712299" y="1358933"/>
            <a:ext cx="7449949" cy="4337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algn="l" eaLnBrk="1" hangingPunct="1"/>
            <a:r>
              <a:rPr lang="en-US" sz="2000" b="1" dirty="0" err="1">
                <a:latin typeface="Tw Cen MT"/>
                <a:ea typeface="ＭＳ Ｐゴシック" charset="0"/>
                <a:cs typeface="Tw Cen MT"/>
              </a:rPr>
              <a:t>STRATEGY 0 = resolve indecision in P </a:t>
            </a:r>
          </a:p>
          <a:p>
            <a:pPr algn="l" eaLnBrk="1" hangingPunct="1"/>
            <a:endParaRPr lang="en-US" sz="2000" b="1" dirty="0" err="1">
              <a:latin typeface="Tw Cen MT"/>
              <a:ea typeface="ＭＳ Ｐゴシック" charset="0"/>
              <a:cs typeface="Tw Cen MT"/>
            </a:endParaRPr>
          </a:p>
          <a:p>
            <a:pPr lvl="2" algn="l" eaLnBrk="1" hangingPunct="1"/>
            <a:r>
              <a:rPr lang="en-US" sz="2000" b="1" dirty="0" err="1">
                <a:latin typeface="Tw Cen MT"/>
                <a:ea typeface="ＭＳ Ｐゴシック" charset="0"/>
                <a:cs typeface="Tw Cen MT"/>
              </a:rPr>
              <a:t>identify “Pairs of Maximal Indecision” by choosing pairs (i,j) and (j,i) in P</a:t>
            </a:r>
            <a:r>
              <a:rPr lang="en-US" sz="2000" b="1" baseline="-25000" dirty="0" err="1">
                <a:latin typeface="Tw Cen MT"/>
                <a:ea typeface="ＭＳ Ｐゴシック" charset="0"/>
                <a:cs typeface="Tw Cen MT"/>
              </a:rPr>
              <a:t>&gt;</a:t>
            </a:r>
            <a:r>
              <a:rPr lang="en-US" sz="2000" b="1" dirty="0" err="1">
                <a:latin typeface="Tw Cen MT"/>
                <a:ea typeface="ＭＳ Ｐゴシック" charset="0"/>
                <a:cs typeface="Tw Cen MT"/>
              </a:rPr>
              <a:t> with values near .5</a:t>
            </a:r>
          </a:p>
        </p:txBody>
      </p:sp>
      <p:pic>
        <p:nvPicPr>
          <p:cNvPr id="10" name="Picture 9" descr="Screen Shot 2019-03-19 at 8.02.27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313" y="1417638"/>
            <a:ext cx="8229600" cy="426720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78796153"/>
      </p:ext>
    </p:extLst>
  </p:cSld>
  <p:clrMapOvr>
    <a:masterClrMapping/>
  </p:clrMapOvr>
  <p:transition xmlns:p14="http://schemas.microsoft.com/office/powerpoint/2010/main">
    <p:zo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F82D04-ECB2-A348-99C1-C0B64677378E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E4CD019D-56AD-4D21-8B25-C7A8CC135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81582"/>
            <a:ext cx="8229600" cy="1143000"/>
          </a:xfrm>
        </p:spPr>
        <p:txBody>
          <a:bodyPr/>
          <a:lstStyle/>
          <a:p>
            <a:r>
              <a:rPr lang="en-US" sz="4000" b="1" dirty="0" err="1">
                <a:solidFill>
                  <a:srgbClr val="000000"/>
                </a:solidFill>
              </a:rPr>
              <a:t>Strategies for Improving Rankability</a:t>
            </a:r>
            <a:endParaRPr lang="en-US" sz="4000" b="1" dirty="0">
              <a:solidFill>
                <a:srgbClr val="000000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49E12194-6764-49E2-A8CC-85C6F5FF2DB0}"/>
              </a:ext>
            </a:extLst>
          </p:cNvPr>
          <p:cNvSpPr txBox="1">
            <a:spLocks/>
          </p:cNvSpPr>
          <p:nvPr/>
        </p:nvSpPr>
        <p:spPr bwMode="auto">
          <a:xfrm>
            <a:off x="878067" y="1529930"/>
            <a:ext cx="7449949" cy="2209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algn="l" eaLnBrk="1" hangingPunct="1"/>
            <a:r>
              <a:rPr lang="en-US" sz="2000" b="1" dirty="0" err="1">
                <a:latin typeface="Tw Cen MT"/>
                <a:ea typeface="ＭＳ Ｐゴシック" charset="0"/>
                <a:cs typeface="Tw Cen MT"/>
              </a:rPr>
              <a:t>STRATEGY 0.  Resolve indecision. (SIMODS paper)</a:t>
            </a:r>
          </a:p>
          <a:p>
            <a:pPr algn="l" eaLnBrk="1" hangingPunct="1"/>
            <a:endParaRPr lang="en-US" sz="2000" b="1" dirty="0" err="1">
              <a:latin typeface="Tw Cen MT"/>
              <a:ea typeface="ＭＳ Ｐゴシック" charset="0"/>
              <a:cs typeface="Tw Cen MT"/>
            </a:endParaRPr>
          </a:p>
          <a:p>
            <a:pPr algn="l" eaLnBrk="1" hangingPunct="1"/>
            <a:endParaRPr lang="en-US" sz="2000" b="1" dirty="0" err="1">
              <a:latin typeface="Tw Cen MT"/>
              <a:ea typeface="ＭＳ Ｐゴシック" charset="0"/>
              <a:cs typeface="Tw Cen MT"/>
            </a:endParaRPr>
          </a:p>
          <a:p>
            <a:pPr algn="l" eaLnBrk="1" hangingPunct="1"/>
            <a:r>
              <a:rPr lang="en-US" sz="2000" b="1" dirty="0" err="1">
                <a:latin typeface="Tw Cen MT"/>
                <a:ea typeface="ＭＳ Ｐゴシック" charset="0"/>
                <a:cs typeface="Tw Cen MT"/>
              </a:rPr>
              <a:t>STRATEGY 1.  Maximally shrink P with each link mod.</a:t>
            </a:r>
          </a:p>
        </p:txBody>
      </p:sp>
    </p:spTree>
    <p:extLst>
      <p:ext uri="{BB962C8B-B14F-4D97-AF65-F5344CB8AC3E}">
        <p14:creationId xmlns:p14="http://schemas.microsoft.com/office/powerpoint/2010/main" val="4165051457"/>
      </p:ext>
    </p:extLst>
  </p:cSld>
  <p:clrMapOvr>
    <a:masterClrMapping/>
  </p:clrMapOvr>
  <p:transition xmlns:p14="http://schemas.microsoft.com/office/powerpoint/2010/main">
    <p:zo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F82D04-ECB2-A348-99C1-C0B64677378E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E4CD019D-56AD-4D21-8B25-C7A8CC135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81582"/>
            <a:ext cx="8229600" cy="1143000"/>
          </a:xfrm>
        </p:spPr>
        <p:txBody>
          <a:bodyPr/>
          <a:lstStyle/>
          <a:p>
            <a:r>
              <a:rPr lang="en-US" sz="4000" b="1" dirty="0" err="1">
                <a:solidFill>
                  <a:srgbClr val="3366FF"/>
                </a:solidFill>
              </a:rPr>
              <a:t>Kathryn’s</a:t>
            </a:r>
            <a:r>
              <a:rPr lang="en-US" sz="4000" b="1" dirty="0" err="1"/>
              <a:t> Issue</a:t>
            </a:r>
            <a:endParaRPr lang="en-US" sz="4000" b="1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49E12194-6764-49E2-A8CC-85C6F5FF2DB0}"/>
              </a:ext>
            </a:extLst>
          </p:cNvPr>
          <p:cNvSpPr txBox="1">
            <a:spLocks/>
          </p:cNvSpPr>
          <p:nvPr/>
        </p:nvSpPr>
        <p:spPr bwMode="auto">
          <a:xfrm>
            <a:off x="878067" y="1529930"/>
            <a:ext cx="7449949" cy="2209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algn="l" eaLnBrk="1" hangingPunct="1"/>
            <a:r>
              <a:rPr lang="en-US" sz="2000" b="1" dirty="0" err="1">
                <a:latin typeface="Tw Cen MT"/>
                <a:ea typeface="ＭＳ Ｐゴシック" charset="0"/>
                <a:cs typeface="Tw Cen MT"/>
              </a:rPr>
              <a:t>Not all links are equal. When considering which links to modify, create </a:t>
            </a:r>
            <a:r>
              <a:rPr lang="en-US" sz="2000" b="1" dirty="0" err="1">
                <a:solidFill>
                  <a:srgbClr val="3366FF"/>
                </a:solidFill>
                <a:latin typeface="Tw Cen MT"/>
                <a:ea typeface="ＭＳ Ｐゴシック" charset="0"/>
                <a:cs typeface="Tw Cen MT"/>
              </a:rPr>
              <a:t>weights</a:t>
            </a:r>
            <a:r>
              <a:rPr lang="en-US" sz="2000" b="1" dirty="0" err="1">
                <a:latin typeface="Tw Cen MT"/>
                <a:ea typeface="ＭＳ Ｐゴシック" charset="0"/>
                <a:cs typeface="Tw Cen MT"/>
              </a:rPr>
              <a:t> for existing and potential links.</a:t>
            </a:r>
          </a:p>
          <a:p>
            <a:pPr algn="l" eaLnBrk="1" hangingPunct="1"/>
            <a:endParaRPr lang="en-US" sz="2000" b="1" dirty="0" err="1">
              <a:latin typeface="Tw Cen MT"/>
              <a:ea typeface="ＭＳ Ｐゴシック" charset="0"/>
              <a:cs typeface="Tw Cen MT"/>
            </a:endParaRPr>
          </a:p>
          <a:p>
            <a:pPr marL="457200" indent="-457200" algn="l" eaLnBrk="1" hangingPunct="1">
              <a:buAutoNum type="arabicPeriod"/>
            </a:pPr>
            <a:r>
              <a:rPr lang="en-US" sz="2000" b="1" dirty="0" err="1">
                <a:latin typeface="Tw Cen MT"/>
                <a:ea typeface="ＭＳ Ｐゴシック" charset="0"/>
                <a:cs typeface="Tw Cen MT"/>
              </a:rPr>
              <a:t>Unweighted</a:t>
            </a:r>
          </a:p>
          <a:p>
            <a:pPr marL="457200" indent="-457200" algn="l" eaLnBrk="1" hangingPunct="1">
              <a:buAutoNum type="arabicPeriod"/>
            </a:pPr>
            <a:endParaRPr lang="en-US" sz="2000" b="1" dirty="0" err="1">
              <a:latin typeface="Tw Cen MT"/>
              <a:ea typeface="ＭＳ Ｐゴシック" charset="0"/>
              <a:cs typeface="Tw Cen MT"/>
            </a:endParaRPr>
          </a:p>
          <a:p>
            <a:pPr marL="457200" indent="-457200" algn="l" eaLnBrk="1" hangingPunct="1">
              <a:buAutoNum type="arabicPeriod"/>
            </a:pPr>
            <a:r>
              <a:rPr lang="en-US" sz="2000" b="1" dirty="0" err="1">
                <a:latin typeface="Tw Cen MT"/>
                <a:ea typeface="ＭＳ Ｐゴシック" charset="0"/>
                <a:cs typeface="Tw Cen MT"/>
              </a:rPr>
              <a:t>Weight by average of average rank positions of i and j in members of P</a:t>
            </a:r>
          </a:p>
          <a:p>
            <a:pPr marL="457200" indent="-457200" algn="l" eaLnBrk="1" hangingPunct="1">
              <a:buAutoNum type="arabicPeriod"/>
            </a:pPr>
            <a:endParaRPr lang="en-US" sz="2000" b="1" dirty="0" err="1">
              <a:latin typeface="Tw Cen MT"/>
              <a:ea typeface="ＭＳ Ｐゴシック" charset="0"/>
              <a:cs typeface="Tw Cen MT"/>
            </a:endParaRPr>
          </a:p>
          <a:p>
            <a:pPr marL="457200" indent="-457200" algn="l" eaLnBrk="1" hangingPunct="1">
              <a:buAutoNum type="arabicPeriod"/>
            </a:pPr>
            <a:r>
              <a:rPr lang="en-US" sz="2000" b="1" dirty="0" err="1">
                <a:latin typeface="Tw Cen MT"/>
                <a:ea typeface="ＭＳ Ｐゴシック" charset="0"/>
                <a:cs typeface="Tw Cen MT"/>
              </a:rPr>
              <a:t>Weight by support for that link, e.g., # of reviews with i&gt;j when considering removal of existing link from i to j or # of reviews with i&lt;j when considering adding potential link</a:t>
            </a:r>
          </a:p>
        </p:txBody>
      </p:sp>
    </p:spTree>
    <p:extLst>
      <p:ext uri="{BB962C8B-B14F-4D97-AF65-F5344CB8AC3E}">
        <p14:creationId xmlns:p14="http://schemas.microsoft.com/office/powerpoint/2010/main" val="378238786"/>
      </p:ext>
    </p:extLst>
  </p:cSld>
  <p:clrMapOvr>
    <a:masterClrMapping/>
  </p:clrMapOvr>
  <p:transition xmlns:p14="http://schemas.microsoft.com/office/powerpoint/2010/main">
    <p:zo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F82D04-ECB2-A348-99C1-C0B64677378E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E4CD019D-56AD-4D21-8B25-C7A8CC135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81582"/>
            <a:ext cx="8229600" cy="1143000"/>
          </a:xfrm>
        </p:spPr>
        <p:txBody>
          <a:bodyPr/>
          <a:lstStyle/>
          <a:p>
            <a:r>
              <a:rPr lang="en-US" sz="4000" b="1" dirty="0" err="1"/>
              <a:t>Kathryn’s Comment on encoding D</a:t>
            </a:r>
            <a:endParaRPr lang="en-US" sz="4000" b="1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49E12194-6764-49E2-A8CC-85C6F5FF2DB0}"/>
              </a:ext>
            </a:extLst>
          </p:cNvPr>
          <p:cNvSpPr txBox="1">
            <a:spLocks/>
          </p:cNvSpPr>
          <p:nvPr/>
        </p:nvSpPr>
        <p:spPr bwMode="auto">
          <a:xfrm>
            <a:off x="878067" y="1529930"/>
            <a:ext cx="7449949" cy="622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algn="l" eaLnBrk="1" hangingPunct="1"/>
            <a:r>
              <a:rPr lang="en-US" sz="2000" b="1" dirty="0" err="1">
                <a:latin typeface="Tw Cen MT"/>
                <a:ea typeface="ＭＳ Ｐゴシック" charset="0"/>
                <a:cs typeface="Tw Cen MT"/>
              </a:rPr>
              <a:t>Data: 52—49 score where team i beat team j</a:t>
            </a:r>
            <a:endParaRPr lang="en-US" sz="2000" b="1" baseline="-25000" dirty="0" err="1">
              <a:latin typeface="Tw Cen MT"/>
              <a:ea typeface="ＭＳ Ｐゴシック" charset="0"/>
              <a:cs typeface="Tw Cen MT"/>
            </a:endParaRPr>
          </a:p>
          <a:p>
            <a:pPr algn="l" eaLnBrk="1" hangingPunct="1"/>
            <a:endParaRPr lang="en-US" sz="2000" b="1" baseline="-25000" dirty="0" err="1">
              <a:latin typeface="Tw Cen MT"/>
              <a:ea typeface="ＭＳ Ｐゴシック" charset="0"/>
              <a:cs typeface="Tw Cen MT"/>
            </a:endParaRPr>
          </a:p>
          <a:p>
            <a:pPr algn="l" eaLnBrk="1" hangingPunct="1"/>
            <a:endParaRPr lang="en-US" sz="2000" b="1" dirty="0" err="1">
              <a:latin typeface="Tw Cen MT"/>
              <a:ea typeface="ＭＳ Ｐゴシック" charset="0"/>
              <a:cs typeface="Tw Cen MT"/>
            </a:endParaRPr>
          </a:p>
          <a:p>
            <a:pPr marL="457200" indent="-457200" algn="l" eaLnBrk="1" hangingPunct="1">
              <a:buAutoNum type="arabicPeriod"/>
            </a:pPr>
            <a:r>
              <a:rPr lang="en-US" sz="2000" b="1" dirty="0" err="1">
                <a:latin typeface="Tw Cen MT"/>
                <a:ea typeface="ＭＳ Ｐゴシック" charset="0"/>
                <a:cs typeface="Tw Cen MT"/>
              </a:rPr>
              <a:t>D(i,j)=52 and D(j,i)=49</a:t>
            </a:r>
          </a:p>
          <a:p>
            <a:pPr marL="457200" indent="-457200" algn="l" eaLnBrk="1" hangingPunct="1">
              <a:buAutoNum type="arabicPeriod"/>
            </a:pPr>
            <a:endParaRPr lang="en-US" sz="2000" b="1" dirty="0" err="1">
              <a:latin typeface="Tw Cen MT"/>
              <a:ea typeface="ＭＳ Ｐゴシック" charset="0"/>
              <a:cs typeface="Tw Cen MT"/>
            </a:endParaRPr>
          </a:p>
          <a:p>
            <a:pPr marL="457200" indent="-457200" algn="l" eaLnBrk="1" hangingPunct="1">
              <a:buFontTx/>
              <a:buAutoNum type="arabicPeriod"/>
            </a:pPr>
            <a:r>
              <a:rPr lang="en-US" sz="2000" b="1" dirty="0" err="1">
                <a:latin typeface="Tw Cen MT"/>
                <a:ea typeface="ＭＳ Ｐゴシック" charset="0"/>
                <a:cs typeface="Tw Cen MT"/>
              </a:rPr>
              <a:t>D(i,j)=3 and D(j,i)=0</a:t>
            </a:r>
          </a:p>
          <a:p>
            <a:pPr marL="457200" indent="-457200" algn="l" eaLnBrk="1" hangingPunct="1">
              <a:buFontTx/>
              <a:buAutoNum type="arabicPeriod"/>
            </a:pPr>
            <a:endParaRPr lang="en-US" sz="2000" b="1" dirty="0" err="1">
              <a:latin typeface="Tw Cen MT"/>
              <a:ea typeface="ＭＳ Ｐゴシック" charset="0"/>
              <a:cs typeface="Tw Cen MT"/>
            </a:endParaRPr>
          </a:p>
          <a:p>
            <a:pPr marL="457200" indent="-457200" algn="l" eaLnBrk="1" hangingPunct="1">
              <a:buFontTx/>
              <a:buAutoNum type="arabicPeriod"/>
            </a:pPr>
            <a:r>
              <a:rPr lang="en-US" sz="2000" b="1" dirty="0" err="1">
                <a:solidFill>
                  <a:srgbClr val="3366FF"/>
                </a:solidFill>
                <a:latin typeface="Tw Cen MT"/>
                <a:ea typeface="ＭＳ Ｐゴシック" charset="0"/>
                <a:cs typeface="Tw Cen MT"/>
              </a:rPr>
              <a:t>D(i,j)=52/49=1.06 and D(j,i)=0</a:t>
            </a:r>
          </a:p>
          <a:p>
            <a:pPr marL="457200" indent="-457200" algn="l" eaLnBrk="1" hangingPunct="1">
              <a:buAutoNum type="arabicPeriod"/>
            </a:pPr>
            <a:endParaRPr lang="en-US" sz="2000" b="1" dirty="0" err="1">
              <a:latin typeface="Tw Cen MT"/>
              <a:ea typeface="ＭＳ Ｐゴシック" charset="0"/>
              <a:cs typeface="Tw Cen MT"/>
            </a:endParaRPr>
          </a:p>
        </p:txBody>
      </p:sp>
    </p:spTree>
    <p:extLst>
      <p:ext uri="{BB962C8B-B14F-4D97-AF65-F5344CB8AC3E}">
        <p14:creationId xmlns:p14="http://schemas.microsoft.com/office/powerpoint/2010/main" val="1399945736"/>
      </p:ext>
    </p:extLst>
  </p:cSld>
  <p:clrMapOvr>
    <a:masterClrMapping/>
  </p:clrMapOvr>
  <p:transition xmlns:p14="http://schemas.microsoft.com/office/powerpoint/2010/main">
    <p:zo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F82D04-ECB2-A348-99C1-C0B64677378E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E4CD019D-56AD-4D21-8B25-C7A8CC135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81582"/>
            <a:ext cx="8229600" cy="1143000"/>
          </a:xfrm>
        </p:spPr>
        <p:txBody>
          <a:bodyPr/>
          <a:lstStyle/>
          <a:p>
            <a:r>
              <a:rPr lang="en-US" sz="4000" b="1" dirty="0" err="1"/>
              <a:t>Binning when encoding C</a:t>
            </a:r>
            <a:endParaRPr lang="en-US" sz="4000" b="1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49E12194-6764-49E2-A8CC-85C6F5FF2DB0}"/>
              </a:ext>
            </a:extLst>
          </p:cNvPr>
          <p:cNvSpPr txBox="1">
            <a:spLocks/>
          </p:cNvSpPr>
          <p:nvPr/>
        </p:nvSpPr>
        <p:spPr bwMode="auto">
          <a:xfrm>
            <a:off x="691444" y="1529930"/>
            <a:ext cx="7746999" cy="622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algn="l" eaLnBrk="1" hangingPunct="1"/>
            <a:r>
              <a:rPr lang="en-US" sz="2000" b="1" dirty="0" err="1">
                <a:latin typeface="Tw Cen MT"/>
                <a:ea typeface="ＭＳ Ｐゴシック" charset="0"/>
                <a:cs typeface="Tw Cen MT"/>
              </a:rPr>
              <a:t>For n=100 example, C contains 10,000 entries.</a:t>
            </a:r>
          </a:p>
          <a:p>
            <a:pPr algn="l" eaLnBrk="1" hangingPunct="1"/>
            <a:endParaRPr lang="en-US" sz="2000" b="1" dirty="0" err="1">
              <a:latin typeface="Tw Cen MT"/>
              <a:ea typeface="ＭＳ Ｐゴシック" charset="0"/>
              <a:cs typeface="Tw Cen MT"/>
            </a:endParaRPr>
          </a:p>
          <a:p>
            <a:pPr algn="l" eaLnBrk="1" hangingPunct="1"/>
            <a:r>
              <a:rPr lang="en-US" sz="2000" b="1" dirty="0" err="1">
                <a:latin typeface="Tw Cen MT"/>
                <a:ea typeface="ＭＳ Ｐゴシック" charset="0"/>
                <a:cs typeface="Tw Cen MT"/>
              </a:rPr>
              <a:t>SVD truncated at level 2 gives 4 100-dimensional vectors u</a:t>
            </a:r>
            <a:r>
              <a:rPr lang="en-US" sz="2000" b="1" baseline="-25000" dirty="0" err="1">
                <a:latin typeface="Tw Cen MT"/>
                <a:ea typeface="ＭＳ Ｐゴシック" charset="0"/>
                <a:cs typeface="Tw Cen MT"/>
              </a:rPr>
              <a:t>1</a:t>
            </a:r>
            <a:r>
              <a:rPr lang="en-US" sz="2000" b="1" dirty="0" err="1">
                <a:latin typeface="Tw Cen MT"/>
                <a:ea typeface="ＭＳ Ｐゴシック" charset="0"/>
                <a:cs typeface="Tw Cen MT"/>
              </a:rPr>
              <a:t>, u</a:t>
            </a:r>
            <a:r>
              <a:rPr lang="en-US" sz="2000" b="1" baseline="-25000" dirty="0" err="1">
                <a:latin typeface="Tw Cen MT"/>
                <a:ea typeface="ＭＳ Ｐゴシック" charset="0"/>
                <a:cs typeface="Tw Cen MT"/>
              </a:rPr>
              <a:t>2</a:t>
            </a:r>
            <a:r>
              <a:rPr lang="en-US" sz="2000" b="1" dirty="0" err="1">
                <a:latin typeface="Tw Cen MT"/>
                <a:ea typeface="ＭＳ Ｐゴシック" charset="0"/>
                <a:cs typeface="Tw Cen MT"/>
              </a:rPr>
              <a:t>, v</a:t>
            </a:r>
            <a:r>
              <a:rPr lang="en-US" sz="2000" b="1" baseline="-25000" dirty="0" err="1">
                <a:latin typeface="Tw Cen MT"/>
                <a:ea typeface="ＭＳ Ｐゴシック" charset="0"/>
                <a:cs typeface="Tw Cen MT"/>
              </a:rPr>
              <a:t>1</a:t>
            </a:r>
            <a:r>
              <a:rPr lang="en-US" sz="2000" b="1" dirty="0" err="1">
                <a:latin typeface="Tw Cen MT"/>
                <a:ea typeface="ＭＳ Ｐゴシック" charset="0"/>
                <a:cs typeface="Tw Cen MT"/>
              </a:rPr>
              <a:t>, v</a:t>
            </a:r>
            <a:r>
              <a:rPr lang="en-US" sz="2000" b="1" baseline="-25000" dirty="0" err="1">
                <a:latin typeface="Tw Cen MT"/>
                <a:ea typeface="ＭＳ Ｐゴシック" charset="0"/>
                <a:cs typeface="Tw Cen MT"/>
              </a:rPr>
              <a:t>2</a:t>
            </a:r>
            <a:r>
              <a:rPr lang="en-US" sz="2000" b="1" dirty="0" err="1">
                <a:latin typeface="Tw Cen MT"/>
                <a:ea typeface="ＭＳ Ｐゴシック" charset="0"/>
                <a:cs typeface="Tw Cen MT"/>
              </a:rPr>
              <a:t>.</a:t>
            </a:r>
          </a:p>
          <a:p>
            <a:pPr algn="l" eaLnBrk="1" hangingPunct="1"/>
            <a:endParaRPr lang="en-US" sz="2000" b="1" baseline="-25000" dirty="0" err="1">
              <a:latin typeface="Tw Cen MT"/>
              <a:ea typeface="ＭＳ Ｐゴシック" charset="0"/>
              <a:cs typeface="Tw Cen MT"/>
            </a:endParaRPr>
          </a:p>
          <a:p>
            <a:pPr algn="l" eaLnBrk="1" hangingPunct="1"/>
            <a:r>
              <a:rPr lang="en-US" sz="2000" b="1" dirty="0" err="1">
                <a:latin typeface="Tw Cen MT"/>
                <a:ea typeface="ＭＳ Ｐゴシック" charset="0"/>
                <a:cs typeface="Tw Cen MT"/>
              </a:rPr>
              <a:t>So there are 400 entries to capture trends in 10,000 entry C.</a:t>
            </a:r>
          </a:p>
          <a:p>
            <a:pPr algn="l" eaLnBrk="1" hangingPunct="1"/>
            <a:endParaRPr lang="en-US" sz="2000" b="1" dirty="0" err="1">
              <a:latin typeface="Tw Cen MT"/>
              <a:ea typeface="ＭＳ Ｐゴシック" charset="0"/>
              <a:cs typeface="Tw Cen MT"/>
            </a:endParaRPr>
          </a:p>
          <a:p>
            <a:pPr algn="l" eaLnBrk="1" hangingPunct="1"/>
            <a:r>
              <a:rPr lang="en-US" sz="2000" b="1" dirty="0" err="1">
                <a:latin typeface="Tw Cen MT"/>
                <a:ea typeface="ＭＳ Ｐゴシック" charset="0"/>
                <a:cs typeface="Tw Cen MT"/>
              </a:rPr>
              <a:t>By </a:t>
            </a:r>
            <a:r>
              <a:rPr lang="en-US" sz="2000" b="1" dirty="0" err="1">
                <a:solidFill>
                  <a:srgbClr val="3366FF"/>
                </a:solidFill>
                <a:latin typeface="Tw Cen MT"/>
                <a:ea typeface="ＭＳ Ｐゴシック" charset="0"/>
                <a:cs typeface="Tw Cen MT"/>
              </a:rPr>
              <a:t>binning</a:t>
            </a:r>
            <a:r>
              <a:rPr lang="en-US" sz="2000" b="1" dirty="0" err="1">
                <a:latin typeface="Tw Cen MT"/>
                <a:ea typeface="ＭＳ Ｐゴシック" charset="0"/>
                <a:cs typeface="Tw Cen MT"/>
              </a:rPr>
              <a:t> C, we smooth out small variations in data.</a:t>
            </a:r>
          </a:p>
          <a:p>
            <a:pPr algn="l" eaLnBrk="1" hangingPunct="1"/>
            <a:endParaRPr lang="en-US" sz="2000" b="1" dirty="0" err="1">
              <a:latin typeface="Tw Cen MT"/>
              <a:ea typeface="ＭＳ Ｐゴシック" charset="0"/>
              <a:cs typeface="Tw Cen MT"/>
            </a:endParaRPr>
          </a:p>
          <a:p>
            <a:pPr algn="l" eaLnBrk="1" hangingPunct="1"/>
            <a:r>
              <a:rPr lang="en-US" sz="2000" b="1" dirty="0" err="1">
                <a:solidFill>
                  <a:srgbClr val="3366FF"/>
                </a:solidFill>
                <a:latin typeface="Tw Cen MT"/>
                <a:ea typeface="ＭＳ Ｐゴシック" charset="0"/>
                <a:cs typeface="Tw Cen MT"/>
              </a:rPr>
              <a:t>Q: Do we bin before or after centering?</a:t>
            </a:r>
          </a:p>
        </p:txBody>
      </p:sp>
    </p:spTree>
    <p:extLst>
      <p:ext uri="{BB962C8B-B14F-4D97-AF65-F5344CB8AC3E}">
        <p14:creationId xmlns:p14="http://schemas.microsoft.com/office/powerpoint/2010/main" val="2671034201"/>
      </p:ext>
    </p:extLst>
  </p:cSld>
  <p:clrMapOvr>
    <a:masterClrMapping/>
  </p:clrMapOvr>
  <p:transition xmlns:p14="http://schemas.microsoft.com/office/powerpoint/2010/main">
    <p:zo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F82D04-ECB2-A348-99C1-C0B64677378E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E4CD019D-56AD-4D21-8B25-C7A8CC135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81582"/>
            <a:ext cx="8229600" cy="1143000"/>
          </a:xfrm>
        </p:spPr>
        <p:txBody>
          <a:bodyPr/>
          <a:lstStyle/>
          <a:p>
            <a:r>
              <a:rPr lang="en-US" sz="4000" b="1" dirty="0" err="1"/>
              <a:t>IP Rankability as Ranking Method on March Madness</a:t>
            </a:r>
            <a:endParaRPr lang="en-US" sz="4000" b="1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49E12194-6764-49E2-A8CC-85C6F5FF2DB0}"/>
              </a:ext>
            </a:extLst>
          </p:cNvPr>
          <p:cNvSpPr txBox="1">
            <a:spLocks/>
          </p:cNvSpPr>
          <p:nvPr/>
        </p:nvSpPr>
        <p:spPr bwMode="auto">
          <a:xfrm>
            <a:off x="691444" y="1939149"/>
            <a:ext cx="7746999" cy="2886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algn="l" eaLnBrk="1" hangingPunct="1"/>
            <a:r>
              <a:rPr lang="en-US" sz="2000" b="1" dirty="0" err="1">
                <a:solidFill>
                  <a:srgbClr val="3366FF"/>
                </a:solidFill>
                <a:latin typeface="Tw Cen MT"/>
                <a:ea typeface="ＭＳ Ｐゴシック" charset="0"/>
                <a:cs typeface="Tw Cen MT"/>
              </a:rPr>
              <a:t>n=68 exact P or early terminated approximate partial P</a:t>
            </a:r>
          </a:p>
          <a:p>
            <a:pPr algn="l" eaLnBrk="1" hangingPunct="1"/>
            <a:r>
              <a:rPr lang="en-US" sz="2000" b="1" dirty="0" err="1">
                <a:solidFill>
                  <a:srgbClr val="3366FF"/>
                </a:solidFill>
                <a:latin typeface="Tw Cen MT"/>
                <a:ea typeface="ＭＳ Ｐゴシック" charset="0"/>
                <a:cs typeface="Tw Cen MT"/>
              </a:rPr>
              <a:t>		</a:t>
            </a:r>
            <a:r>
              <a:rPr lang="en-US" sz="2000" b="1" dirty="0" err="1">
                <a:solidFill>
                  <a:srgbClr val="000000"/>
                </a:solidFill>
                <a:latin typeface="Tw Cen MT"/>
                <a:ea typeface="ＭＳ Ｐゴシック" charset="0"/>
                <a:cs typeface="Tw Cen MT"/>
              </a:rPr>
              <a:t>choose any member of P as ranking</a:t>
            </a:r>
          </a:p>
          <a:p>
            <a:pPr algn="l" eaLnBrk="1" hangingPunct="1"/>
            <a:r>
              <a:rPr lang="en-US" sz="2000" b="1" dirty="0" err="1">
                <a:solidFill>
                  <a:srgbClr val="000000"/>
                </a:solidFill>
                <a:latin typeface="Tw Cen MT"/>
                <a:ea typeface="ＭＳ Ｐゴシック" charset="0"/>
                <a:cs typeface="Tw Cen MT"/>
              </a:rPr>
              <a:t>		choose every member of P as rankings</a:t>
            </a:r>
          </a:p>
          <a:p>
            <a:pPr algn="l" eaLnBrk="1" hangingPunct="1"/>
            <a:r>
              <a:rPr lang="en-US" sz="2000" b="1" dirty="0" err="1">
                <a:solidFill>
                  <a:srgbClr val="000000"/>
                </a:solidFill>
                <a:latin typeface="Tw Cen MT"/>
                <a:ea typeface="ＭＳ Ｐゴシック" charset="0"/>
                <a:cs typeface="Tw Cen MT"/>
              </a:rPr>
              <a:t>		choose Markov’s aggregate vector t of P as ranking</a:t>
            </a:r>
          </a:p>
          <a:p>
            <a:pPr algn="l" eaLnBrk="1" hangingPunct="1"/>
            <a:endParaRPr lang="en-US" sz="2000" b="1" dirty="0" err="1">
              <a:solidFill>
                <a:srgbClr val="000000"/>
              </a:solidFill>
              <a:latin typeface="Tw Cen MT"/>
              <a:ea typeface="ＭＳ Ｐゴシック" charset="0"/>
              <a:cs typeface="Tw Cen MT"/>
            </a:endParaRPr>
          </a:p>
          <a:p>
            <a:pPr algn="l" eaLnBrk="1" hangingPunct="1"/>
            <a:r>
              <a:rPr lang="en-US" sz="2000" b="1" dirty="0" err="1">
                <a:solidFill>
                  <a:srgbClr val="3366FF"/>
                </a:solidFill>
                <a:latin typeface="Tw Cen MT"/>
                <a:ea typeface="ＭＳ Ｐゴシック" charset="0"/>
                <a:cs typeface="Tw Cen MT"/>
              </a:rPr>
              <a:t>n=340 approximate info for P from P</a:t>
            </a:r>
            <a:r>
              <a:rPr lang="en-US" sz="2000" b="1" baseline="-25000" dirty="0" err="1">
                <a:solidFill>
                  <a:srgbClr val="3366FF"/>
                </a:solidFill>
                <a:latin typeface="Tw Cen MT"/>
                <a:ea typeface="ＭＳ Ｐゴシック" charset="0"/>
                <a:cs typeface="Tw Cen MT"/>
              </a:rPr>
              <a:t>&gt;</a:t>
            </a:r>
            <a:endParaRPr lang="en-US" sz="2000" b="1" dirty="0" err="1">
              <a:solidFill>
                <a:srgbClr val="3366FF"/>
              </a:solidFill>
              <a:latin typeface="Tw Cen MT"/>
              <a:ea typeface="ＭＳ Ｐゴシック" charset="0"/>
              <a:cs typeface="Tw Cen MT"/>
            </a:endParaRPr>
          </a:p>
          <a:p>
            <a:pPr algn="l" eaLnBrk="1" hangingPunct="1"/>
            <a:r>
              <a:rPr lang="en-US" sz="2000" b="1" dirty="0" err="1">
                <a:solidFill>
                  <a:srgbClr val="3366FF"/>
                </a:solidFill>
                <a:latin typeface="Tw Cen MT"/>
                <a:ea typeface="ＭＳ Ｐゴシック" charset="0"/>
                <a:cs typeface="Tw Cen MT"/>
              </a:rPr>
              <a:t>		</a:t>
            </a:r>
            <a:r>
              <a:rPr lang="en-US" sz="2000" b="1" dirty="0" err="1">
                <a:solidFill>
                  <a:srgbClr val="000000"/>
                </a:solidFill>
                <a:latin typeface="Tw Cen MT"/>
                <a:ea typeface="ＭＳ Ｐゴシック" charset="0"/>
                <a:cs typeface="Tw Cen MT"/>
              </a:rPr>
              <a:t>use row sums of P</a:t>
            </a:r>
            <a:r>
              <a:rPr lang="en-US" sz="2000" b="1" baseline="-25000" dirty="0" err="1">
                <a:solidFill>
                  <a:srgbClr val="000000"/>
                </a:solidFill>
                <a:latin typeface="Tw Cen MT"/>
                <a:ea typeface="ＭＳ Ｐゴシック" charset="0"/>
                <a:cs typeface="Tw Cen MT"/>
              </a:rPr>
              <a:t>&gt;</a:t>
            </a:r>
            <a:r>
              <a:rPr lang="en-US" sz="2000" b="1" dirty="0" err="1">
                <a:solidFill>
                  <a:srgbClr val="000000"/>
                </a:solidFill>
                <a:latin typeface="Tw Cen MT"/>
                <a:ea typeface="ＭＳ Ｐゴシック" charset="0"/>
                <a:cs typeface="Tw Cen MT"/>
              </a:rPr>
              <a:t> in descending order as ranking</a:t>
            </a:r>
          </a:p>
          <a:p>
            <a:pPr algn="l" eaLnBrk="1" hangingPunct="1"/>
            <a:r>
              <a:rPr lang="en-US" sz="2000" b="1" dirty="0" err="1">
                <a:solidFill>
                  <a:srgbClr val="000000"/>
                </a:solidFill>
                <a:latin typeface="Tw Cen MT"/>
                <a:ea typeface="ＭＳ Ｐゴシック" charset="0"/>
                <a:cs typeface="Tw Cen MT"/>
              </a:rPr>
              <a:t>		use col sums of P</a:t>
            </a:r>
            <a:r>
              <a:rPr lang="en-US" sz="2000" b="1" baseline="-25000" dirty="0" err="1">
                <a:solidFill>
                  <a:srgbClr val="000000"/>
                </a:solidFill>
                <a:latin typeface="Tw Cen MT"/>
                <a:ea typeface="ＭＳ Ｐゴシック" charset="0"/>
                <a:cs typeface="Tw Cen MT"/>
              </a:rPr>
              <a:t>&gt;</a:t>
            </a:r>
            <a:r>
              <a:rPr lang="en-US" sz="2000" b="1" dirty="0" err="1">
                <a:solidFill>
                  <a:srgbClr val="000000"/>
                </a:solidFill>
                <a:latin typeface="Tw Cen MT"/>
                <a:ea typeface="ＭＳ Ｐゴシック" charset="0"/>
                <a:cs typeface="Tw Cen MT"/>
              </a:rPr>
              <a:t> in ascending order as ranking</a:t>
            </a:r>
            <a:endParaRPr lang="en-US" sz="2000" b="1" dirty="0" err="1">
              <a:solidFill>
                <a:srgbClr val="3366FF"/>
              </a:solidFill>
              <a:latin typeface="Tw Cen MT"/>
              <a:ea typeface="ＭＳ Ｐゴシック" charset="0"/>
              <a:cs typeface="Tw Cen MT"/>
            </a:endParaRPr>
          </a:p>
          <a:p>
            <a:pPr algn="l" eaLnBrk="1" hangingPunct="1"/>
            <a:endParaRPr lang="en-US" sz="2000" b="1" dirty="0" err="1">
              <a:solidFill>
                <a:srgbClr val="3366FF"/>
              </a:solidFill>
              <a:latin typeface="Tw Cen MT"/>
              <a:ea typeface="ＭＳ Ｐゴシック" charset="0"/>
              <a:cs typeface="Tw Cen MT"/>
            </a:endParaRPr>
          </a:p>
        </p:txBody>
      </p:sp>
    </p:spTree>
    <p:extLst>
      <p:ext uri="{BB962C8B-B14F-4D97-AF65-F5344CB8AC3E}">
        <p14:creationId xmlns:p14="http://schemas.microsoft.com/office/powerpoint/2010/main" val="1085328870"/>
      </p:ext>
    </p:extLst>
  </p:cSld>
  <p:clrMapOvr>
    <a:masterClrMapping/>
  </p:clrMapOvr>
  <p:transition xmlns:p14="http://schemas.microsoft.com/office/powerpoint/2010/main">
    <p:zoom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79136</TotalTime>
  <Words>432</Words>
  <Application>Microsoft Macintosh PowerPoint</Application>
  <PresentationFormat>On-screen Show (4:3)</PresentationFormat>
  <Paragraphs>89</Paragraphs>
  <Slides>11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Improving Rankability</vt:lpstr>
      <vt:lpstr>Strategies for Improving Rankability</vt:lpstr>
      <vt:lpstr>Improving Rankability, see SIMODS </vt:lpstr>
      <vt:lpstr>Improving Rankability, see SIMODS </vt:lpstr>
      <vt:lpstr>Strategies for Improving Rankability</vt:lpstr>
      <vt:lpstr>Kathryn’s Issue</vt:lpstr>
      <vt:lpstr>Kathryn’s Comment on encoding D</vt:lpstr>
      <vt:lpstr>Binning when encoding C</vt:lpstr>
      <vt:lpstr>IP Rankability as Ranking Method on March Madness</vt:lpstr>
      <vt:lpstr>IP Rankability as Ranking Method on March Madness</vt:lpstr>
      <vt:lpstr>Markov Matrix G and time to absorption vector t</vt:lpstr>
    </vt:vector>
  </TitlesOfParts>
  <Company>Davidson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the Point</dc:title>
  <dc:creator>Tim Chartier</dc:creator>
  <cp:lastModifiedBy>Amy N Langville</cp:lastModifiedBy>
  <cp:revision>660</cp:revision>
  <dcterms:created xsi:type="dcterms:W3CDTF">2011-08-23T17:17:26Z</dcterms:created>
  <dcterms:modified xsi:type="dcterms:W3CDTF">2019-03-19T12:53:17Z</dcterms:modified>
</cp:coreProperties>
</file>