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39" r:id="rId2"/>
    <p:sldId id="849" r:id="rId3"/>
    <p:sldId id="909" r:id="rId4"/>
    <p:sldId id="915" r:id="rId5"/>
    <p:sldId id="929" r:id="rId6"/>
    <p:sldId id="930" r:id="rId7"/>
    <p:sldId id="917" r:id="rId8"/>
    <p:sldId id="931" r:id="rId9"/>
    <p:sldId id="912" r:id="rId10"/>
    <p:sldId id="910" r:id="rId11"/>
    <p:sldId id="911" r:id="rId12"/>
    <p:sldId id="913" r:id="rId13"/>
    <p:sldId id="914" r:id="rId14"/>
    <p:sldId id="918" r:id="rId15"/>
    <p:sldId id="928" r:id="rId16"/>
    <p:sldId id="920" r:id="rId17"/>
    <p:sldId id="925" r:id="rId18"/>
    <p:sldId id="919" r:id="rId19"/>
    <p:sldId id="921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909"/>
            <p14:sldId id="915"/>
            <p14:sldId id="929"/>
            <p14:sldId id="930"/>
            <p14:sldId id="917"/>
            <p14:sldId id="931"/>
            <p14:sldId id="912"/>
            <p14:sldId id="910"/>
            <p14:sldId id="911"/>
            <p14:sldId id="913"/>
            <p14:sldId id="914"/>
            <p14:sldId id="918"/>
            <p14:sldId id="928"/>
            <p14:sldId id="920"/>
            <p14:sldId id="925"/>
            <p14:sldId id="919"/>
            <p14:sldId id="9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760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12/1/19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12/1/19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12/1/19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12/1/19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12/1/19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12/1/19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Rankability Polytopes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12</a:t>
            </a: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/2/2019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Every rankability problem (unweighted or weighted) is feasible.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rankability IP polytope has n! binary e.p.s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e.p. feasible solution is easy to find. Take any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An initial interior point feasible solution is easy to find. Take the centroid of the IP polytope Xbar = .5(E-I).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LP polytope contains the IP polytope.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k*, then this k*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The optimal face of the IP polytope has |P| binary e.p. and each is a ranking.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If the LP concludes with an integer k* and fractional X*, then this pair is also optimal for the IP.</a:t>
            </a:r>
          </a:p>
          <a:p>
            <a:endParaRPr lang="en-US">
              <a:latin typeface="Tw Cen MT"/>
              <a:cs typeface="Tw Cen MT"/>
            </a:endParaRP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137206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More Theorems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Area under k-histogram is n!.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For a given D, the objective values of a ranking r and its reverse ranking r sum to the same constant value C</a:t>
            </a:r>
            <a:r>
              <a:rPr lang="en-US" baseline="-25000">
                <a:latin typeface="Tw Cen MT"/>
                <a:cs typeface="Tw Cen MT"/>
              </a:rPr>
              <a:t>sum</a:t>
            </a:r>
            <a:r>
              <a:rPr lang="en-US">
                <a:latin typeface="Tw Cen MT"/>
                <a:cs typeface="Tw Cen MT"/>
              </a:rPr>
              <a:t> for all rankings.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A good initial feasible ranking can be constructed from the ‘colperm’ symmetric reordering method.</a:t>
            </a:r>
          </a:p>
        </p:txBody>
      </p:sp>
    </p:spTree>
    <p:extLst>
      <p:ext uri="{BB962C8B-B14F-4D97-AF65-F5344CB8AC3E}">
        <p14:creationId xmlns:p14="http://schemas.microsoft.com/office/powerpoint/2010/main" val="163996818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3" name="Picture 2" descr="rankable2005patri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1" y="2130778"/>
            <a:ext cx="4365038" cy="3273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92509" y="5404556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more rankable</a:t>
            </a:r>
            <a:r>
              <a:rPr lang="en-US" sz="1400">
                <a:latin typeface="Tw Cen MT"/>
                <a:cs typeface="Tw Cen MT"/>
              </a:rPr>
              <a:t> 2005 season,  k=92, p=4 </a:t>
            </a:r>
          </a:p>
        </p:txBody>
      </p:sp>
      <p:pic>
        <p:nvPicPr>
          <p:cNvPr id="4" name="Picture 3" descr="unrankable2008patri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3" y="2130778"/>
            <a:ext cx="4365037" cy="3273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4329" y="5398911"/>
            <a:ext cx="3234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less rankable</a:t>
            </a:r>
            <a:r>
              <a:rPr lang="en-US" sz="1400"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37379120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234269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 </a:t>
            </a:r>
          </a:p>
        </p:txBody>
      </p:sp>
    </p:spTree>
    <p:extLst>
      <p:ext uri="{BB962C8B-B14F-4D97-AF65-F5344CB8AC3E}">
        <p14:creationId xmlns:p14="http://schemas.microsoft.com/office/powerpoint/2010/main" val="212152453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19224" y="4642558"/>
            <a:ext cx="4727222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p=4, k=92,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=283, k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=375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525215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p=6, k*=155,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worst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=253, k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sum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=408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7219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913281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The k-histogram of rankings for the IP polytope is symmetric about a mean.</a:t>
            </a:r>
          </a:p>
          <a:p>
            <a:endParaRPr lang="en-US"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113570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4797779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565401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596272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384484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195392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531235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55212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403955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605067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4837445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193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884" y="1069224"/>
            <a:ext cx="7916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THOMAS: can you produce more figures like this for many more conferences and seasons? Or chess? Or US News colleges?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  <a:p>
            <a:r>
              <a:rPr lang="en-US" sz="1600">
                <a:solidFill>
                  <a:srgbClr val="008040"/>
                </a:solidFill>
                <a:latin typeface="Tw Cen MT"/>
                <a:cs typeface="Tw Cen MT"/>
              </a:rPr>
              <a:t>Trying to find the narrowest histogram from real data to make Tim’s point that any ranking is nearly as bad as any other ranking for that particular dataset.</a:t>
            </a:r>
          </a:p>
          <a:p>
            <a:endParaRPr lang="en-US" sz="1600">
              <a:solidFill>
                <a:srgbClr val="008040"/>
              </a:solidFill>
              <a:latin typeface="Tw Cen MT"/>
              <a:cs typeface="Tw Cen MT"/>
            </a:endParaRPr>
          </a:p>
        </p:txBody>
      </p:sp>
      <p:pic>
        <p:nvPicPr>
          <p:cNvPr id="2" name="Picture 1" descr="2h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5" y="2409901"/>
            <a:ext cx="5269295" cy="39519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619" y="5094110"/>
            <a:ext cx="3939825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w Cen MT"/>
                <a:cs typeface="Tw Cen MT"/>
              </a:rPr>
              <a:t>more rankable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2005 season,  k=92, p=4, r</a:t>
            </a:r>
            <a:r>
              <a:rPr lang="en-US" sz="1400" baseline="-25000">
                <a:solidFill>
                  <a:srgbClr val="FF0000"/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 = .51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7841" y="2861732"/>
            <a:ext cx="3968048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less rankable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2008 season,  k=155, p=6, r</a:t>
            </a:r>
            <a:r>
              <a:rPr lang="en-US" sz="1400" baseline="-250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k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Tw Cen MT"/>
                <a:cs typeface="Tw Cen MT"/>
              </a:rPr>
              <a:t> = .24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8174" y="6259053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990" y="5680815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p*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1713087" y="5491723"/>
            <a:ext cx="141111" cy="1371603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795900" y="5827566"/>
            <a:ext cx="141111" cy="91440"/>
          </a:xfrm>
          <a:prstGeom prst="leftBrac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27157" y="5848453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00157" y="5700286"/>
            <a:ext cx="254000" cy="296333"/>
          </a:xfrm>
          <a:prstGeom prst="ellipse">
            <a:avLst/>
          </a:prstGeom>
          <a:solidFill>
            <a:schemeClr val="bg1">
              <a:lumMod val="95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14111" y="2901398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01843" y="5133776"/>
            <a:ext cx="764777" cy="296333"/>
          </a:xfrm>
          <a:prstGeom prst="ellipse">
            <a:avLst/>
          </a:prstGeom>
          <a:solidFill>
            <a:schemeClr val="bg1">
              <a:lumMod val="95000"/>
              <a:alpha val="2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250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6405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3693319"/>
            <a:chOff x="747892" y="1420985"/>
            <a:chExt cx="3570107" cy="3693319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r</a:t>
              </a:r>
              <a:r>
                <a:rPr lang="en-US" baseline="-25000">
                  <a:latin typeface="Tw Cen MT"/>
                  <a:cs typeface="Tw Cen MT"/>
                </a:rPr>
                <a:t>k</a:t>
              </a:r>
              <a:r>
                <a:rPr lang="en-US">
                  <a:latin typeface="Tw Cen MT"/>
                  <a:cs typeface="Tw Cen MT"/>
                </a:rPr>
                <a:t> = 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– k*)/((k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+ k*)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two ends.</a:t>
            </a:r>
          </a:p>
          <a:p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688264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k-histograms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0319" y="4687228"/>
            <a:ext cx="592666" cy="307777"/>
            <a:chOff x="4224656" y="3727680"/>
            <a:chExt cx="592666" cy="307777"/>
          </a:xfrm>
        </p:grpSpPr>
        <p:sp>
          <p:nvSpPr>
            <p:cNvPr id="11" name="Rectangle 10"/>
            <p:cNvSpPr/>
            <p:nvPr/>
          </p:nvSpPr>
          <p:spPr>
            <a:xfrm>
              <a:off x="4224656" y="3727680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p*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3566" y="3898496"/>
              <a:ext cx="91440" cy="91440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274" y="5124355"/>
            <a:ext cx="592666" cy="459862"/>
            <a:chOff x="5009489" y="4539303"/>
            <a:chExt cx="592666" cy="459862"/>
          </a:xfrm>
        </p:grpSpPr>
        <p:sp>
          <p:nvSpPr>
            <p:cNvPr id="10" name="Rectangle 9"/>
            <p:cNvSpPr/>
            <p:nvPr/>
          </p:nvSpPr>
          <p:spPr>
            <a:xfrm>
              <a:off x="5009489" y="4691388"/>
              <a:ext cx="592666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Tw Cen MT"/>
                  <a:cs typeface="Tw Cen MT"/>
                </a:rPr>
                <a:t>k*</a:t>
              </a:r>
              <a:endParaRPr lang="en-US" sz="1400">
                <a:latin typeface="Tw Cen MT"/>
                <a:cs typeface="Tw Cen MT"/>
              </a:endParaRPr>
            </a:p>
          </p:txBody>
        </p:sp>
        <p:sp>
          <p:nvSpPr>
            <p:cNvPr id="3" name="Left Brace 2"/>
            <p:cNvSpPr/>
            <p:nvPr/>
          </p:nvSpPr>
          <p:spPr>
            <a:xfrm rot="16200000">
              <a:off x="5064475" y="4495557"/>
              <a:ext cx="141111" cy="228604"/>
            </a:xfrm>
            <a:prstGeom prst="leftBrace">
              <a:avLst/>
            </a:prstGeom>
            <a:ln w="31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unrankable2008patriot.jp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40" y="2070511"/>
            <a:ext cx="4365037" cy="32737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79228" y="5168497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worst</a:t>
            </a:r>
            <a:endParaRPr lang="en-US" sz="1400">
              <a:latin typeface="Tw Cen MT"/>
              <a:cs typeface="Tw Cen M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8689" y="4903016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63844" y="4928417"/>
            <a:ext cx="0" cy="640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47892" y="2239423"/>
            <a:ext cx="3570107" cy="5078314"/>
            <a:chOff x="747892" y="1420985"/>
            <a:chExt cx="3570107" cy="5078314"/>
          </a:xfrm>
        </p:grpSpPr>
        <p:sp>
          <p:nvSpPr>
            <p:cNvPr id="23" name="Rectangle 22"/>
            <p:cNvSpPr/>
            <p:nvPr/>
          </p:nvSpPr>
          <p:spPr>
            <a:xfrm>
              <a:off x="747892" y="1420985"/>
              <a:ext cx="3570107" cy="5078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k*, r* by solving LP.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p* by Alg. 4.1.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 by evaluating the objective function for the reverse ranking r. k</a:t>
              </a:r>
              <a:r>
                <a:rPr lang="en-US" baseline="-25000">
                  <a:latin typeface="Tw Cen MT"/>
                  <a:cs typeface="Tw Cen MT"/>
                </a:rPr>
                <a:t>worst </a:t>
              </a:r>
              <a:r>
                <a:rPr lang="en-US">
                  <a:latin typeface="Tw Cen MT"/>
                  <a:cs typeface="Tw Cen MT"/>
                </a:rPr>
                <a:t>= sum of upper triangle of C(r, r).</a:t>
              </a: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=floor[(k*+k</a:t>
              </a:r>
              <a:r>
                <a:rPr lang="en-US" baseline="-25000">
                  <a:latin typeface="Tw Cen MT"/>
                  <a:cs typeface="Tw Cen MT"/>
                </a:rPr>
                <a:t>worst</a:t>
              </a:r>
              <a:r>
                <a:rPr lang="en-US">
                  <a:latin typeface="Tw Cen MT"/>
                  <a:cs typeface="Tw Cen MT"/>
                </a:rPr>
                <a:t>)/2]</a:t>
              </a:r>
            </a:p>
            <a:p>
              <a:pPr marL="342900" indent="-342900">
                <a:buFontTx/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US">
                  <a:latin typeface="Tw Cen MT"/>
                  <a:cs typeface="Tw Cen MT"/>
                </a:rPr>
                <a:t>Get p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 by solving another LP,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max</a:t>
              </a:r>
              <a:r>
                <a:rPr lang="en-US">
                  <a:latin typeface="Tw Cen MT"/>
                  <a:cs typeface="Tw Cen MT"/>
                </a:rPr>
                <a:t> </a:t>
              </a:r>
              <a:r>
                <a:rPr lang="en-US">
                  <a:solidFill>
                    <a:srgbClr val="3366FF"/>
                  </a:solidFill>
                  <a:latin typeface="Tw Cen MT"/>
                  <a:cs typeface="Tw Cen MT"/>
                </a:rPr>
                <a:t>½</a:t>
              </a:r>
              <a:r>
                <a:rPr lang="en-US">
                  <a:latin typeface="Tw Cen MT"/>
                  <a:cs typeface="Tw Cen MT"/>
                </a:rPr>
                <a:t>-sized polytope due to added constraint: C.*X ≤ k</a:t>
              </a:r>
              <a:r>
                <a:rPr lang="en-US" baseline="-25000">
                  <a:latin typeface="Tw Cen MT"/>
                  <a:cs typeface="Tw Cen MT"/>
                </a:rPr>
                <a:t>med</a:t>
              </a:r>
              <a:r>
                <a:rPr lang="en-US">
                  <a:latin typeface="Tw Cen MT"/>
                  <a:cs typeface="Tw Cen MT"/>
                </a:rPr>
                <a:t>. Then run Alg. 4.1.</a:t>
              </a:r>
            </a:p>
            <a:p>
              <a:endParaRPr lang="en-US">
                <a:latin typeface="Tw Cen MT"/>
                <a:cs typeface="Tw Cen MT"/>
              </a:endParaRPr>
            </a:p>
            <a:p>
              <a:pPr marL="342900" indent="-342900">
                <a:buAutoNum type="arabicPeriod"/>
              </a:pPr>
              <a:endParaRPr lang="en-US">
                <a:latin typeface="Tw Cen MT"/>
                <a:cs typeface="Tw Cen MT"/>
              </a:endParaRPr>
            </a:p>
            <a:p>
              <a:endParaRPr lang="en-US">
                <a:latin typeface="Tw Cen MT"/>
                <a:cs typeface="Tw Cen M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>
              <a:off x="2463453" y="3430225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>
              <a:off x="2615853" y="342740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>
              <a:off x="1963926" y="3156474"/>
              <a:ext cx="0" cy="9144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747885" y="1238556"/>
            <a:ext cx="754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don’t need the whole k-histogram, just the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rough shape </a:t>
            </a:r>
            <a:r>
              <a:rPr lang="en-US">
                <a:latin typeface="Tw Cen MT"/>
                <a:cs typeface="Tw Cen MT"/>
              </a:rPr>
              <a:t>from the two ends </a:t>
            </a:r>
            <a:r>
              <a:rPr lang="en-US">
                <a:solidFill>
                  <a:srgbClr val="3366FF"/>
                </a:solidFill>
                <a:latin typeface="Tw Cen MT"/>
                <a:cs typeface="Tw Cen MT"/>
              </a:rPr>
              <a:t>and the middle</a:t>
            </a:r>
            <a:r>
              <a:rPr lang="en-US">
                <a:latin typeface="Tw Cen MT"/>
                <a:cs typeface="Tw Cen MT"/>
              </a:rPr>
              <a:t>.</a:t>
            </a:r>
          </a:p>
          <a:p>
            <a:endParaRPr lang="en-US">
              <a:latin typeface="Tw Cen MT"/>
              <a:cs typeface="Tw Cen M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937027" y="2343262"/>
            <a:ext cx="0" cy="2633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12894" y="5206892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k</a:t>
            </a:r>
            <a:r>
              <a:rPr lang="en-US" sz="1400" b="1" baseline="-25000">
                <a:latin typeface="Tw Cen MT"/>
                <a:cs typeface="Tw Cen MT"/>
              </a:rPr>
              <a:t>med</a:t>
            </a:r>
            <a:endParaRPr lang="en-US" sz="1400">
              <a:latin typeface="Tw Cen MT"/>
              <a:cs typeface="Tw Cen M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65184" y="2159819"/>
            <a:ext cx="592666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Tw Cen MT"/>
                <a:cs typeface="Tw Cen MT"/>
              </a:rPr>
              <a:t>p</a:t>
            </a:r>
            <a:r>
              <a:rPr lang="en-US" sz="1400" b="1" baseline="-25000">
                <a:latin typeface="Tw Cen MT"/>
                <a:cs typeface="Tw Cen MT"/>
              </a:rPr>
              <a:t>med</a:t>
            </a:r>
            <a:endParaRPr lang="en-US" sz="1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2133125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Unweighted and Weighted Problems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68330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weighted IP</a:t>
            </a:r>
          </a:p>
        </p:txBody>
      </p:sp>
      <p:pic>
        <p:nvPicPr>
          <p:cNvPr id="3" name="Picture 2" descr="Screen Shot 2019-09-08 at 10.39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3" y="2187222"/>
            <a:ext cx="3915835" cy="1566334"/>
          </a:xfrm>
          <a:prstGeom prst="rect">
            <a:avLst/>
          </a:prstGeom>
        </p:spPr>
      </p:pic>
      <p:pic>
        <p:nvPicPr>
          <p:cNvPr id="5" name="Picture 4" descr="Screen Shot 2019-09-08 at 10.41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5" y="2190046"/>
            <a:ext cx="3710277" cy="1535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475" y="1422001"/>
            <a:ext cx="150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unweighted 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79889" y="4955025"/>
            <a:ext cx="5602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w Cen MT"/>
                <a:cs typeface="Tw Cen MT"/>
              </a:rPr>
              <a:t>same polytope, different objectives</a:t>
            </a:r>
          </a:p>
        </p:txBody>
      </p:sp>
      <p:sp>
        <p:nvSpPr>
          <p:cNvPr id="2" name="Oval 1"/>
          <p:cNvSpPr/>
          <p:nvPr/>
        </p:nvSpPr>
        <p:spPr>
          <a:xfrm>
            <a:off x="4357974" y="1088581"/>
            <a:ext cx="4560245" cy="3356418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3" name="Picture 2" descr="Screen Shot 2019-12-01 at 10.38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1184320"/>
            <a:ext cx="7845778" cy="50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1448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weighted example D1</a:t>
            </a:r>
          </a:p>
        </p:txBody>
      </p:sp>
      <p:pic>
        <p:nvPicPr>
          <p:cNvPr id="5" name="Picture 4" descr="Screen Shot 2019-12-01 at 10.38.0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r="8813" b="13979"/>
          <a:stretch/>
        </p:blipFill>
        <p:spPr>
          <a:xfrm>
            <a:off x="2483556" y="1184320"/>
            <a:ext cx="6279444" cy="4319013"/>
          </a:xfrm>
          <a:prstGeom prst="rect">
            <a:avLst/>
          </a:prstGeom>
        </p:spPr>
      </p:pic>
      <p:pic>
        <p:nvPicPr>
          <p:cNvPr id="2" name="Picture 1" descr="Screen Shot 2019-12-01 at 10.49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" y="1040386"/>
            <a:ext cx="3738034" cy="1047859"/>
          </a:xfrm>
          <a:prstGeom prst="rect">
            <a:avLst/>
          </a:prstGeom>
        </p:spPr>
      </p:pic>
      <p:pic>
        <p:nvPicPr>
          <p:cNvPr id="4" name="Picture 3" descr="Screen Shot 2019-12-01 at 10.49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4" y="6208887"/>
            <a:ext cx="3949700" cy="355600"/>
          </a:xfrm>
          <a:prstGeom prst="rect">
            <a:avLst/>
          </a:prstGeom>
        </p:spPr>
      </p:pic>
      <p:pic>
        <p:nvPicPr>
          <p:cNvPr id="6" name="Picture 5" descr="Screen Shot 2019-12-01 at 10.49.3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8" y="6259688"/>
            <a:ext cx="1981200" cy="304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103303" y="3135704"/>
            <a:ext cx="781030" cy="1353349"/>
          </a:xfrm>
          <a:prstGeom prst="straightConnector1">
            <a:avLst/>
          </a:prstGeom>
          <a:solidFill>
            <a:schemeClr val="accent2"/>
          </a:solidFill>
          <a:ln w="12700" cmpd="sng">
            <a:solidFill>
              <a:srgbClr val="3366FF"/>
            </a:solidFill>
            <a:prstDash val="sysDash"/>
            <a:headEnd type="triangl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8048" y="2611632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8697" y="5703331"/>
            <a:ext cx="748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Tw Cen MT"/>
                <a:cs typeface="Tw Cen MT"/>
              </a:rPr>
              <a:t>10 contour planes </a:t>
            </a:r>
            <a:r>
              <a:rPr lang="en-US">
                <a:latin typeface="Tw Cen MT"/>
                <a:cs typeface="Tw Cen MT"/>
              </a:rPr>
              <a:t>(each with 1-unit increments in k) can fit between k* and k</a:t>
            </a:r>
            <a:r>
              <a:rPr lang="en-US" baseline="-25000">
                <a:latin typeface="Tw Cen MT"/>
                <a:cs typeface="Tw Cen MT"/>
              </a:rPr>
              <a:t>worst</a:t>
            </a:r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2108594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weighted example D2</a:t>
            </a:r>
          </a:p>
        </p:txBody>
      </p:sp>
      <p:pic>
        <p:nvPicPr>
          <p:cNvPr id="5" name="Picture 4" descr="Screen Shot 2019-12-01 at 10.38.0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r="8813" b="13979"/>
          <a:stretch/>
        </p:blipFill>
        <p:spPr>
          <a:xfrm>
            <a:off x="2483556" y="1184320"/>
            <a:ext cx="6279444" cy="431901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075081" y="4559608"/>
            <a:ext cx="375700" cy="546130"/>
          </a:xfrm>
          <a:prstGeom prst="straightConnector1">
            <a:avLst/>
          </a:prstGeom>
          <a:solidFill>
            <a:schemeClr val="accent2"/>
          </a:solidFill>
          <a:ln w="12700" cmpd="sng">
            <a:solidFill>
              <a:srgbClr val="3366FF"/>
            </a:solidFill>
            <a:prstDash val="sysDash"/>
            <a:headEnd type="triangl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55542" y="2842408"/>
            <a:ext cx="1" cy="2389201"/>
          </a:xfrm>
          <a:prstGeom prst="straightConnector1">
            <a:avLst/>
          </a:prstGeom>
          <a:solidFill>
            <a:schemeClr val="accent2"/>
          </a:solidFill>
          <a:ln w="28575" cmpd="sng">
            <a:solidFill>
              <a:srgbClr val="00FF00"/>
            </a:solidFill>
            <a:headEnd type="none" w="sm" len="med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8048" y="2611632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pic>
        <p:nvPicPr>
          <p:cNvPr id="3" name="Picture 2" descr="Screen Shot 2019-12-01 at 10.57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" y="1085543"/>
            <a:ext cx="3445934" cy="909881"/>
          </a:xfrm>
          <a:prstGeom prst="rect">
            <a:avLst/>
          </a:prstGeom>
        </p:spPr>
      </p:pic>
      <p:pic>
        <p:nvPicPr>
          <p:cNvPr id="8" name="Picture 7" descr="Screen Shot 2019-12-01 at 10.57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76" y="6279444"/>
            <a:ext cx="673100" cy="317500"/>
          </a:xfrm>
          <a:prstGeom prst="rect">
            <a:avLst/>
          </a:prstGeom>
        </p:spPr>
      </p:pic>
      <p:pic>
        <p:nvPicPr>
          <p:cNvPr id="12" name="Picture 11" descr="Screen Shot 2019-12-01 at 10.57.4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" y="6279444"/>
            <a:ext cx="3784600" cy="292100"/>
          </a:xfrm>
          <a:prstGeom prst="rect">
            <a:avLst/>
          </a:prstGeom>
        </p:spPr>
      </p:pic>
      <p:pic>
        <p:nvPicPr>
          <p:cNvPr id="13" name="Picture 12" descr="Screen Shot 2019-12-01 at 10.57.59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9" y="6223000"/>
            <a:ext cx="1828800" cy="368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8047" y="5006961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0333" y="5703331"/>
            <a:ext cx="541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Tw Cen MT"/>
                <a:cs typeface="Tw Cen MT"/>
              </a:rPr>
              <a:t>4 contour planes </a:t>
            </a:r>
            <a:r>
              <a:rPr lang="en-US">
                <a:latin typeface="Tw Cen MT"/>
                <a:cs typeface="Tw Cen MT"/>
              </a:rPr>
              <a:t>can fit between k* and k</a:t>
            </a:r>
            <a:r>
              <a:rPr lang="en-US" baseline="-25000">
                <a:latin typeface="Tw Cen MT"/>
                <a:cs typeface="Tw Cen MT"/>
              </a:rPr>
              <a:t>worst</a:t>
            </a:r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303344002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weighted example D3</a:t>
            </a:r>
          </a:p>
        </p:txBody>
      </p:sp>
      <p:pic>
        <p:nvPicPr>
          <p:cNvPr id="5" name="Picture 4" descr="Screen Shot 2019-12-01 at 10.38.0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1" r="8813" b="13979"/>
          <a:stretch/>
        </p:blipFill>
        <p:spPr>
          <a:xfrm>
            <a:off x="2483556" y="1184320"/>
            <a:ext cx="6279444" cy="43190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8048" y="2611632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8047" y="5006961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pic>
        <p:nvPicPr>
          <p:cNvPr id="2" name="Picture 1" descr="Screen Shot 2019-12-01 at 11.0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9" y="1070327"/>
            <a:ext cx="3423002" cy="1042199"/>
          </a:xfrm>
          <a:prstGeom prst="rect">
            <a:avLst/>
          </a:prstGeom>
        </p:spPr>
      </p:pic>
      <p:pic>
        <p:nvPicPr>
          <p:cNvPr id="4" name="Picture 3" descr="Screen Shot 2019-12-01 at 11.01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9" y="6228643"/>
            <a:ext cx="1473200" cy="355600"/>
          </a:xfrm>
          <a:prstGeom prst="rect">
            <a:avLst/>
          </a:prstGeom>
        </p:spPr>
      </p:pic>
      <p:pic>
        <p:nvPicPr>
          <p:cNvPr id="6" name="Picture 5" descr="Screen Shot 2019-12-01 at 11.01.0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6" y="6251222"/>
            <a:ext cx="3975100" cy="355600"/>
          </a:xfrm>
          <a:prstGeom prst="rect">
            <a:avLst/>
          </a:prstGeom>
        </p:spPr>
      </p:pic>
      <p:pic>
        <p:nvPicPr>
          <p:cNvPr id="14" name="Picture 13" descr="Screen Shot 2019-12-01 at 11.01.1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4" y="6258276"/>
            <a:ext cx="762000" cy="381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91002" y="2235177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0385" y="1916912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2803" y="4714829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2691" y="4327726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FF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00FF00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56802" y="4401886"/>
            <a:ext cx="5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90333" y="5703331"/>
            <a:ext cx="541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Tw Cen MT"/>
                <a:cs typeface="Tw Cen MT"/>
              </a:rPr>
              <a:t>0</a:t>
            </a:r>
            <a:r>
              <a:rPr lang="en-US">
                <a:solidFill>
                  <a:srgbClr val="008000"/>
                </a:solidFill>
                <a:latin typeface="Tw Cen MT"/>
                <a:cs typeface="Tw Cen MT"/>
              </a:rPr>
              <a:t> contour planes </a:t>
            </a:r>
            <a:r>
              <a:rPr lang="en-US">
                <a:latin typeface="Tw Cen MT"/>
                <a:cs typeface="Tw Cen MT"/>
              </a:rPr>
              <a:t>fit between k* and k</a:t>
            </a:r>
            <a:r>
              <a:rPr lang="en-US" baseline="-25000">
                <a:latin typeface="Tw Cen MT"/>
                <a:cs typeface="Tw Cen MT"/>
              </a:rPr>
              <a:t>worst</a:t>
            </a:r>
            <a:endParaRPr lang="en-US">
              <a:latin typeface="Tw Cen MT"/>
              <a:cs typeface="Tw Cen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9443" y="2440398"/>
            <a:ext cx="5418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w Cen MT"/>
                <a:cs typeface="Tw Cen MT"/>
              </a:rPr>
              <a:t>D symmetric </a:t>
            </a:r>
            <a:r>
              <a:rPr lang="en-US" sz="1200">
                <a:solidFill>
                  <a:srgbClr val="FF0000"/>
                </a:solidFill>
                <a:latin typeface="Tw Cen MT"/>
                <a:cs typeface="Tw Cen MT"/>
                <a:sym typeface="Wingdings"/>
              </a:rPr>
              <a:t> C symmetric  c vector = 0</a:t>
            </a:r>
            <a:endParaRPr lang="en-US" sz="1200">
              <a:solidFill>
                <a:srgbClr val="FF0000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345823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n=3 Polytope</a:t>
            </a:r>
          </a:p>
        </p:txBody>
      </p:sp>
      <p:pic>
        <p:nvPicPr>
          <p:cNvPr id="3" name="Picture 2" descr="Screen Shot 2019-09-08 at 5.1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37" y="1381876"/>
            <a:ext cx="5892820" cy="4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990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Heuristic for x</a:t>
            </a:r>
            <a:r>
              <a:rPr lang="en-US" sz="3600" b="1" baseline="-25000" dirty="0">
                <a:latin typeface="Tw Cen MT"/>
                <a:ea typeface="ＭＳ Ｐゴシック" charset="0"/>
                <a:cs typeface="Tw Cen MT"/>
              </a:rPr>
              <a:t>0</a:t>
            </a:r>
            <a:endParaRPr lang="en-US" sz="3600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030" y="1836886"/>
            <a:ext cx="7480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c = c/</a:t>
            </a:r>
            <a:r>
              <a:rPr lang="en-US">
                <a:latin typeface="Lucida Grande"/>
                <a:ea typeface="Lucida Grande"/>
                <a:cs typeface="Lucida Grande"/>
              </a:rPr>
              <a:t>δ;    </a:t>
            </a:r>
            <a:r>
              <a:rPr lang="en-US">
                <a:latin typeface="Tw Cen MT"/>
                <a:cs typeface="Tw Cen MT"/>
              </a:rPr>
              <a:t>                   </a:t>
            </a:r>
            <a:r>
              <a:rPr lang="en-US">
                <a:latin typeface="Tw Cen MT"/>
                <a:cs typeface="Tw Cen MT"/>
              </a:rPr>
              <a:t>Divide c vector by largest in magnitude entry </a:t>
            </a:r>
            <a:r>
              <a:rPr lang="en-US">
                <a:latin typeface="Lucida Grande"/>
                <a:ea typeface="Lucida Grande"/>
                <a:cs typeface="Lucida Grande"/>
              </a:rPr>
              <a:t>δ</a:t>
            </a:r>
            <a:r>
              <a:rPr lang="en-US">
                <a:latin typeface="Tw Cen MT"/>
                <a:cs typeface="Tw Cen MT"/>
              </a:rPr>
              <a:t>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c = binaryr</a:t>
            </a:r>
            <a:r>
              <a:rPr lang="en-US">
                <a:latin typeface="Tw Cen MT"/>
                <a:cs typeface="Tw Cen MT"/>
              </a:rPr>
              <a:t>ound(c);         Round entries&gt;.5 to 1, else to 0.</a:t>
            </a:r>
          </a:p>
          <a:p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Create x ranking vector that is closest to this rounded c.</a:t>
            </a:r>
            <a:endParaRPr lang="en-US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3343558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IP Polytope vs. LP Polytope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551" y="1422001"/>
            <a:ext cx="3824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For n ≤ 5, IP polytope = LP polytope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75901"/>
              </p:ext>
            </p:extLst>
          </p:nvPr>
        </p:nvGraphicFramePr>
        <p:xfrm>
          <a:off x="1086551" y="2554111"/>
          <a:ext cx="46848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24"/>
                <a:gridCol w="1695036"/>
                <a:gridCol w="232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vertices =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 facets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87,472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≥ 488,602,996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5996" y="2263402"/>
            <a:ext cx="5023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Tw Cen MT"/>
                <a:cs typeface="Tw Cen MT"/>
              </a:rPr>
              <a:t>Stats for IP polytope (Marti &amp; Reinelt, 2011)</a:t>
            </a:r>
          </a:p>
        </p:txBody>
      </p:sp>
    </p:spTree>
    <p:extLst>
      <p:ext uri="{BB962C8B-B14F-4D97-AF65-F5344CB8AC3E}">
        <p14:creationId xmlns:p14="http://schemas.microsoft.com/office/powerpoint/2010/main" val="356723303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120530</TotalTime>
  <Words>1030</Words>
  <Application>Microsoft Macintosh PowerPoint</Application>
  <PresentationFormat>On-screen Show (4:3)</PresentationFormat>
  <Paragraphs>170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Rankability Polytopes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924</cp:revision>
  <dcterms:created xsi:type="dcterms:W3CDTF">2011-08-23T17:17:26Z</dcterms:created>
  <dcterms:modified xsi:type="dcterms:W3CDTF">2019-12-02T02:02:22Z</dcterms:modified>
</cp:coreProperties>
</file>