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839" r:id="rId2"/>
    <p:sldId id="849" r:id="rId3"/>
    <p:sldId id="882" r:id="rId4"/>
    <p:sldId id="881" r:id="rId5"/>
    <p:sldId id="866" r:id="rId6"/>
    <p:sldId id="873" r:id="rId7"/>
    <p:sldId id="874" r:id="rId8"/>
    <p:sldId id="872" r:id="rId9"/>
    <p:sldId id="875" r:id="rId10"/>
    <p:sldId id="878" r:id="rId11"/>
    <p:sldId id="877" r:id="rId12"/>
    <p:sldId id="880" r:id="rId13"/>
    <p:sldId id="876" r:id="rId14"/>
    <p:sldId id="894" r:id="rId15"/>
    <p:sldId id="895" r:id="rId16"/>
    <p:sldId id="879" r:id="rId17"/>
    <p:sldId id="896" r:id="rId18"/>
    <p:sldId id="897" r:id="rId19"/>
    <p:sldId id="883" r:id="rId20"/>
    <p:sldId id="884" r:id="rId21"/>
    <p:sldId id="885" r:id="rId22"/>
    <p:sldId id="886" r:id="rId23"/>
    <p:sldId id="887" r:id="rId24"/>
    <p:sldId id="888" r:id="rId25"/>
    <p:sldId id="891" r:id="rId26"/>
    <p:sldId id="889" r:id="rId27"/>
    <p:sldId id="890" r:id="rId28"/>
    <p:sldId id="892" r:id="rId29"/>
    <p:sldId id="893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882"/>
            <p14:sldId id="881"/>
            <p14:sldId id="866"/>
            <p14:sldId id="873"/>
            <p14:sldId id="874"/>
            <p14:sldId id="872"/>
            <p14:sldId id="875"/>
            <p14:sldId id="878"/>
            <p14:sldId id="877"/>
            <p14:sldId id="880"/>
            <p14:sldId id="876"/>
            <p14:sldId id="894"/>
            <p14:sldId id="895"/>
            <p14:sldId id="879"/>
            <p14:sldId id="896"/>
            <p14:sldId id="897"/>
            <p14:sldId id="883"/>
            <p14:sldId id="884"/>
            <p14:sldId id="885"/>
            <p14:sldId id="886"/>
            <p14:sldId id="887"/>
            <p14:sldId id="888"/>
            <p14:sldId id="891"/>
            <p14:sldId id="889"/>
            <p14:sldId id="890"/>
            <p14:sldId id="892"/>
            <p14:sldId id="8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7/28/19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7/28/19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7/28/19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7/28/19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7/28/19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7/28/19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1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Rankability: finding P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7/30/2019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k=57,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2		8		7		1		6 		4		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3630126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{2, 8, 7}.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1738278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82162" y="4432307"/>
            <a:ext cx="3163713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40"/>
                </a:solidFill>
                <a:latin typeface="Tw Cen MT"/>
                <a:cs typeface="Tw Cen MT"/>
              </a:rPr>
              <a:t>There are no options for these since there are no fractional entries in the last four positions. The rank positions of items 1, 6, 4, 3 are fixed in this order at the bottom of the ranking of all alternative optimal solutions.</a:t>
            </a:r>
          </a:p>
        </p:txBody>
      </p:sp>
      <p:pic>
        <p:nvPicPr>
          <p:cNvPr id="4" name="Picture 3" descr="Screen Shot 2019-07-16 at 7.4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8" y="1867648"/>
            <a:ext cx="7162802" cy="17907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5400000">
            <a:off x="2321753" y="1332654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630708" y="1161280"/>
            <a:ext cx="623162" cy="252942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6761684" y="1403039"/>
            <a:ext cx="881250" cy="3572928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146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0555" y="1197210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{2, 8, 7}.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66109" y="2375100"/>
            <a:ext cx="6951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Tw Cen MT"/>
                <a:cs typeface="Tw Cen MT"/>
              </a:rPr>
              <a:t>1</a:t>
            </a:r>
            <a:r>
              <a:rPr lang="en-US">
                <a:latin typeface="Tw Cen MT"/>
                <a:cs typeface="Tw Cen MT"/>
              </a:rPr>
              <a:t>		2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3		4</a:t>
            </a:r>
            <a:r>
              <a:rPr lang="en-US">
                <a:latin typeface="Tw Cen MT"/>
                <a:cs typeface="Tw Cen MT"/>
              </a:rPr>
              <a:t>		5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6		7		8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38109" y="2003775"/>
            <a:ext cx="3005667" cy="37132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7887" y="2000953"/>
            <a:ext cx="3175000" cy="41648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43776" y="2000953"/>
            <a:ext cx="2288823" cy="41648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33444" y="2017886"/>
            <a:ext cx="2243104" cy="44391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6548" y="2002984"/>
            <a:ext cx="1364228" cy="414449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6548" y="2000953"/>
            <a:ext cx="463939" cy="414449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87887" y="2003775"/>
            <a:ext cx="1288661" cy="41365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219221" y="2003775"/>
            <a:ext cx="357327" cy="45802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9662" y="2730321"/>
            <a:ext cx="87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   5</a:t>
            </a:r>
          </a:p>
          <a:p>
            <a:pPr marL="342900" indent="-342900">
              <a:buAutoNum type="arabicPlain" startAt="8"/>
            </a:pPr>
            <a:r>
              <a:rPr lang="en-US">
                <a:latin typeface="Tw Cen MT"/>
                <a:cs typeface="Tw Cen MT"/>
              </a:rPr>
              <a:t>7</a:t>
            </a:r>
          </a:p>
          <a:p>
            <a:r>
              <a:rPr lang="en-US">
                <a:latin typeface="Tw Cen MT"/>
                <a:cs typeface="Tw Cen MT"/>
              </a:rPr>
              <a:t>7   8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73105" y="3625429"/>
            <a:ext cx="536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1</a:t>
            </a:r>
          </a:p>
          <a:p>
            <a:r>
              <a:rPr lang="en-US">
                <a:latin typeface="Tw Cen MT"/>
                <a:cs typeface="Tw Cen MT"/>
              </a:rPr>
              <a:t>6</a:t>
            </a:r>
          </a:p>
          <a:p>
            <a:r>
              <a:rPr lang="en-US">
                <a:latin typeface="Tw Cen MT"/>
                <a:cs typeface="Tw Cen MT"/>
              </a:rPr>
              <a:t>4</a:t>
            </a:r>
          </a:p>
          <a:p>
            <a:r>
              <a:rPr lang="en-US">
                <a:latin typeface="Tw Cen MT"/>
                <a:cs typeface="Tw Cen MT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47555" y="2868104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03773" y="2853993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03885" y="2730321"/>
            <a:ext cx="1636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  2      7     8</a:t>
            </a:r>
          </a:p>
          <a:p>
            <a:r>
              <a:rPr lang="en-US">
                <a:latin typeface="Tw Cen MT"/>
                <a:cs typeface="Tw Cen MT"/>
              </a:rPr>
              <a:t>7 8   2 8   2 7</a:t>
            </a:r>
          </a:p>
          <a:p>
            <a:r>
              <a:rPr lang="en-US">
                <a:latin typeface="Tw Cen MT"/>
                <a:cs typeface="Tw Cen MT"/>
              </a:rPr>
              <a:t>8 7   8 2   7 2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3483" y="3625429"/>
            <a:ext cx="536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1</a:t>
            </a:r>
          </a:p>
          <a:p>
            <a:r>
              <a:rPr lang="en-US">
                <a:latin typeface="Tw Cen MT"/>
                <a:cs typeface="Tw Cen MT"/>
              </a:rPr>
              <a:t>6</a:t>
            </a:r>
          </a:p>
          <a:p>
            <a:r>
              <a:rPr lang="en-US">
                <a:latin typeface="Tw Cen MT"/>
                <a:cs typeface="Tw Cen MT"/>
              </a:rPr>
              <a:t>4</a:t>
            </a:r>
          </a:p>
          <a:p>
            <a:r>
              <a:rPr lang="en-US">
                <a:latin typeface="Tw Cen MT"/>
                <a:cs typeface="Tw Cen MT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03887" y="2869195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2260" y="2868830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20265" y="2894993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04260" y="2868104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22706" y="2871012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14701" y="2879393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63975301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0555" y="1197210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{2, 8, 7}.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66109" y="2375100"/>
            <a:ext cx="6951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Tw Cen MT"/>
                <a:cs typeface="Tw Cen MT"/>
              </a:rPr>
              <a:t>1</a:t>
            </a:r>
            <a:r>
              <a:rPr lang="en-US">
                <a:latin typeface="Tw Cen MT"/>
                <a:cs typeface="Tw Cen MT"/>
              </a:rPr>
              <a:t>		2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3		4</a:t>
            </a:r>
            <a:r>
              <a:rPr lang="en-US">
                <a:latin typeface="Tw Cen MT"/>
                <a:cs typeface="Tw Cen MT"/>
              </a:rPr>
              <a:t>		5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6		7		8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38109" y="2003775"/>
            <a:ext cx="3005667" cy="37132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7887" y="2000953"/>
            <a:ext cx="3175000" cy="41648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43776" y="2000953"/>
            <a:ext cx="2288823" cy="41648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33444" y="2017886"/>
            <a:ext cx="2243104" cy="44391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6548" y="2002984"/>
            <a:ext cx="1364228" cy="414449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6548" y="2000953"/>
            <a:ext cx="463939" cy="414449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87887" y="2003775"/>
            <a:ext cx="1288661" cy="41365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219221" y="2003775"/>
            <a:ext cx="357327" cy="45802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9662" y="2532767"/>
            <a:ext cx="874892" cy="1301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Tw Cen MT"/>
                <a:cs typeface="Tw Cen MT"/>
              </a:rPr>
              <a:t>   5</a:t>
            </a:r>
          </a:p>
          <a:p>
            <a:pPr marL="342900" indent="-342900">
              <a:lnSpc>
                <a:spcPct val="120000"/>
              </a:lnSpc>
              <a:buAutoNum type="arabicPlain" startAt="8"/>
            </a:pPr>
            <a:r>
              <a:rPr lang="en-US">
                <a:latin typeface="Tw Cen MT"/>
                <a:cs typeface="Tw Cen MT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7   8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73105" y="3935871"/>
            <a:ext cx="536227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03999" y="2980992"/>
            <a:ext cx="53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89662" y="2980992"/>
            <a:ext cx="536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100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23634" y="2739800"/>
            <a:ext cx="16368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2        7       8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41705" y="3935871"/>
            <a:ext cx="536227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3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935581" y="2991269"/>
            <a:ext cx="2528710" cy="320236"/>
            <a:chOff x="2540002" y="6086164"/>
            <a:chExt cx="2528710" cy="320236"/>
          </a:xfrm>
        </p:grpSpPr>
        <p:sp>
          <p:nvSpPr>
            <p:cNvPr id="46" name="Rectangle 45"/>
            <p:cNvSpPr/>
            <p:nvPr/>
          </p:nvSpPr>
          <p:spPr>
            <a:xfrm>
              <a:off x="2540002" y="6114751"/>
              <a:ext cx="5362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Tw Cen MT"/>
                  <a:cs typeface="Tw Cen MT"/>
                </a:rPr>
                <a:t>x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14038" y="6086164"/>
              <a:ext cx="5362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Tw Cen MT"/>
                  <a:cs typeface="Tw Cen MT"/>
                </a:rPr>
                <a:t>x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32485" y="6140549"/>
              <a:ext cx="5362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366F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1100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66151" y="6113660"/>
              <a:ext cx="5362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366F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1100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09150" y="6144790"/>
              <a:ext cx="5362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Tw Cen MT"/>
                  <a:cs typeface="Tw Cen MT"/>
                </a:rPr>
                <a:t>x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61258" y="6110838"/>
              <a:ext cx="5362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3366F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1100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24008" y="2681992"/>
            <a:ext cx="1106326" cy="186111"/>
            <a:chOff x="2869674" y="5389433"/>
            <a:chExt cx="869258" cy="216807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2869674" y="5389939"/>
              <a:ext cx="434629" cy="20219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304303" y="5389433"/>
              <a:ext cx="1" cy="216807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304304" y="5389433"/>
              <a:ext cx="434628" cy="216807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2333991" y="2690482"/>
            <a:ext cx="1" cy="143778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157560" y="3103704"/>
            <a:ext cx="315191" cy="61267"/>
            <a:chOff x="2869674" y="5389433"/>
            <a:chExt cx="869258" cy="216807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2869674" y="5389939"/>
              <a:ext cx="434629" cy="20219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304304" y="5389433"/>
              <a:ext cx="434628" cy="216807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V="1">
            <a:off x="2143015" y="3820572"/>
            <a:ext cx="323043" cy="180207"/>
            <a:chOff x="2869674" y="5389433"/>
            <a:chExt cx="869258" cy="216807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2869674" y="5389939"/>
              <a:ext cx="434629" cy="20219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3304304" y="5389433"/>
              <a:ext cx="434628" cy="216807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35581" y="3077104"/>
            <a:ext cx="2412999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7   8      2   8      2   7</a:t>
            </a:r>
          </a:p>
          <a:p>
            <a:pPr>
              <a:lnSpc>
                <a:spcPct val="120000"/>
              </a:lnSpc>
            </a:pPr>
            <a:r>
              <a:rPr lang="en-US">
                <a:latin typeface="Tw Cen MT"/>
                <a:cs typeface="Tw Cen MT"/>
              </a:rPr>
              <a:t>8   7      8   2      7   2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918682" y="3123758"/>
            <a:ext cx="296903" cy="81148"/>
            <a:chOff x="2869674" y="5389433"/>
            <a:chExt cx="869258" cy="216807"/>
          </a:xfrm>
        </p:grpSpPr>
        <p:cxnSp>
          <p:nvCxnSpPr>
            <p:cNvPr id="72" name="Straight Connector 71"/>
            <p:cNvCxnSpPr/>
            <p:nvPr/>
          </p:nvCxnSpPr>
          <p:spPr>
            <a:xfrm flipH="1">
              <a:off x="2869674" y="5389939"/>
              <a:ext cx="434629" cy="20219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3304304" y="5389433"/>
              <a:ext cx="434628" cy="216807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128906" y="3100408"/>
            <a:ext cx="331036" cy="99216"/>
            <a:chOff x="2869677" y="5368684"/>
            <a:chExt cx="869258" cy="188586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2869677" y="5368684"/>
              <a:ext cx="869255" cy="188586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06116" y="5368686"/>
              <a:ext cx="132819" cy="188584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flipH="1">
            <a:off x="5672667" y="3109836"/>
            <a:ext cx="331036" cy="99216"/>
            <a:chOff x="2869677" y="5368684"/>
            <a:chExt cx="869258" cy="188586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2869677" y="5368684"/>
              <a:ext cx="869255" cy="188586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606116" y="5368686"/>
              <a:ext cx="132819" cy="188584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 flipV="1">
            <a:off x="4109158" y="3814246"/>
            <a:ext cx="1908655" cy="186531"/>
            <a:chOff x="2869674" y="5389433"/>
            <a:chExt cx="869258" cy="216807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2869674" y="5389939"/>
              <a:ext cx="434629" cy="20219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238355" y="5389433"/>
              <a:ext cx="65949" cy="204306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3304304" y="5389433"/>
              <a:ext cx="434628" cy="216807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flipV="1">
            <a:off x="5071082" y="3828357"/>
            <a:ext cx="144806" cy="163155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431924" y="3812167"/>
            <a:ext cx="614320" cy="183534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080706" y="3807978"/>
            <a:ext cx="614320" cy="183534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9403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k=57,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2		8		7		1		6 		4		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3630126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{8, 7, 1}.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1738278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19396" y="4620342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5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2796" y="4634453"/>
            <a:ext cx="3381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2 </a:t>
            </a:r>
          </a:p>
          <a:p>
            <a:r>
              <a:rPr lang="en-US" sz="1400" i="1">
                <a:latin typeface="Tw Cen MT"/>
                <a:cs typeface="Tw Cen MT"/>
              </a:rPr>
              <a:t>5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09526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5 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46157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5 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3778" y="5137864"/>
            <a:ext cx="894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P = </a:t>
            </a:r>
          </a:p>
        </p:txBody>
      </p:sp>
      <p:pic>
        <p:nvPicPr>
          <p:cNvPr id="4" name="Picture 3" descr="Screen Shot 2019-07-16 at 7.4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8" y="1867648"/>
            <a:ext cx="7162802" cy="17907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5400000">
            <a:off x="2321753" y="1332654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630708" y="1161280"/>
            <a:ext cx="623162" cy="252942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3816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2005 Patriot bb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k=92,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3		1		7		4		8 		6		2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264" y="4474640"/>
            <a:ext cx="1794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latin typeface="Tw Cen MT"/>
                <a:cs typeface="Tw Cen MT"/>
              </a:rPr>
              <a:t>Accumulative Tree </a:t>
            </a:r>
            <a:r>
              <a:rPr lang="en-US">
                <a:latin typeface="Tw Cen MT"/>
                <a:cs typeface="Tw Cen MT"/>
              </a:rPr>
              <a:t>has 4 rankings and all 4 are optimal.</a:t>
            </a:r>
          </a:p>
        </p:txBody>
      </p:sp>
      <p:pic>
        <p:nvPicPr>
          <p:cNvPr id="2" name="Picture 1" descr="Screen Shot 2019-07-28 at 11.0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11" y="1895061"/>
            <a:ext cx="7192788" cy="172095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3214437" y="1577551"/>
            <a:ext cx="467926" cy="154164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7350100" y="1991455"/>
            <a:ext cx="638572" cy="261055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3383" y="5639629"/>
            <a:ext cx="874892" cy="857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8</a:t>
            </a: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6</a:t>
            </a: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2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995472" y="5344535"/>
            <a:ext cx="822967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38223" y="3898246"/>
            <a:ext cx="2412999" cy="1460400"/>
            <a:chOff x="5672666" y="4489367"/>
            <a:chExt cx="2412999" cy="146040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6166556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672666" y="4489367"/>
              <a:ext cx="2412999" cy="1460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		5</a:t>
              </a:r>
            </a:p>
            <a:p>
              <a:pPr>
                <a:lnSpc>
                  <a:spcPct val="70000"/>
                </a:lnSpc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    3  		           1</a:t>
              </a: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r>
                <a:rPr lang="en-US" sz="1400">
                  <a:latin typeface="Tw Cen MT"/>
                  <a:cs typeface="Tw Cen MT"/>
                </a:rPr>
                <a:t>    7	           3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7      1  4		  7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4      4   1               4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6805282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52445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27891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4914396" y="5312430"/>
            <a:ext cx="542769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360336" y="5301269"/>
            <a:ext cx="458103" cy="33836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625625" y="5312559"/>
            <a:ext cx="288771" cy="3270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7170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2008 Patriot bb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un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k=155, p=6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		4		8		6		3		2 		7		5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264" y="4474640"/>
            <a:ext cx="1794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latin typeface="Tw Cen MT"/>
                <a:cs typeface="Tw Cen MT"/>
              </a:rPr>
              <a:t>Accumulative Tree </a:t>
            </a:r>
            <a:r>
              <a:rPr lang="en-US">
                <a:latin typeface="Tw Cen MT"/>
                <a:cs typeface="Tw Cen MT"/>
              </a:rPr>
              <a:t>has 6 rankings and all 6 are optimal.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38717" y="6006515"/>
            <a:ext cx="874892" cy="5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7</a:t>
            </a: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5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889076" y="5599271"/>
            <a:ext cx="822967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38223" y="3898246"/>
            <a:ext cx="2412999" cy="1158779"/>
            <a:chOff x="5672666" y="4489367"/>
            <a:chExt cx="2412999" cy="1158779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6166556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672666" y="4489367"/>
              <a:ext cx="2412999" cy="1158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		1</a:t>
              </a:r>
            </a:p>
            <a:p>
              <a:pPr>
                <a:lnSpc>
                  <a:spcPct val="70000"/>
                </a:lnSpc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    4  		           8</a:t>
              </a: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8      </a:t>
              </a:r>
              <a:r>
                <a:rPr lang="en-US" sz="1400">
                  <a:latin typeface="Tw Cen MT"/>
                  <a:cs typeface="Tw Cen MT"/>
                </a:rPr>
                <a:t>    6	           4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endParaRPr lang="en-US" sz="1400">
                <a:latin typeface="Tw Cen MT"/>
                <a:cs typeface="Tw Cen MT"/>
              </a:endParaRPr>
            </a:p>
            <a:p>
              <a:pPr marL="342900" indent="-342900">
                <a:lnSpc>
                  <a:spcPct val="70000"/>
                </a:lnSpc>
                <a:buAutoNum type="arabicPlain" startAt="6"/>
              </a:pPr>
              <a:r>
                <a:rPr lang="en-US" sz="1400">
                  <a:latin typeface="Tw Cen MT"/>
                  <a:cs typeface="Tw Cen MT"/>
                </a:rPr>
                <a:t>     8		  6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6805282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52445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27891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4808000" y="5584227"/>
            <a:ext cx="705609" cy="34952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26942" y="5584227"/>
            <a:ext cx="585101" cy="34952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519230" y="5567295"/>
            <a:ext cx="192813" cy="3270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81779" y="5025002"/>
            <a:ext cx="2412999" cy="5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3  2      3  2           3  2</a:t>
            </a: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2  3      2  3           2  3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4711594" y="5598493"/>
            <a:ext cx="50686" cy="29587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96709" y="5567166"/>
            <a:ext cx="523180" cy="32720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9-07-28 at 11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3" y="1866909"/>
            <a:ext cx="7209366" cy="173499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214437" y="1577551"/>
            <a:ext cx="467926" cy="154164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7906312" y="2547667"/>
            <a:ext cx="443370" cy="1693329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3577594" y="1201186"/>
            <a:ext cx="673848" cy="247207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005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Lowerbound on 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Tw Cen MT"/>
                <a:cs typeface="Tw Cen MT"/>
              </a:rPr>
              <a:t>LEMMA:</a:t>
            </a:r>
            <a:r>
              <a:rPr lang="en-US" sz="2400">
                <a:latin typeface="Tw Cen MT"/>
                <a:cs typeface="Tw Cen MT"/>
              </a:rPr>
              <a:t> Let X</a:t>
            </a:r>
            <a:r>
              <a:rPr lang="en-US" sz="2400" baseline="30000">
                <a:latin typeface="Tw Cen MT"/>
                <a:cs typeface="Tw Cen MT"/>
              </a:rPr>
              <a:t>*</a:t>
            </a:r>
            <a:r>
              <a:rPr lang="en-US" sz="2400">
                <a:latin typeface="Tw Cen MT"/>
                <a:cs typeface="Tw Cen MT"/>
              </a:rPr>
              <a:t> be the solution of an LP relaxed (unweighted or weighted) rankability problem solved by an Interior Point method. If X</a:t>
            </a:r>
            <a:r>
              <a:rPr lang="en-US" sz="2400" baseline="30000">
                <a:latin typeface="Tw Cen MT"/>
                <a:cs typeface="Tw Cen MT"/>
              </a:rPr>
              <a:t>*</a:t>
            </a:r>
            <a:r>
              <a:rPr lang="en-US" sz="2400">
                <a:latin typeface="Tw Cen MT"/>
                <a:cs typeface="Tw Cen MT"/>
              </a:rPr>
              <a:t> is the </a:t>
            </a:r>
            <a:r>
              <a:rPr lang="en-US" sz="2400" i="1" u="sng">
                <a:latin typeface="Tw Cen MT"/>
                <a:cs typeface="Tw Cen MT"/>
              </a:rPr>
              <a:t>exact</a:t>
            </a:r>
            <a:r>
              <a:rPr lang="en-US" sz="2400">
                <a:latin typeface="Tw Cen MT"/>
                <a:cs typeface="Tw Cen MT"/>
              </a:rPr>
              <a:t> centroid of all optimal rankings, then </a:t>
            </a:r>
          </a:p>
          <a:p>
            <a:endParaRPr lang="en-US" sz="2400">
              <a:latin typeface="Tw Cen MT"/>
              <a:cs typeface="Tw Cen MT"/>
            </a:endParaRPr>
          </a:p>
          <a:p>
            <a:endParaRPr lang="en-US" sz="2400">
              <a:latin typeface="Tw Cen MT"/>
              <a:cs typeface="Tw Cen MT"/>
            </a:endParaRP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</a:t>
            </a:r>
            <a:r>
              <a:rPr lang="en-US" sz="2400">
                <a:latin typeface="Tw Cen MT"/>
                <a:cs typeface="Tw Cen MT"/>
              </a:rPr>
              <a:t>here m is the smallest fractional element in X</a:t>
            </a:r>
            <a:r>
              <a:rPr lang="en-US" sz="2400" baseline="30000">
                <a:latin typeface="Tw Cen MT"/>
                <a:cs typeface="Tw Cen MT"/>
              </a:rPr>
              <a:t>*</a:t>
            </a:r>
            <a:r>
              <a:rPr lang="en-US" sz="2400">
                <a:latin typeface="Tw Cen MT"/>
                <a:cs typeface="Tw Cen MT"/>
              </a:rPr>
              <a:t>. </a:t>
            </a:r>
            <a:endParaRPr lang="en-US" sz="2400">
              <a:latin typeface="Tw Cen MT"/>
              <a:cs typeface="Tw Cen MT"/>
            </a:endParaRPr>
          </a:p>
          <a:p>
            <a:endParaRPr lang="en-US" sz="2400">
              <a:latin typeface="Tw Cen MT"/>
              <a:cs typeface="Tw Cen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1510" y="2635561"/>
            <a:ext cx="20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Tw Cen MT"/>
                <a:cs typeface="Tw Cen MT"/>
              </a:rPr>
              <a:t>p ≥ ceil(1/m),</a:t>
            </a:r>
          </a:p>
        </p:txBody>
      </p:sp>
      <p:sp>
        <p:nvSpPr>
          <p:cNvPr id="6" name="Rectangle 5"/>
          <p:cNvSpPr/>
          <p:nvPr/>
        </p:nvSpPr>
        <p:spPr>
          <a:xfrm>
            <a:off x="719667" y="4945013"/>
            <a:ext cx="817033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Interior Point solvers terminate near (or at) the centroid on the optimal face, so this lowerbound on p is good. This bound is not tight—see, for example, example on Slide 8.</a:t>
            </a:r>
          </a:p>
        </p:txBody>
      </p:sp>
    </p:spTree>
    <p:extLst>
      <p:ext uri="{BB962C8B-B14F-4D97-AF65-F5344CB8AC3E}">
        <p14:creationId xmlns:p14="http://schemas.microsoft.com/office/powerpoint/2010/main" val="232374227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2005 Patriot bb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k=92,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3		1		7		4		8 		6		2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264" y="4474640"/>
            <a:ext cx="1794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latin typeface="Tw Cen MT"/>
                <a:cs typeface="Tw Cen MT"/>
              </a:rPr>
              <a:t>Accumulative Tree </a:t>
            </a:r>
            <a:r>
              <a:rPr lang="en-US">
                <a:latin typeface="Tw Cen MT"/>
                <a:cs typeface="Tw Cen MT"/>
              </a:rPr>
              <a:t>has 4 rankings and all 4 are optimal.</a:t>
            </a:r>
          </a:p>
        </p:txBody>
      </p:sp>
      <p:pic>
        <p:nvPicPr>
          <p:cNvPr id="2" name="Picture 1" descr="Screen Shot 2019-07-28 at 11.0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11" y="1895061"/>
            <a:ext cx="7192788" cy="172095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3214437" y="1577551"/>
            <a:ext cx="467926" cy="154164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7350100" y="1991455"/>
            <a:ext cx="638572" cy="261055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3383" y="5639629"/>
            <a:ext cx="874892" cy="857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8</a:t>
            </a: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6</a:t>
            </a: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2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995472" y="5344535"/>
            <a:ext cx="822967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38223" y="3898246"/>
            <a:ext cx="2412999" cy="1460400"/>
            <a:chOff x="5672666" y="4489367"/>
            <a:chExt cx="2412999" cy="146040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6166556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672666" y="4489367"/>
              <a:ext cx="2412999" cy="1460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		5</a:t>
              </a:r>
            </a:p>
            <a:p>
              <a:pPr>
                <a:lnSpc>
                  <a:spcPct val="70000"/>
                </a:lnSpc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    3  		           1</a:t>
              </a: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r>
                <a:rPr lang="en-US" sz="1400">
                  <a:latin typeface="Tw Cen MT"/>
                  <a:cs typeface="Tw Cen MT"/>
                </a:rPr>
                <a:t>    7	           3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7      1  4		  7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4      4   1               4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6805282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52445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27891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4914396" y="5312430"/>
            <a:ext cx="542769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360336" y="5301269"/>
            <a:ext cx="458103" cy="33836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625625" y="5312559"/>
            <a:ext cx="288771" cy="3270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30620" y="4512434"/>
            <a:ext cx="240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Tw Cen MT"/>
                <a:cs typeface="Tw Cen MT"/>
              </a:rPr>
              <a:t>p ≥ ceil(1/m)=4</a:t>
            </a:r>
          </a:p>
        </p:txBody>
      </p:sp>
    </p:spTree>
    <p:extLst>
      <p:ext uri="{BB962C8B-B14F-4D97-AF65-F5344CB8AC3E}">
        <p14:creationId xmlns:p14="http://schemas.microsoft.com/office/powerpoint/2010/main" val="10916788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2008 Patriot bb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un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k=155, p=6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		4		8		6		3		2 		7		5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264" y="4474640"/>
            <a:ext cx="1794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latin typeface="Tw Cen MT"/>
                <a:cs typeface="Tw Cen MT"/>
              </a:rPr>
              <a:t>Accumulative Tree </a:t>
            </a:r>
            <a:r>
              <a:rPr lang="en-US">
                <a:latin typeface="Tw Cen MT"/>
                <a:cs typeface="Tw Cen MT"/>
              </a:rPr>
              <a:t>has 6 rankings and all 6 are optimal.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38717" y="6006515"/>
            <a:ext cx="874892" cy="5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7</a:t>
            </a: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5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889076" y="5599271"/>
            <a:ext cx="822967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38223" y="3898246"/>
            <a:ext cx="2412999" cy="1158779"/>
            <a:chOff x="5672666" y="4489367"/>
            <a:chExt cx="2412999" cy="1158779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6166556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672666" y="4489367"/>
              <a:ext cx="2412999" cy="1158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		1</a:t>
              </a:r>
            </a:p>
            <a:p>
              <a:pPr>
                <a:lnSpc>
                  <a:spcPct val="70000"/>
                </a:lnSpc>
              </a:pPr>
              <a:endParaRPr lang="en-US" sz="1400">
                <a:latin typeface="Tw Cen MT"/>
                <a:cs typeface="Tw Cen MT"/>
              </a:endParaRP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    4  		           8</a:t>
              </a: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400">
                  <a:latin typeface="Tw Cen MT"/>
                  <a:cs typeface="Tw Cen MT"/>
                </a:rPr>
                <a:t>8      </a:t>
              </a:r>
              <a:r>
                <a:rPr lang="en-US" sz="1400">
                  <a:latin typeface="Tw Cen MT"/>
                  <a:cs typeface="Tw Cen MT"/>
                </a:rPr>
                <a:t>    6	           4</a:t>
              </a:r>
            </a:p>
            <a:p>
              <a:pPr marL="342900" indent="-342900">
                <a:lnSpc>
                  <a:spcPct val="70000"/>
                </a:lnSpc>
                <a:buAutoNum type="arabicPlain"/>
              </a:pPr>
              <a:endParaRPr lang="en-US" sz="1400">
                <a:latin typeface="Tw Cen MT"/>
                <a:cs typeface="Tw Cen MT"/>
              </a:endParaRPr>
            </a:p>
            <a:p>
              <a:pPr marL="342900" indent="-342900">
                <a:lnSpc>
                  <a:spcPct val="70000"/>
                </a:lnSpc>
                <a:buAutoNum type="arabicPlain" startAt="6"/>
              </a:pPr>
              <a:r>
                <a:rPr lang="en-US" sz="1400">
                  <a:latin typeface="Tw Cen MT"/>
                  <a:cs typeface="Tw Cen MT"/>
                </a:rPr>
                <a:t>     8		  6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6805282" y="4655295"/>
              <a:ext cx="486326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52445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27891" y="4964289"/>
              <a:ext cx="211665" cy="1283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4808000" y="5584227"/>
            <a:ext cx="705609" cy="34952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26942" y="5584227"/>
            <a:ext cx="585101" cy="34952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519230" y="5567295"/>
            <a:ext cx="192813" cy="3270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81779" y="5025002"/>
            <a:ext cx="2412999" cy="5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3  2      3  2           3  2</a:t>
            </a:r>
          </a:p>
          <a:p>
            <a:pPr>
              <a:lnSpc>
                <a:spcPct val="70000"/>
              </a:lnSpc>
            </a:pPr>
            <a:endParaRPr lang="en-US" sz="1400"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 sz="1400">
                <a:latin typeface="Tw Cen MT"/>
                <a:cs typeface="Tw Cen MT"/>
              </a:rPr>
              <a:t>2  3      2  3           2  3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4711594" y="5598493"/>
            <a:ext cx="50686" cy="29587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96709" y="5567166"/>
            <a:ext cx="523180" cy="32720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9-07-28 at 11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3" y="1866909"/>
            <a:ext cx="7209366" cy="173499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214437" y="1577551"/>
            <a:ext cx="467926" cy="154164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7906312" y="2547667"/>
            <a:ext cx="443370" cy="1693329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3577594" y="1201186"/>
            <a:ext cx="673848" cy="247207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30620" y="4512434"/>
            <a:ext cx="240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Tw Cen MT"/>
                <a:cs typeface="Tw Cen MT"/>
              </a:rPr>
              <a:t>p ≥ ceil(1/m)=3</a:t>
            </a:r>
          </a:p>
        </p:txBody>
      </p:sp>
    </p:spTree>
    <p:extLst>
      <p:ext uri="{BB962C8B-B14F-4D97-AF65-F5344CB8AC3E}">
        <p14:creationId xmlns:p14="http://schemas.microsoft.com/office/powerpoint/2010/main" val="420221339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Conjecture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BFBFBF"/>
                </a:solidFill>
                <a:latin typeface="Tw Cen MT"/>
                <a:cs typeface="Tw Cen MT"/>
              </a:rPr>
              <a:t>When they exist, fractional entries in the solution matrix X must occur in diagonal blocks of X(r,r). These blocks may be overlapping.</a:t>
            </a:r>
          </a:p>
          <a:p>
            <a:endParaRPr lang="en-US" sz="2400" i="1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For b nonoverlapping blocks of size n</a:t>
            </a:r>
            <a:r>
              <a:rPr lang="en-US" sz="2400" baseline="-25000">
                <a:latin typeface="Tw Cen MT"/>
                <a:cs typeface="Tw Cen MT"/>
              </a:rPr>
              <a:t>1</a:t>
            </a:r>
            <a:r>
              <a:rPr lang="en-US" sz="2400">
                <a:latin typeface="Tw Cen MT"/>
                <a:cs typeface="Tw Cen MT"/>
              </a:rPr>
              <a:t>, n</a:t>
            </a:r>
            <a:r>
              <a:rPr lang="en-US" sz="2400" baseline="-25000">
                <a:latin typeface="Tw Cen MT"/>
                <a:cs typeface="Tw Cen MT"/>
              </a:rPr>
              <a:t>2</a:t>
            </a:r>
            <a:r>
              <a:rPr lang="en-US" sz="2400">
                <a:latin typeface="Tw Cen MT"/>
                <a:cs typeface="Tw Cen MT"/>
              </a:rPr>
              <a:t>, …, n</a:t>
            </a:r>
            <a:r>
              <a:rPr lang="en-US" sz="2400" baseline="-25000">
                <a:latin typeface="Tw Cen MT"/>
                <a:cs typeface="Tw Cen MT"/>
              </a:rPr>
              <a:t>b</a:t>
            </a:r>
            <a:r>
              <a:rPr lang="en-US" sz="2400">
                <a:latin typeface="Tw Cen MT"/>
                <a:cs typeface="Tw Cen MT"/>
              </a:rPr>
              <a:t>, there are n</a:t>
            </a:r>
            <a:r>
              <a:rPr lang="en-US" sz="2400" baseline="-25000">
                <a:latin typeface="Tw Cen MT"/>
                <a:cs typeface="Tw Cen MT"/>
              </a:rPr>
              <a:t>1</a:t>
            </a:r>
            <a:r>
              <a:rPr lang="en-US" sz="2400">
                <a:latin typeface="Tw Cen MT"/>
                <a:cs typeface="Tw Cen MT"/>
              </a:rPr>
              <a:t>! n</a:t>
            </a:r>
            <a:r>
              <a:rPr lang="en-US" sz="2400" baseline="-25000">
                <a:latin typeface="Tw Cen MT"/>
                <a:cs typeface="Tw Cen MT"/>
              </a:rPr>
              <a:t>2</a:t>
            </a:r>
            <a:r>
              <a:rPr lang="en-US" sz="2400">
                <a:latin typeface="Tw Cen MT"/>
                <a:cs typeface="Tw Cen MT"/>
              </a:rPr>
              <a:t>! n</a:t>
            </a:r>
            <a:r>
              <a:rPr lang="en-US" sz="2400" baseline="-25000">
                <a:latin typeface="Tw Cen MT"/>
                <a:cs typeface="Tw Cen MT"/>
              </a:rPr>
              <a:t>b</a:t>
            </a:r>
            <a:r>
              <a:rPr lang="en-US" sz="2400">
                <a:latin typeface="Tw Cen MT"/>
                <a:cs typeface="Tw Cen MT"/>
              </a:rPr>
              <a:t>!  alternative rankings that must be considered.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For overlapping blocks, there may be fewer rankings that must be considered in the pruning tree. </a:t>
            </a:r>
          </a:p>
          <a:p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76814526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2 Paper Example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Patriot League Basketball D1 weighted matrices with season + tournament</a:t>
            </a:r>
          </a:p>
        </p:txBody>
      </p:sp>
      <p:pic>
        <p:nvPicPr>
          <p:cNvPr id="2" name="Picture 1" descr="Screen Shot 2019-07-25 at 8.0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21" y="1976499"/>
            <a:ext cx="4209812" cy="3098095"/>
          </a:xfrm>
          <a:prstGeom prst="rect">
            <a:avLst/>
          </a:prstGeom>
        </p:spPr>
      </p:pic>
      <p:pic>
        <p:nvPicPr>
          <p:cNvPr id="4" name="Picture 3" descr="Screen Shot 2019-07-25 at 8.02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90" y="1990611"/>
            <a:ext cx="4115743" cy="30947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0398" y="5018527"/>
            <a:ext cx="2542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w Cen MT"/>
                <a:cs typeface="Tw Cen MT"/>
              </a:rPr>
              <a:t>unrankable</a:t>
            </a:r>
            <a:r>
              <a:rPr lang="en-US">
                <a:latin typeface="Tw Cen MT"/>
                <a:cs typeface="Tw Cen MT"/>
              </a:rPr>
              <a:t> </a:t>
            </a:r>
            <a:r>
              <a:rPr lang="en-US">
                <a:latin typeface="Tw Cen MT"/>
                <a:cs typeface="Tw Cen MT"/>
              </a:rPr>
              <a:t>2008 </a:t>
            </a:r>
          </a:p>
          <a:p>
            <a:r>
              <a:rPr lang="en-US">
                <a:latin typeface="Tw Cen MT"/>
                <a:cs typeface="Tw Cen MT"/>
              </a:rPr>
              <a:t>k=155</a:t>
            </a:r>
          </a:p>
          <a:p>
            <a:r>
              <a:rPr lang="en-US">
                <a:latin typeface="Tw Cen MT"/>
                <a:cs typeface="Tw Cen MT"/>
              </a:rPr>
              <a:t>p=6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9132" y="5014840"/>
            <a:ext cx="2542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w Cen MT"/>
                <a:cs typeface="Tw Cen MT"/>
              </a:rPr>
              <a:t>rankable</a:t>
            </a:r>
            <a:r>
              <a:rPr lang="en-US">
                <a:latin typeface="Tw Cen MT"/>
                <a:cs typeface="Tw Cen MT"/>
              </a:rPr>
              <a:t> </a:t>
            </a:r>
            <a:r>
              <a:rPr lang="en-US">
                <a:latin typeface="Tw Cen MT"/>
                <a:cs typeface="Tw Cen MT"/>
              </a:rPr>
              <a:t>2005 </a:t>
            </a:r>
          </a:p>
          <a:p>
            <a:r>
              <a:rPr lang="en-US">
                <a:latin typeface="Tw Cen MT"/>
                <a:cs typeface="Tw Cen MT"/>
              </a:rPr>
              <a:t>k=92</a:t>
            </a:r>
          </a:p>
          <a:p>
            <a:r>
              <a:rPr lang="en-US">
                <a:latin typeface="Tw Cen MT"/>
                <a:cs typeface="Tw Cen MT"/>
              </a:rPr>
              <a:t>p</a:t>
            </a:r>
            <a:r>
              <a:rPr lang="en-US">
                <a:latin typeface="Tw Cen MT"/>
                <a:cs typeface="Tw Cen MT"/>
              </a:rPr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ALLOPT for unweighted SIMODS1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222" y="1677018"/>
            <a:ext cx="81703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w Cen MT"/>
                <a:cs typeface="Tw Cen MT"/>
              </a:rPr>
              <a:t>Alternative Formulation 1 from SIMODS1 paper: </a:t>
            </a:r>
          </a:p>
          <a:p>
            <a:endParaRPr lang="en-US" sz="1600">
              <a:latin typeface="Tw Cen MT"/>
              <a:cs typeface="Tw Cen MT"/>
            </a:endParaRPr>
          </a:p>
        </p:txBody>
      </p:sp>
      <p:pic>
        <p:nvPicPr>
          <p:cNvPr id="2" name="Picture 1" descr="Screen Shot 2019-07-28 at 6.30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1" y="2040267"/>
            <a:ext cx="6678789" cy="2089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6222" y="5018529"/>
            <a:ext cx="8170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s</a:t>
            </a:r>
            <a:r>
              <a:rPr lang="en-US" sz="2400">
                <a:latin typeface="Tw Cen MT"/>
                <a:cs typeface="Tw Cen MT"/>
              </a:rPr>
              <a:t>ame LOP polytope as Hillside 1, just different objective function</a:t>
            </a:r>
          </a:p>
          <a:p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0372691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ALLOPT for unweighted SIMODS1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4999" y="4536632"/>
            <a:ext cx="81703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e.p. of optimal face are optimal rankings. Centroid is </a:t>
            </a:r>
            <a:r>
              <a:rPr lang="en-US" sz="2400" i="1">
                <a:latin typeface="Tw Cen MT"/>
                <a:cs typeface="Tw Cen MT"/>
              </a:rPr>
              <a:t>summary</a:t>
            </a:r>
            <a:r>
              <a:rPr lang="en-US" sz="2400">
                <a:latin typeface="Tw Cen MT"/>
                <a:cs typeface="Tw Cen MT"/>
              </a:rPr>
              <a:t> of all optimal rankings. So solve LP relaxation by Interior Point method.</a:t>
            </a:r>
          </a:p>
          <a:p>
            <a:endParaRPr lang="en-US" sz="2400">
              <a:latin typeface="Tw Cen MT"/>
              <a:cs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222" y="1677018"/>
            <a:ext cx="81703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w Cen MT"/>
                <a:cs typeface="Tw Cen MT"/>
              </a:rPr>
              <a:t>Alternative Formulation 1 from SIMODS1 paper: </a:t>
            </a:r>
          </a:p>
          <a:p>
            <a:endParaRPr lang="en-US" sz="1600">
              <a:latin typeface="Tw Cen MT"/>
              <a:cs typeface="Tw Cen MT"/>
            </a:endParaRPr>
          </a:p>
        </p:txBody>
      </p:sp>
      <p:pic>
        <p:nvPicPr>
          <p:cNvPr id="9" name="Picture 8" descr="Screen Shot 2019-07-28 at 6.30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1" y="2040267"/>
            <a:ext cx="6678789" cy="20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580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ALLOPT for unweighted SIMODS1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6777" y="2749930"/>
            <a:ext cx="189089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>
                <a:latin typeface="Tw Cen MT"/>
                <a:cs typeface="Tw Cen MT"/>
              </a:rPr>
              <a:t>k</a:t>
            </a:r>
            <a:r>
              <a:rPr lang="en-US" sz="1600" i="1">
                <a:latin typeface="Tw Cen MT"/>
                <a:cs typeface="Tw Cen MT"/>
              </a:rPr>
              <a:t>=9, p=12.</a:t>
            </a:r>
          </a:p>
          <a:p>
            <a:endParaRPr lang="en-US" sz="1600" i="1">
              <a:latin typeface="Tw Cen MT"/>
              <a:cs typeface="Tw Cen MT"/>
            </a:endParaRPr>
          </a:p>
        </p:txBody>
      </p:sp>
      <p:pic>
        <p:nvPicPr>
          <p:cNvPr id="2" name="Picture 1" descr="Screen Shot 2019-07-28 at 6.3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1235428"/>
            <a:ext cx="2935112" cy="1393437"/>
          </a:xfrm>
          <a:prstGeom prst="rect">
            <a:avLst/>
          </a:prstGeom>
        </p:spPr>
      </p:pic>
      <p:pic>
        <p:nvPicPr>
          <p:cNvPr id="3" name="Picture 2" descr="Screen Shot 2019-07-28 at 6.3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5122333"/>
            <a:ext cx="6251222" cy="1332306"/>
          </a:xfrm>
          <a:prstGeom prst="rect">
            <a:avLst/>
          </a:prstGeom>
        </p:spPr>
      </p:pic>
      <p:pic>
        <p:nvPicPr>
          <p:cNvPr id="4" name="Picture 3" descr="Screen Shot 2019-07-28 at 6.37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89" y="3194050"/>
            <a:ext cx="5842000" cy="1485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28621" y="2924871"/>
            <a:ext cx="591537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rgbClr val="3366FF"/>
                </a:solidFill>
                <a:latin typeface="Tw Cen MT"/>
                <a:cs typeface="Tw Cen MT"/>
              </a:rPr>
              <a:t>4    		  1	          6		     5		      3		       2</a:t>
            </a:r>
            <a:endParaRPr lang="en-US" sz="1600" i="1">
              <a:solidFill>
                <a:srgbClr val="3366FF"/>
              </a:solidFill>
              <a:latin typeface="Tw Cen MT"/>
              <a:cs typeface="Tw Cen MT"/>
            </a:endParaRPr>
          </a:p>
          <a:p>
            <a:endParaRPr lang="en-US" sz="1600" i="1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6444" y="3081161"/>
            <a:ext cx="6773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rgbClr val="3366FF"/>
                </a:solidFill>
                <a:latin typeface="Tw Cen MT"/>
                <a:cs typeface="Tw Cen MT"/>
              </a:rPr>
              <a:t>4</a:t>
            </a:r>
          </a:p>
          <a:p>
            <a:r>
              <a:rPr lang="en-US" sz="1600" i="1">
                <a:solidFill>
                  <a:srgbClr val="3366FF"/>
                </a:solidFill>
                <a:latin typeface="Tw Cen MT"/>
                <a:cs typeface="Tw Cen MT"/>
              </a:rPr>
              <a:t>1	</a:t>
            </a:r>
          </a:p>
          <a:p>
            <a:r>
              <a:rPr lang="en-US" sz="1600" i="1">
                <a:solidFill>
                  <a:srgbClr val="3366FF"/>
                </a:solidFill>
                <a:latin typeface="Tw Cen MT"/>
                <a:cs typeface="Tw Cen MT"/>
              </a:rPr>
              <a:t>6</a:t>
            </a:r>
          </a:p>
          <a:p>
            <a:r>
              <a:rPr lang="en-US" sz="1600" i="1">
                <a:solidFill>
                  <a:srgbClr val="3366FF"/>
                </a:solidFill>
                <a:latin typeface="Tw Cen MT"/>
                <a:cs typeface="Tw Cen MT"/>
              </a:rPr>
              <a:t>5</a:t>
            </a:r>
          </a:p>
          <a:p>
            <a:r>
              <a:rPr lang="en-US" sz="1600" i="1">
                <a:solidFill>
                  <a:srgbClr val="3366FF"/>
                </a:solidFill>
                <a:latin typeface="Tw Cen MT"/>
                <a:cs typeface="Tw Cen MT"/>
              </a:rPr>
              <a:t>3</a:t>
            </a:r>
          </a:p>
          <a:p>
            <a:r>
              <a:rPr lang="en-US" sz="1600" i="1">
                <a:solidFill>
                  <a:srgbClr val="3366FF"/>
                </a:solidFill>
                <a:latin typeface="Tw Cen MT"/>
                <a:cs typeface="Tw Cen MT"/>
              </a:rPr>
              <a:t>2</a:t>
            </a:r>
            <a:endParaRPr lang="en-US" sz="1600" i="1">
              <a:solidFill>
                <a:srgbClr val="3366FF"/>
              </a:solidFill>
              <a:latin typeface="Tw Cen MT"/>
              <a:cs typeface="Tw Cen MT"/>
            </a:endParaRPr>
          </a:p>
          <a:p>
            <a:endParaRPr lang="en-US" sz="1600" i="1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4999" y="3594313"/>
            <a:ext cx="677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>
                <a:latin typeface="Tw Cen MT"/>
                <a:cs typeface="Tw Cen MT"/>
              </a:rPr>
              <a:t>Z =</a:t>
            </a:r>
            <a:endParaRPr lang="en-US" sz="2000" i="1">
              <a:latin typeface="Tw Cen MT"/>
              <a:cs typeface="Tw Cen MT"/>
            </a:endParaRPr>
          </a:p>
          <a:p>
            <a:endParaRPr lang="en-US" sz="2000" i="1">
              <a:latin typeface="Tw Cen MT"/>
              <a:cs typeface="Tw Cen M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5039174" y="2469207"/>
            <a:ext cx="623162" cy="276048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437471" y="1867504"/>
            <a:ext cx="878300" cy="3708755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071175" y="2921955"/>
            <a:ext cx="623162" cy="276048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429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ALLOPT for unweighted SIMODS1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8564" y="1193656"/>
            <a:ext cx="7239001" cy="1972172"/>
            <a:chOff x="1904999" y="2924871"/>
            <a:chExt cx="7239001" cy="1972172"/>
          </a:xfrm>
        </p:grpSpPr>
        <p:pic>
          <p:nvPicPr>
            <p:cNvPr id="4" name="Picture 3" descr="Screen Shot 2019-07-28 at 6.37.4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89" y="3194050"/>
              <a:ext cx="5842000" cy="14859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28621" y="2924871"/>
              <a:ext cx="5915379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4    		  1	          6		     5		      3		       2</a:t>
              </a:r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6444" y="3081161"/>
              <a:ext cx="67733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1	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4999" y="3594313"/>
              <a:ext cx="67733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latin typeface="Tw Cen MT"/>
                  <a:cs typeface="Tw Cen MT"/>
                </a:rPr>
                <a:t>Z =</a:t>
              </a:r>
              <a:endParaRPr lang="en-US" sz="2000" i="1">
                <a:latin typeface="Tw Cen MT"/>
                <a:cs typeface="Tw Cen MT"/>
              </a:endParaRPr>
            </a:p>
            <a:p>
              <a:endParaRPr lang="en-US" sz="2000" i="1">
                <a:latin typeface="Tw Cen MT"/>
                <a:cs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5039174" y="2469207"/>
              <a:ext cx="623162" cy="2760488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4437471" y="1867504"/>
              <a:ext cx="878300" cy="3708755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7071175" y="2921955"/>
              <a:ext cx="623162" cy="2760488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06777" y="3198534"/>
            <a:ext cx="55033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>
                <a:latin typeface="Tw Cen MT"/>
                <a:cs typeface="Tw Cen MT"/>
              </a:rPr>
              <a:t>There are 6!=720 rankings in full eliminative n! tree.</a:t>
            </a:r>
          </a:p>
          <a:p>
            <a:r>
              <a:rPr lang="en-US" sz="1600" i="1">
                <a:latin typeface="Tw Cen MT"/>
                <a:cs typeface="Tw Cen MT"/>
              </a:rPr>
              <a:t>There are 2</a:t>
            </a:r>
            <a:r>
              <a:rPr lang="en-US" sz="1600" i="1" baseline="30000">
                <a:latin typeface="Tw Cen MT"/>
                <a:cs typeface="Tw Cen MT"/>
              </a:rPr>
              <a:t>7</a:t>
            </a:r>
            <a:r>
              <a:rPr lang="en-US" sz="1600" i="1">
                <a:latin typeface="Tw Cen MT"/>
                <a:cs typeface="Tw Cen MT"/>
              </a:rPr>
              <a:t>=128 ways to round fractional entries to binary.</a:t>
            </a:r>
          </a:p>
          <a:p>
            <a:endParaRPr lang="en-US" sz="1600" i="1">
              <a:latin typeface="Tw Cen MT"/>
              <a:cs typeface="Tw Cen MT"/>
            </a:endParaRPr>
          </a:p>
          <a:p>
            <a:r>
              <a:rPr lang="en-US" sz="1600" i="1">
                <a:latin typeface="Tw Cen MT"/>
                <a:cs typeface="Tw Cen MT"/>
              </a:rPr>
              <a:t>					vs.</a:t>
            </a:r>
          </a:p>
          <a:p>
            <a:endParaRPr lang="en-US" sz="1600" i="1">
              <a:latin typeface="Tw Cen MT"/>
              <a:cs typeface="Tw Cen MT"/>
            </a:endParaRPr>
          </a:p>
          <a:p>
            <a:r>
              <a:rPr lang="en-US" sz="1600" i="1">
                <a:latin typeface="Tw Cen MT"/>
                <a:cs typeface="Tw Cen MT"/>
              </a:rPr>
              <a:t>There are 20 rankings to evaluate in the accumulative tree.</a:t>
            </a:r>
          </a:p>
          <a:p>
            <a:r>
              <a:rPr lang="en-US" sz="1600" i="1">
                <a:latin typeface="Tw Cen MT"/>
                <a:cs typeface="Tw Cen MT"/>
              </a:rPr>
              <a:t>And 12 of these are optimal.</a:t>
            </a:r>
          </a:p>
          <a:p>
            <a:endParaRPr lang="en-US" sz="1600" i="1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6674053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ALLOPT for unweighted SIMODS1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8564" y="1193656"/>
            <a:ext cx="7239001" cy="1972172"/>
            <a:chOff x="1904999" y="2924871"/>
            <a:chExt cx="7239001" cy="1972172"/>
          </a:xfrm>
        </p:grpSpPr>
        <p:pic>
          <p:nvPicPr>
            <p:cNvPr id="4" name="Picture 3" descr="Screen Shot 2019-07-28 at 6.37.4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89" y="3194050"/>
              <a:ext cx="5842000" cy="14859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28621" y="2924871"/>
              <a:ext cx="5915379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4    		  1	          6		     5		      3		       2</a:t>
              </a:r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6444" y="3081161"/>
              <a:ext cx="67733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1	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4999" y="3594313"/>
              <a:ext cx="67733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latin typeface="Tw Cen MT"/>
                  <a:cs typeface="Tw Cen MT"/>
                </a:rPr>
                <a:t>Z =</a:t>
              </a:r>
              <a:endParaRPr lang="en-US" sz="2000" i="1">
                <a:latin typeface="Tw Cen MT"/>
                <a:cs typeface="Tw Cen MT"/>
              </a:endParaRPr>
            </a:p>
            <a:p>
              <a:endParaRPr lang="en-US" sz="2000" i="1">
                <a:latin typeface="Tw Cen MT"/>
                <a:cs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5039174" y="2469207"/>
              <a:ext cx="623162" cy="2760488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4437471" y="1867504"/>
              <a:ext cx="878300" cy="3708755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7071175" y="2921955"/>
              <a:ext cx="623162" cy="2760488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336664" y="3449881"/>
            <a:ext cx="6951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Tw Cen MT"/>
                <a:cs typeface="Tw Cen MT"/>
              </a:rPr>
              <a:t>1</a:t>
            </a:r>
            <a:r>
              <a:rPr lang="en-US">
                <a:latin typeface="Tw Cen MT"/>
                <a:cs typeface="Tw Cen MT"/>
              </a:rPr>
              <a:t>		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Tw Cen MT"/>
                <a:cs typeface="Tw Cen MT"/>
              </a:rPr>
              <a:t>2</a:t>
            </a:r>
            <a:r>
              <a:rPr lang="en-US">
                <a:latin typeface="Tw Cen MT"/>
                <a:cs typeface="Tw Cen MT"/>
              </a:rPr>
              <a:t>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3		</a:t>
            </a:r>
            <a:r>
              <a:rPr lang="en-US">
                <a:latin typeface="Tw Cen MT"/>
                <a:cs typeface="Tw Cen MT"/>
              </a:rPr>
              <a:t>4		5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6				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08664" y="3078556"/>
            <a:ext cx="3005667" cy="37132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03999" y="3092667"/>
            <a:ext cx="2243104" cy="443911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47103" y="3077765"/>
            <a:ext cx="1364228" cy="414449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7103" y="3075734"/>
            <a:ext cx="463939" cy="414449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58442" y="3078556"/>
            <a:ext cx="1288661" cy="41365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89776" y="3078556"/>
            <a:ext cx="357327" cy="4580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17884" y="4002656"/>
            <a:ext cx="87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/>
            </a:pPr>
            <a:r>
              <a:rPr lang="en-US">
                <a:latin typeface="Tw Cen MT"/>
                <a:cs typeface="Tw Cen MT"/>
              </a:rPr>
              <a:t>6</a:t>
            </a:r>
            <a:endParaRPr lang="en-US">
              <a:latin typeface="Tw Cen MT"/>
              <a:cs typeface="Tw Cen MT"/>
            </a:endParaRPr>
          </a:p>
          <a:p>
            <a:pPr marL="342900" indent="-342900">
              <a:buAutoNum type="arabicPlain" startAt="6"/>
            </a:pPr>
            <a:r>
              <a:rPr lang="en-US">
                <a:latin typeface="Tw Cen MT"/>
                <a:cs typeface="Tw Cen MT"/>
              </a:rPr>
              <a:t>1</a:t>
            </a:r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3   2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76233" y="4869542"/>
            <a:ext cx="71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5/2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26304" y="4855431"/>
            <a:ext cx="71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5/3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58442" y="4040551"/>
            <a:ext cx="874892" cy="68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Tw Cen MT"/>
                <a:cs typeface="Tw Cen MT"/>
              </a:rPr>
              <a:t>1/6/5</a:t>
            </a:r>
          </a:p>
          <a:p>
            <a:pPr algn="ctr">
              <a:lnSpc>
                <a:spcPct val="70000"/>
              </a:lnSpc>
            </a:pPr>
            <a:endParaRPr lang="en-US"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r>
              <a:rPr lang="en-US">
                <a:latin typeface="Tw Cen MT"/>
                <a:cs typeface="Tw Cen MT"/>
              </a:rPr>
              <a:t>3/2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396859" y="3738080"/>
            <a:ext cx="1772467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866443" y="3738080"/>
            <a:ext cx="302883" cy="26457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87707" y="4040551"/>
            <a:ext cx="874892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Tw Cen MT"/>
                <a:cs typeface="Tw Cen MT"/>
              </a:rPr>
              <a:t>4</a:t>
            </a:r>
          </a:p>
          <a:p>
            <a:pPr algn="ctr">
              <a:lnSpc>
                <a:spcPct val="70000"/>
              </a:lnSpc>
            </a:pPr>
            <a:endParaRPr lang="en-US"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r>
              <a:rPr lang="en-US">
                <a:latin typeface="Tw Cen MT"/>
                <a:cs typeface="Tw Cen MT"/>
              </a:rPr>
              <a:t>1/6</a:t>
            </a:r>
          </a:p>
          <a:p>
            <a:pPr algn="ctr">
              <a:lnSpc>
                <a:spcPct val="70000"/>
              </a:lnSpc>
            </a:pPr>
            <a:endParaRPr lang="en-US"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r>
              <a:rPr lang="en-US">
                <a:latin typeface="Tw Cen MT"/>
                <a:cs typeface="Tw Cen MT"/>
              </a:rPr>
              <a:t>3/2</a:t>
            </a:r>
          </a:p>
        </p:txBody>
      </p:sp>
    </p:spTree>
    <p:extLst>
      <p:ext uri="{BB962C8B-B14F-4D97-AF65-F5344CB8AC3E}">
        <p14:creationId xmlns:p14="http://schemas.microsoft.com/office/powerpoint/2010/main" val="405344417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ALLOPT for unweighted SIMODS1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8564" y="1193656"/>
            <a:ext cx="7239001" cy="1972172"/>
            <a:chOff x="1904999" y="2924871"/>
            <a:chExt cx="7239001" cy="1972172"/>
          </a:xfrm>
        </p:grpSpPr>
        <p:pic>
          <p:nvPicPr>
            <p:cNvPr id="4" name="Picture 3" descr="Screen Shot 2019-07-28 at 6.37.4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89" y="3194050"/>
              <a:ext cx="5842000" cy="14859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28621" y="2924871"/>
              <a:ext cx="5915379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4    		  1	          6		     5		      3		       2</a:t>
              </a:r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6444" y="3081161"/>
              <a:ext cx="67733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1	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6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6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4999" y="3594313"/>
              <a:ext cx="67733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latin typeface="Tw Cen MT"/>
                  <a:cs typeface="Tw Cen MT"/>
                </a:rPr>
                <a:t>Z =</a:t>
              </a:r>
              <a:endParaRPr lang="en-US" sz="2000" i="1">
                <a:latin typeface="Tw Cen MT"/>
                <a:cs typeface="Tw Cen MT"/>
              </a:endParaRPr>
            </a:p>
            <a:p>
              <a:endParaRPr lang="en-US" sz="2000" i="1">
                <a:latin typeface="Tw Cen MT"/>
                <a:cs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5039174" y="2469207"/>
              <a:ext cx="623162" cy="2760488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4437471" y="1867504"/>
              <a:ext cx="878300" cy="3708755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7071175" y="2921955"/>
              <a:ext cx="623162" cy="2760488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336664" y="3449881"/>
            <a:ext cx="6951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Tw Cen MT"/>
                <a:cs typeface="Tw Cen MT"/>
              </a:rPr>
              <a:t>1</a:t>
            </a:r>
            <a:r>
              <a:rPr lang="en-US">
                <a:latin typeface="Tw Cen MT"/>
                <a:cs typeface="Tw Cen MT"/>
              </a:rPr>
              <a:t>		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Tw Cen MT"/>
                <a:cs typeface="Tw Cen MT"/>
              </a:rPr>
              <a:t>2</a:t>
            </a:r>
            <a:r>
              <a:rPr lang="en-US">
                <a:latin typeface="Tw Cen MT"/>
                <a:cs typeface="Tw Cen MT"/>
              </a:rPr>
              <a:t>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3		</a:t>
            </a:r>
            <a:r>
              <a:rPr lang="en-US">
                <a:latin typeface="Tw Cen MT"/>
                <a:cs typeface="Tw Cen MT"/>
              </a:rPr>
              <a:t>4		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5</a:t>
            </a:r>
            <a:r>
              <a:rPr lang="en-US">
                <a:latin typeface="Tw Cen MT"/>
                <a:cs typeface="Tw Cen MT"/>
              </a:rPr>
              <a:t>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6				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08664" y="3078556"/>
            <a:ext cx="3005667" cy="37132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03999" y="3092667"/>
            <a:ext cx="2243104" cy="443911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47103" y="3077765"/>
            <a:ext cx="1364228" cy="414449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7103" y="3075734"/>
            <a:ext cx="463939" cy="414449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58442" y="3078556"/>
            <a:ext cx="1288661" cy="41365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89776" y="3078556"/>
            <a:ext cx="357327" cy="4580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00104" y="4101433"/>
            <a:ext cx="874892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  5</a:t>
            </a:r>
          </a:p>
          <a:p>
            <a:pPr>
              <a:lnSpc>
                <a:spcPct val="70000"/>
              </a:lnSpc>
            </a:pP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1</a:t>
            </a:r>
            <a:r>
              <a:rPr lang="en-US">
                <a:latin typeface="Tw Cen MT"/>
                <a:cs typeface="Tw Cen MT"/>
              </a:rPr>
              <a:t>/6</a:t>
            </a:r>
          </a:p>
          <a:p>
            <a:pPr>
              <a:lnSpc>
                <a:spcPct val="70000"/>
              </a:lnSpc>
            </a:pP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2/3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87229" y="4111106"/>
            <a:ext cx="874892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1</a:t>
            </a:r>
          </a:p>
          <a:p>
            <a:pPr algn="ctr">
              <a:lnSpc>
                <a:spcPct val="70000"/>
              </a:lnSpc>
            </a:pP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6</a:t>
            </a: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5/3/2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396859" y="3738080"/>
            <a:ext cx="1772467" cy="3665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866443" y="3738080"/>
            <a:ext cx="302883" cy="26457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87707" y="4040551"/>
            <a:ext cx="874892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4</a:t>
            </a:r>
          </a:p>
          <a:p>
            <a:pPr algn="ctr">
              <a:lnSpc>
                <a:spcPct val="70000"/>
              </a:lnSpc>
            </a:pPr>
            <a:endParaRPr lang="en-US"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1</a:t>
            </a:r>
            <a:r>
              <a:rPr lang="en-US">
                <a:latin typeface="Tw Cen MT"/>
                <a:cs typeface="Tw Cen MT"/>
              </a:rPr>
              <a:t>/6</a:t>
            </a:r>
          </a:p>
          <a:p>
            <a:pPr algn="ctr">
              <a:lnSpc>
                <a:spcPct val="70000"/>
              </a:lnSpc>
            </a:pPr>
            <a:endParaRPr lang="en-US">
              <a:latin typeface="Tw Cen MT"/>
              <a:cs typeface="Tw Cen MT"/>
            </a:endParaRPr>
          </a:p>
          <a:p>
            <a:pPr algn="ctr"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3/2</a:t>
            </a:r>
          </a:p>
        </p:txBody>
      </p:sp>
      <p:pic>
        <p:nvPicPr>
          <p:cNvPr id="2" name="Picture 1" descr="Screen Shot 2019-07-28 at 7.33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7" y="5307444"/>
            <a:ext cx="7062431" cy="127518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581393" y="4101433"/>
            <a:ext cx="874892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  6</a:t>
            </a:r>
          </a:p>
          <a:p>
            <a:pPr>
              <a:lnSpc>
                <a:spcPct val="70000"/>
              </a:lnSpc>
            </a:pP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>
                <a:latin typeface="Tw Cen MT"/>
                <a:cs typeface="Tw Cen MT"/>
              </a:rPr>
              <a:t>1/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5</a:t>
            </a:r>
          </a:p>
          <a:p>
            <a:pPr>
              <a:lnSpc>
                <a:spcPct val="70000"/>
              </a:lnSpc>
            </a:pP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pPr>
              <a:lnSpc>
                <a:spcPct val="70000"/>
              </a:lnSpc>
            </a:pP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2/3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400012" y="3738080"/>
            <a:ext cx="2769314" cy="42980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39264" y="3738080"/>
            <a:ext cx="0" cy="302471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413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Interesting ALLOPT Example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6222" y="1118260"/>
            <a:ext cx="81703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w Cen MT"/>
                <a:cs typeface="Tw Cen MT"/>
              </a:rPr>
              <a:t>1999 ACC football? D1 unweighted with k=12 and small p=4, yet P set is </a:t>
            </a:r>
            <a:r>
              <a:rPr lang="en-US" sz="1600">
                <a:solidFill>
                  <a:srgbClr val="3366FF"/>
                </a:solidFill>
                <a:latin typeface="Tw Cen MT"/>
                <a:cs typeface="Tw Cen MT"/>
              </a:rPr>
              <a:t>very diverse </a:t>
            </a:r>
          </a:p>
          <a:p>
            <a:endParaRPr lang="en-US" sz="1600">
              <a:latin typeface="Tw Cen MT"/>
              <a:cs typeface="Tw Cen MT"/>
            </a:endParaRPr>
          </a:p>
        </p:txBody>
      </p:sp>
      <p:pic>
        <p:nvPicPr>
          <p:cNvPr id="2" name="Picture 1" descr="Screen Shot 2019-07-28 at 7.12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75" y="1997685"/>
            <a:ext cx="7789333" cy="181043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94566" y="1779629"/>
            <a:ext cx="8824728" cy="2291504"/>
            <a:chOff x="1651001" y="3037759"/>
            <a:chExt cx="8824728" cy="2291504"/>
          </a:xfrm>
        </p:grpSpPr>
        <p:sp>
          <p:nvSpPr>
            <p:cNvPr id="10" name="Rectangle 9"/>
            <p:cNvSpPr/>
            <p:nvPr/>
          </p:nvSpPr>
          <p:spPr>
            <a:xfrm>
              <a:off x="2686396" y="3037759"/>
              <a:ext cx="778933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3    		  1	          4	         8	        2		       6	     	       9		      5	 	      7</a:t>
              </a:r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8448" y="3236382"/>
              <a:ext cx="677334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9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51001" y="3848311"/>
              <a:ext cx="67733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latin typeface="Tw Cen MT"/>
                  <a:cs typeface="Tw Cen MT"/>
                </a:rPr>
                <a:t>Z =</a:t>
              </a:r>
              <a:endParaRPr lang="en-US" sz="2000" i="1">
                <a:latin typeface="Tw Cen MT"/>
                <a:cs typeface="Tw Cen MT"/>
              </a:endParaRPr>
            </a:p>
            <a:p>
              <a:endParaRPr lang="en-US" sz="2000" i="1">
                <a:latin typeface="Tw Cen MT"/>
                <a:cs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98781" y="2540982"/>
              <a:ext cx="571618" cy="256539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6080570" y="858053"/>
              <a:ext cx="1529520" cy="6886873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 rot="5400000">
            <a:off x="5673321" y="1796985"/>
            <a:ext cx="503208" cy="262814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7866493" y="2730993"/>
            <a:ext cx="449632" cy="170461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3344" y="4206431"/>
            <a:ext cx="2809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n</a:t>
            </a:r>
            <a:r>
              <a:rPr lang="en-US" sz="1200">
                <a:latin typeface="Tw Cen MT"/>
                <a:cs typeface="Tw Cen MT"/>
              </a:rPr>
              <a:t>ot an optimal ranking, not in P</a:t>
            </a:r>
            <a:endParaRPr lang="en-US" sz="1200">
              <a:solidFill>
                <a:srgbClr val="3366FF"/>
              </a:solidFill>
              <a:latin typeface="Tw Cen MT"/>
              <a:cs typeface="Tw Cen MT"/>
            </a:endParaRPr>
          </a:p>
          <a:p>
            <a:endParaRPr lang="en-US" sz="1200">
              <a:latin typeface="Tw Cen MT"/>
              <a:cs typeface="Tw Cen MT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5835068" y="2057733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6735357" y="222424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7585183" y="2812980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7610584" y="2993602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8524642" y="2812981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8535932" y="261260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4017555" y="262443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4057067" y="277683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3154125" y="299595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2256343" y="2790947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4915032" y="2421798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829426" y="2433088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6701319" y="3178814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5809505" y="334532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5849017" y="3173172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4914870" y="3339683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873124" y="3850454"/>
            <a:ext cx="255766" cy="39831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8281" y="4623755"/>
            <a:ext cx="55033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>
                <a:latin typeface="Tw Cen MT"/>
                <a:cs typeface="Tw Cen MT"/>
              </a:rPr>
              <a:t>There are 9!=362,880 rankings in full eliminative n! tree.</a:t>
            </a:r>
          </a:p>
          <a:p>
            <a:r>
              <a:rPr lang="en-US" sz="1600" i="1">
                <a:latin typeface="Tw Cen MT"/>
                <a:cs typeface="Tw Cen MT"/>
              </a:rPr>
              <a:t>There are 2</a:t>
            </a:r>
            <a:r>
              <a:rPr lang="en-US" sz="1600" i="1" baseline="30000">
                <a:latin typeface="Tw Cen MT"/>
                <a:cs typeface="Tw Cen MT"/>
              </a:rPr>
              <a:t>15</a:t>
            </a:r>
            <a:r>
              <a:rPr lang="en-US" sz="1600" i="1">
                <a:latin typeface="Tw Cen MT"/>
                <a:cs typeface="Tw Cen MT"/>
              </a:rPr>
              <a:t>=32,768 ways to round fractional entries to binary.</a:t>
            </a:r>
          </a:p>
          <a:p>
            <a:endParaRPr lang="en-US" sz="1600" i="1">
              <a:latin typeface="Tw Cen MT"/>
              <a:cs typeface="Tw Cen MT"/>
            </a:endParaRPr>
          </a:p>
          <a:p>
            <a:r>
              <a:rPr lang="en-US" sz="1600" i="1">
                <a:latin typeface="Tw Cen MT"/>
                <a:cs typeface="Tw Cen MT"/>
              </a:rPr>
              <a:t>					vs.</a:t>
            </a:r>
          </a:p>
          <a:p>
            <a:endParaRPr lang="en-US" sz="1600" i="1">
              <a:latin typeface="Tw Cen MT"/>
              <a:cs typeface="Tw Cen MT"/>
            </a:endParaRPr>
          </a:p>
          <a:p>
            <a:r>
              <a:rPr lang="en-US" sz="1600" i="1">
                <a:latin typeface="Tw Cen MT"/>
                <a:cs typeface="Tw Cen MT"/>
              </a:rPr>
              <a:t>There are </a:t>
            </a:r>
            <a:r>
              <a:rPr lang="en-US" sz="1600" i="1">
                <a:solidFill>
                  <a:srgbClr val="FF0000"/>
                </a:solidFill>
                <a:latin typeface="Tw Cen MT"/>
                <a:cs typeface="Tw Cen MT"/>
              </a:rPr>
              <a:t>?? </a:t>
            </a:r>
            <a:r>
              <a:rPr lang="en-US" sz="1600" i="1">
                <a:latin typeface="Tw Cen MT"/>
                <a:cs typeface="Tw Cen MT"/>
              </a:rPr>
              <a:t>rankings to evaluate in the accumulative tree.</a:t>
            </a:r>
          </a:p>
          <a:p>
            <a:r>
              <a:rPr lang="en-US" sz="1600" i="1">
                <a:latin typeface="Tw Cen MT"/>
                <a:cs typeface="Tw Cen MT"/>
              </a:rPr>
              <a:t>And 4 of these are optimal.</a:t>
            </a:r>
          </a:p>
          <a:p>
            <a:endParaRPr lang="en-US" sz="1600" i="1">
              <a:latin typeface="Tw Cen MT"/>
              <a:cs typeface="Tw Cen M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05806" y="5397578"/>
            <a:ext cx="2336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w Cen MT"/>
                <a:cs typeface="Tw Cen MT"/>
              </a:rPr>
              <a:t>BUT, (Paul) how to make the accumulative tree?</a:t>
            </a:r>
            <a:endParaRPr lang="en-US" sz="1600">
              <a:solidFill>
                <a:srgbClr val="FF0000"/>
              </a:solidFill>
              <a:latin typeface="Tw Cen MT"/>
              <a:cs typeface="Tw Cen MT"/>
            </a:endParaRPr>
          </a:p>
          <a:p>
            <a:endParaRPr lang="en-US" sz="1600">
              <a:solidFill>
                <a:srgbClr val="FF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3203809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Interesting ALLOPT Example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6222" y="1118260"/>
            <a:ext cx="81703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w Cen MT"/>
                <a:cs typeface="Tw Cen MT"/>
              </a:rPr>
              <a:t>1999 ACC football? D1 unweighted with k=12 and small p=4, yet P set is </a:t>
            </a:r>
            <a:r>
              <a:rPr lang="en-US" sz="1600">
                <a:solidFill>
                  <a:srgbClr val="3366FF"/>
                </a:solidFill>
                <a:latin typeface="Tw Cen MT"/>
                <a:cs typeface="Tw Cen MT"/>
              </a:rPr>
              <a:t>very diverse </a:t>
            </a:r>
          </a:p>
          <a:p>
            <a:endParaRPr lang="en-US" sz="1600">
              <a:latin typeface="Tw Cen MT"/>
              <a:cs typeface="Tw Cen MT"/>
            </a:endParaRPr>
          </a:p>
        </p:txBody>
      </p:sp>
      <p:pic>
        <p:nvPicPr>
          <p:cNvPr id="2" name="Picture 1" descr="Screen Shot 2019-07-28 at 7.12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75" y="1997685"/>
            <a:ext cx="7789333" cy="181043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94566" y="1779629"/>
            <a:ext cx="8824728" cy="2291504"/>
            <a:chOff x="1651001" y="3037759"/>
            <a:chExt cx="8824728" cy="2291504"/>
          </a:xfrm>
        </p:grpSpPr>
        <p:sp>
          <p:nvSpPr>
            <p:cNvPr id="10" name="Rectangle 9"/>
            <p:cNvSpPr/>
            <p:nvPr/>
          </p:nvSpPr>
          <p:spPr>
            <a:xfrm>
              <a:off x="2686396" y="3037759"/>
              <a:ext cx="778933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3    		  1	          4	         8	        2		       6	     	       9		      5	 	      7</a:t>
              </a:r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8448" y="3236382"/>
              <a:ext cx="677334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9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51001" y="3848311"/>
              <a:ext cx="67733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latin typeface="Tw Cen MT"/>
                  <a:cs typeface="Tw Cen MT"/>
                </a:rPr>
                <a:t>Z =</a:t>
              </a:r>
              <a:endParaRPr lang="en-US" sz="2000" i="1">
                <a:latin typeface="Tw Cen MT"/>
                <a:cs typeface="Tw Cen MT"/>
              </a:endParaRPr>
            </a:p>
            <a:p>
              <a:endParaRPr lang="en-US" sz="2000" i="1">
                <a:latin typeface="Tw Cen MT"/>
                <a:cs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98781" y="2540982"/>
              <a:ext cx="571618" cy="256539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6080570" y="858053"/>
              <a:ext cx="1529520" cy="6886873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 rot="5400000">
            <a:off x="5673321" y="1796985"/>
            <a:ext cx="503208" cy="262814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7866493" y="2730993"/>
            <a:ext cx="449632" cy="170461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5835068" y="2057733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6735357" y="222424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7585183" y="2812980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7610584" y="2993602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8524642" y="2812981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8535932" y="261260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4017555" y="262443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4057067" y="277683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3154125" y="299595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2256343" y="2790947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4915032" y="2421798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829426" y="2433088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6701319" y="3178814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5809505" y="334532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5849017" y="3173172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4914870" y="3339683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9-07-28 at 7.30.4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17556"/>
          <a:stretch/>
        </p:blipFill>
        <p:spPr>
          <a:xfrm>
            <a:off x="5319734" y="4501443"/>
            <a:ext cx="2164635" cy="202078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293828" y="5074440"/>
            <a:ext cx="2096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very diverse P = </a:t>
            </a:r>
          </a:p>
          <a:p>
            <a:endParaRPr lang="en-US" sz="2000">
              <a:latin typeface="Tw Cen MT"/>
              <a:cs typeface="Tw Cen M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4557" y="5057408"/>
            <a:ext cx="2336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w Cen MT"/>
                <a:cs typeface="Tw Cen MT"/>
              </a:rPr>
              <a:t>NOTE: </a:t>
            </a:r>
            <a:r>
              <a:rPr lang="en-US" sz="1600">
                <a:solidFill>
                  <a:srgbClr val="000000"/>
                </a:solidFill>
                <a:latin typeface="Tw Cen MT"/>
                <a:cs typeface="Tw Cen MT"/>
              </a:rPr>
              <a:t>high # of frac entries in Z indicates low rankability (either big p and/or diverse P)</a:t>
            </a:r>
            <a:endParaRPr lang="en-US" sz="1600">
              <a:solidFill>
                <a:srgbClr val="000000"/>
              </a:solidFill>
              <a:latin typeface="Tw Cen MT"/>
              <a:cs typeface="Tw Cen MT"/>
            </a:endParaRPr>
          </a:p>
          <a:p>
            <a:endParaRPr lang="en-US" sz="1600">
              <a:solidFill>
                <a:srgbClr val="FF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74818983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Interesting ALLOPT Example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6222" y="1118260"/>
            <a:ext cx="81703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w Cen MT"/>
                <a:cs typeface="Tw Cen MT"/>
              </a:rPr>
              <a:t>1999 ACC football? D1 unweighted with k=12 and small p=4, yet P set is </a:t>
            </a:r>
            <a:r>
              <a:rPr lang="en-US" sz="1600">
                <a:solidFill>
                  <a:srgbClr val="3366FF"/>
                </a:solidFill>
                <a:latin typeface="Tw Cen MT"/>
                <a:cs typeface="Tw Cen MT"/>
              </a:rPr>
              <a:t>very diverse </a:t>
            </a:r>
          </a:p>
          <a:p>
            <a:endParaRPr lang="en-US" sz="1600">
              <a:latin typeface="Tw Cen MT"/>
              <a:cs typeface="Tw Cen MT"/>
            </a:endParaRPr>
          </a:p>
        </p:txBody>
      </p:sp>
      <p:pic>
        <p:nvPicPr>
          <p:cNvPr id="2" name="Picture 1" descr="Screen Shot 2019-07-28 at 7.12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75" y="1997685"/>
            <a:ext cx="7789333" cy="181043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94566" y="1779629"/>
            <a:ext cx="8824728" cy="2291504"/>
            <a:chOff x="1651001" y="3037759"/>
            <a:chExt cx="8824728" cy="2291504"/>
          </a:xfrm>
        </p:grpSpPr>
        <p:sp>
          <p:nvSpPr>
            <p:cNvPr id="10" name="Rectangle 9"/>
            <p:cNvSpPr/>
            <p:nvPr/>
          </p:nvSpPr>
          <p:spPr>
            <a:xfrm>
              <a:off x="2686396" y="3037759"/>
              <a:ext cx="778933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3    		  1	          4	         8	        2		       6	     	       9		      5	 	      7</a:t>
              </a:r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8448" y="3236382"/>
              <a:ext cx="677334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9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3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endParaRPr lang="en-US" sz="13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51001" y="3848311"/>
              <a:ext cx="67733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latin typeface="Tw Cen MT"/>
                  <a:cs typeface="Tw Cen MT"/>
                </a:rPr>
                <a:t>Z =</a:t>
              </a:r>
              <a:endParaRPr lang="en-US" sz="2000" i="1">
                <a:latin typeface="Tw Cen MT"/>
                <a:cs typeface="Tw Cen MT"/>
              </a:endParaRPr>
            </a:p>
            <a:p>
              <a:endParaRPr lang="en-US" sz="2000" i="1">
                <a:latin typeface="Tw Cen MT"/>
                <a:cs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98781" y="2540982"/>
              <a:ext cx="571618" cy="256539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6080570" y="858053"/>
              <a:ext cx="1529520" cy="6886873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 rot="5400000">
            <a:off x="5673321" y="1796985"/>
            <a:ext cx="503208" cy="262814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7866493" y="2730993"/>
            <a:ext cx="449632" cy="170461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5835068" y="2057733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6735357" y="222424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7585183" y="2812980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7610584" y="2993602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8524642" y="2812981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8535932" y="261260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4017555" y="262443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4057067" y="2776836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3154125" y="299595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2256343" y="2790947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4915032" y="2421798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829426" y="2433088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6701319" y="3178814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5809505" y="3345325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5849017" y="3173172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4914870" y="3339683"/>
            <a:ext cx="182858" cy="626871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9-07-28 at 7.30.4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17556"/>
          <a:stretch/>
        </p:blipFill>
        <p:spPr>
          <a:xfrm>
            <a:off x="5319734" y="4501443"/>
            <a:ext cx="2164635" cy="202078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293828" y="5074440"/>
            <a:ext cx="2096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very diverse P = </a:t>
            </a:r>
          </a:p>
          <a:p>
            <a:endParaRPr lang="en-US" sz="2000">
              <a:latin typeface="Tw Cen MT"/>
              <a:cs typeface="Tw Cen M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4557" y="5057408"/>
            <a:ext cx="2336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w Cen MT"/>
                <a:cs typeface="Tw Cen MT"/>
              </a:rPr>
              <a:t>NOTE: </a:t>
            </a:r>
            <a:r>
              <a:rPr lang="en-US" sz="1600">
                <a:solidFill>
                  <a:srgbClr val="000000"/>
                </a:solidFill>
                <a:latin typeface="Tw Cen MT"/>
                <a:cs typeface="Tw Cen MT"/>
              </a:rPr>
              <a:t>high # of frac entries in Z indicates low rankability (either big p and/or diverse P)</a:t>
            </a:r>
            <a:endParaRPr lang="en-US" sz="1600">
              <a:solidFill>
                <a:srgbClr val="000000"/>
              </a:solidFill>
              <a:latin typeface="Tw Cen MT"/>
              <a:cs typeface="Tw Cen MT"/>
            </a:endParaRPr>
          </a:p>
          <a:p>
            <a:endParaRPr lang="en-US" sz="1600">
              <a:solidFill>
                <a:srgbClr val="FF0000"/>
              </a:solidFill>
              <a:latin typeface="Tw Cen MT"/>
              <a:cs typeface="Tw Cen M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846" y="4023166"/>
            <a:ext cx="8215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w Cen MT"/>
                <a:cs typeface="Tw Cen MT"/>
              </a:rPr>
              <a:t>NOTE: </a:t>
            </a:r>
            <a:r>
              <a:rPr lang="en-US" sz="1600">
                <a:latin typeface="Tw Cen MT"/>
                <a:cs typeface="Tw Cen MT"/>
              </a:rPr>
              <a:t>This example makes the case that original SIMODS definition of rankability should include k, p, and </a:t>
            </a:r>
            <a:r>
              <a:rPr lang="en-US" sz="1600">
                <a:solidFill>
                  <a:srgbClr val="FF0000"/>
                </a:solidFill>
                <a:latin typeface="Tw Cen MT"/>
                <a:cs typeface="Tw Cen MT"/>
              </a:rPr>
              <a:t>diversity of P.</a:t>
            </a:r>
            <a:endParaRPr lang="en-US" sz="1600">
              <a:solidFill>
                <a:srgbClr val="FF0000"/>
              </a:solidFill>
              <a:latin typeface="Tw Cen MT"/>
              <a:cs typeface="Tw Cen MT"/>
            </a:endParaRPr>
          </a:p>
          <a:p>
            <a:endParaRPr lang="en-US" sz="1600">
              <a:solidFill>
                <a:srgbClr val="FF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468045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ALLOPT LOP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6222" y="1118260"/>
            <a:ext cx="8170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Does accumulative tree built from LP relaxed solution by Interior Point method find ALLOPT for </a:t>
            </a:r>
            <a:r>
              <a:rPr lang="en-US" sz="2000">
                <a:solidFill>
                  <a:srgbClr val="FF0000"/>
                </a:solidFill>
                <a:latin typeface="Tw Cen MT"/>
                <a:cs typeface="Tw Cen MT"/>
              </a:rPr>
              <a:t>any</a:t>
            </a:r>
            <a:r>
              <a:rPr lang="en-US" sz="2000">
                <a:latin typeface="Tw Cen MT"/>
                <a:cs typeface="Tw Cen MT"/>
              </a:rPr>
              <a:t> LOP?</a:t>
            </a:r>
          </a:p>
          <a:p>
            <a:endParaRPr lang="en-US" sz="2000">
              <a:latin typeface="Tw Cen MT"/>
              <a:cs typeface="Tw Cen MT"/>
            </a:endParaRPr>
          </a:p>
          <a:p>
            <a:r>
              <a:rPr lang="en-US" sz="2000">
                <a:latin typeface="Tw Cen MT"/>
                <a:cs typeface="Tw Cen MT"/>
              </a:rPr>
              <a:t>When does it fail? What if k</a:t>
            </a:r>
            <a:r>
              <a:rPr lang="en-US" sz="2000" baseline="30000">
                <a:latin typeface="Tw Cen MT"/>
                <a:cs typeface="Tw Cen MT"/>
              </a:rPr>
              <a:t>*</a:t>
            </a:r>
            <a:r>
              <a:rPr lang="en-US" sz="2000">
                <a:latin typeface="Tw Cen MT"/>
                <a:cs typeface="Tw Cen MT"/>
              </a:rPr>
              <a:t> is non-integer?</a:t>
            </a:r>
            <a:endParaRPr lang="en-US" sz="2000">
              <a:latin typeface="Tw Cen MT"/>
              <a:cs typeface="Tw Cen MT"/>
            </a:endParaRPr>
          </a:p>
          <a:p>
            <a:endParaRPr lang="en-US" sz="2000">
              <a:latin typeface="Tw Cen MT"/>
              <a:cs typeface="Tw Cen MT"/>
            </a:endParaRPr>
          </a:p>
          <a:p>
            <a:r>
              <a:rPr lang="en-US" sz="2000">
                <a:latin typeface="Tw Cen MT"/>
                <a:cs typeface="Tw Cen MT"/>
              </a:rPr>
              <a:t>But Gurobi PoolSearch does a good job finding MOST and sometimes ALLOPT solutions, so why do we need the accumulative procedure?</a:t>
            </a:r>
          </a:p>
          <a:p>
            <a:endParaRPr lang="en-US" sz="2000">
              <a:latin typeface="Tw Cen MT"/>
              <a:cs typeface="Tw Cen MT"/>
            </a:endParaRPr>
          </a:p>
          <a:p>
            <a:r>
              <a:rPr lang="en-US" sz="2000">
                <a:latin typeface="Tw Cen MT"/>
                <a:cs typeface="Tw Cen MT"/>
              </a:rPr>
              <a:t>What are n=50 LOP applications for which knowing ALLOPT is really important? Input-output tables? Job scheduling? Web search?</a:t>
            </a:r>
          </a:p>
          <a:p>
            <a:endParaRPr lang="en-US" sz="2000">
              <a:latin typeface="Tw Cen MT"/>
              <a:cs typeface="Tw Cen MT"/>
            </a:endParaRPr>
          </a:p>
          <a:p>
            <a:r>
              <a:rPr lang="en-US" sz="2000">
                <a:latin typeface="Tw Cen MT"/>
                <a:cs typeface="Tw Cen MT"/>
              </a:rPr>
              <a:t>Can rankability be used to define the difficulty of an LOP problem instance? Reinelt book claims instance can only be difficult w.r.t. a particular algorithm.</a:t>
            </a:r>
          </a:p>
          <a:p>
            <a:endParaRPr lang="en-US" sz="2000">
              <a:latin typeface="Tw Cen MT"/>
              <a:cs typeface="Tw Cen MT"/>
            </a:endParaRPr>
          </a:p>
          <a:p>
            <a:r>
              <a:rPr lang="en-US" sz="2000">
                <a:latin typeface="Tw Cen MT"/>
                <a:cs typeface="Tw Cen MT"/>
              </a:rPr>
              <a:t>Is ALLOPT for LOP faster than sequential Multi-objective Optimization? ALLOPT enables evaluation of secondary and tertiary goals.</a:t>
            </a:r>
            <a:endParaRPr lang="en-US" sz="20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6318600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2 Paper Example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Patriot League Basketball D1 weighted matrices with season + tournament</a:t>
            </a:r>
          </a:p>
        </p:txBody>
      </p:sp>
      <p:pic>
        <p:nvPicPr>
          <p:cNvPr id="2" name="Picture 1" descr="Screen Shot 2019-07-25 at 8.0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21" y="1976499"/>
            <a:ext cx="4209812" cy="30980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0398" y="5018527"/>
            <a:ext cx="2542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w Cen MT"/>
                <a:cs typeface="Tw Cen MT"/>
              </a:rPr>
              <a:t>unrankable</a:t>
            </a:r>
            <a:r>
              <a:rPr lang="en-US">
                <a:latin typeface="Tw Cen MT"/>
                <a:cs typeface="Tw Cen MT"/>
              </a:rPr>
              <a:t> </a:t>
            </a:r>
            <a:r>
              <a:rPr lang="en-US">
                <a:latin typeface="Tw Cen MT"/>
                <a:cs typeface="Tw Cen MT"/>
              </a:rPr>
              <a:t>2008 </a:t>
            </a:r>
          </a:p>
          <a:p>
            <a:r>
              <a:rPr lang="en-US">
                <a:latin typeface="Tw Cen MT"/>
                <a:cs typeface="Tw Cen MT"/>
              </a:rPr>
              <a:t>k=155</a:t>
            </a:r>
          </a:p>
          <a:p>
            <a:r>
              <a:rPr lang="en-US">
                <a:latin typeface="Tw Cen MT"/>
                <a:cs typeface="Tw Cen MT"/>
              </a:rPr>
              <a:t>p=6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9132" y="5014840"/>
            <a:ext cx="2542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w Cen MT"/>
                <a:cs typeface="Tw Cen MT"/>
              </a:rPr>
              <a:t>rankable</a:t>
            </a:r>
            <a:r>
              <a:rPr lang="en-US">
                <a:latin typeface="Tw Cen MT"/>
                <a:cs typeface="Tw Cen MT"/>
              </a:rPr>
              <a:t> </a:t>
            </a:r>
            <a:r>
              <a:rPr lang="en-US">
                <a:latin typeface="Tw Cen MT"/>
                <a:cs typeface="Tw Cen MT"/>
              </a:rPr>
              <a:t>2005 </a:t>
            </a:r>
          </a:p>
          <a:p>
            <a:r>
              <a:rPr lang="en-US">
                <a:latin typeface="Tw Cen MT"/>
                <a:cs typeface="Tw Cen MT"/>
              </a:rPr>
              <a:t>k=92</a:t>
            </a:r>
          </a:p>
          <a:p>
            <a:r>
              <a:rPr lang="en-US">
                <a:latin typeface="Tw Cen MT"/>
                <a:cs typeface="Tw Cen MT"/>
              </a:rPr>
              <a:t>p</a:t>
            </a:r>
            <a:r>
              <a:rPr lang="en-US">
                <a:latin typeface="Tw Cen MT"/>
                <a:cs typeface="Tw Cen MT"/>
              </a:rPr>
              <a:t>=4</a:t>
            </a:r>
          </a:p>
        </p:txBody>
      </p:sp>
      <p:pic>
        <p:nvPicPr>
          <p:cNvPr id="3" name="Picture 2" descr="Screen Shot 2019-07-25 at 8.08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" y="2017888"/>
            <a:ext cx="4065882" cy="30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032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1 (Hillside Count)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number</a:t>
            </a:r>
            <a:r>
              <a:rPr lang="en-US">
                <a:latin typeface="Tw Cen MT"/>
                <a:cs typeface="Tw Cen MT"/>
              </a:rPr>
              <a:t> of violations from hillside form</a:t>
            </a:r>
          </a:p>
        </p:txBody>
      </p:sp>
      <p:pic>
        <p:nvPicPr>
          <p:cNvPr id="3" name="Picture 2" descr="Screen Shot 2019-04-22 at 3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2149826"/>
            <a:ext cx="7094063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3356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96093"/>
              </p:ext>
            </p:extLst>
          </p:nvPr>
        </p:nvGraphicFramePr>
        <p:xfrm>
          <a:off x="1329262" y="1848329"/>
          <a:ext cx="2876553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851"/>
                <a:gridCol w="958851"/>
                <a:gridCol w="958851"/>
              </a:tblGrid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47, 1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66, 1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61, 3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59, 1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92, 2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67, 4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55, 1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92, 2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91, 1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82, 1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2286264" y="1296197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	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887509" y="1155087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626429" y="1285168"/>
            <a:ext cx="310444" cy="284832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620783" y="3082927"/>
            <a:ext cx="321736" cy="2848330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536614" y="1450400"/>
            <a:ext cx="89427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k, p	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2625016" y="603610"/>
            <a:ext cx="310447" cy="2851150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2611091" y="4100526"/>
            <a:ext cx="321736" cy="2867712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9-05-05 at 8.58.5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3" t="44033" r="4943" b="36626"/>
          <a:stretch/>
        </p:blipFill>
        <p:spPr>
          <a:xfrm>
            <a:off x="4840111" y="5529564"/>
            <a:ext cx="1876778" cy="8909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5400000">
            <a:off x="2617962" y="3418770"/>
            <a:ext cx="321736" cy="2848330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16687" y="1754993"/>
            <a:ext cx="3200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>
                <a:latin typeface="Tw Cen MT"/>
                <a:cs typeface="Tw Cen MT"/>
              </a:rPr>
              <a:t>This week: </a:t>
            </a:r>
            <a:r>
              <a:rPr lang="en-US" sz="2400">
                <a:latin typeface="Tw Cen MT"/>
                <a:cs typeface="Tw Cen MT"/>
              </a:rPr>
              <a:t>added p values by new method</a:t>
            </a:r>
          </a:p>
        </p:txBody>
      </p:sp>
    </p:spTree>
    <p:extLst>
      <p:ext uri="{BB962C8B-B14F-4D97-AF65-F5344CB8AC3E}">
        <p14:creationId xmlns:p14="http://schemas.microsoft.com/office/powerpoint/2010/main" val="402368010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Old Method: Pruning for Hillside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334" y="1225461"/>
            <a:ext cx="21731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Prune branches whose subranking s has sub objective value (sum of upper triangular elements in C(s,s)) worse than optimal objective k.</a:t>
            </a:r>
          </a:p>
        </p:txBody>
      </p:sp>
      <p:pic>
        <p:nvPicPr>
          <p:cNvPr id="4" name="Picture 3" descr="prun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10" y="1225461"/>
            <a:ext cx="5389033" cy="457768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rot="5400000">
            <a:off x="7042634" y="4504049"/>
            <a:ext cx="1309955" cy="167639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49508" y="322785"/>
            <a:ext cx="2173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eliminative</a:t>
            </a:r>
          </a:p>
        </p:txBody>
      </p:sp>
    </p:spTree>
    <p:extLst>
      <p:ext uri="{BB962C8B-B14F-4D97-AF65-F5344CB8AC3E}">
        <p14:creationId xmlns:p14="http://schemas.microsoft.com/office/powerpoint/2010/main" val="170084901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New Method: LP Relaxation by Int.Pt. Method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When the optimal face is bigger than one point, an interior point method terminates at an optimal solution near the centroid of the optimal face and thus is a convex combination of all optimal extreme points (which are rankings) on the optimal face. 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The interior point method’s X matrix is a convex combination of the matrices of all optimal rankings and, thus, is a </a:t>
            </a:r>
            <a:r>
              <a:rPr lang="en-US" sz="2400" b="1">
                <a:solidFill>
                  <a:srgbClr val="000000"/>
                </a:solidFill>
                <a:latin typeface="Tw Cen MT"/>
                <a:cs typeface="Tw Cen MT"/>
              </a:rPr>
              <a:t>summary</a:t>
            </a:r>
            <a:r>
              <a:rPr lang="en-US" sz="2400">
                <a:latin typeface="Tw Cen MT"/>
                <a:cs typeface="Tw Cen MT"/>
              </a:rPr>
              <a:t> of all optimal rankings.</a:t>
            </a:r>
          </a:p>
          <a:p>
            <a:endParaRPr lang="en-US" sz="2400">
              <a:latin typeface="Tw Cen MT"/>
              <a:cs typeface="Tw Cen MT"/>
            </a:endParaRP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 i="1">
                <a:latin typeface="Tw Cen MT"/>
                <a:cs typeface="Tw Cen MT"/>
              </a:rPr>
              <a:t>Q: Can we work backwards from this summary to build P?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445" y="294563"/>
            <a:ext cx="2173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accumulative</a:t>
            </a:r>
          </a:p>
        </p:txBody>
      </p:sp>
    </p:spTree>
    <p:extLst>
      <p:ext uri="{BB962C8B-B14F-4D97-AF65-F5344CB8AC3E}">
        <p14:creationId xmlns:p14="http://schemas.microsoft.com/office/powerpoint/2010/main" val="151900890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1999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400">
                <a:latin typeface="Tw Cen MT"/>
                <a:cs typeface="Tw Cen MT"/>
              </a:rPr>
              <a:t>Hillside 1 scores:  k=66, p=4</a:t>
            </a:r>
          </a:p>
          <a:p>
            <a:pPr>
              <a:lnSpc>
                <a:spcPct val="60000"/>
              </a:lnSpc>
            </a:pPr>
            <a:endParaRPr lang="en-US" sz="2400">
              <a:latin typeface="Tw Cen MT"/>
              <a:cs typeface="Tw Cen MT"/>
            </a:endParaRPr>
          </a:p>
          <a:p>
            <a:pPr>
              <a:lnSpc>
                <a:spcPct val="60000"/>
              </a:lnSpc>
            </a:pPr>
            <a:r>
              <a:rPr lang="en-US" sz="2400">
                <a:latin typeface="Tw Cen MT"/>
                <a:cs typeface="Tw Cen MT"/>
              </a:rPr>
              <a:t>X(r,r) solution matrix from LP relaxation by Interior Point Method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2099185"/>
            <a:ext cx="7524926" cy="2307046"/>
            <a:chOff x="1407404" y="2875290"/>
            <a:chExt cx="7524926" cy="2307046"/>
          </a:xfrm>
        </p:grpSpPr>
        <p:pic>
          <p:nvPicPr>
            <p:cNvPr id="2" name="Picture 1" descr="Screen Shot 2019-07-16 at 7.13.4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536" y="3108678"/>
              <a:ext cx="7174794" cy="18542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 		2		</a:t>
              </a:r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1		8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</a:t>
              </a:r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5		3 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6		4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925240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4152233"/>
            <a:ext cx="599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isolated sets: {1, 8} and {5, 3}.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2260385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695460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19396" y="4620342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5</a:t>
            </a:r>
          </a:p>
          <a:p>
            <a:r>
              <a:rPr lang="en-US" sz="1400" i="1">
                <a:latin typeface="Tw Cen MT"/>
                <a:cs typeface="Tw Cen MT"/>
              </a:rPr>
              <a:t>3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2796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5</a:t>
            </a:r>
          </a:p>
          <a:p>
            <a:r>
              <a:rPr lang="en-US" sz="1400" i="1">
                <a:latin typeface="Tw Cen MT"/>
                <a:cs typeface="Tw Cen MT"/>
              </a:rPr>
              <a:t>3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09526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r>
              <a:rPr lang="en-US" sz="1400" i="1">
                <a:latin typeface="Tw Cen MT"/>
                <a:cs typeface="Tw Cen MT"/>
              </a:rPr>
              <a:t>5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46157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r>
              <a:rPr lang="en-US" sz="1400" i="1">
                <a:latin typeface="Tw Cen MT"/>
                <a:cs typeface="Tw Cen MT"/>
              </a:rPr>
              <a:t>5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3778" y="5137864"/>
            <a:ext cx="894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P =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58264" y="5276363"/>
            <a:ext cx="31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Fractional entries indicate options for alternative rankings. In this case, all (2!)(2!)=4 options are optimal.</a:t>
            </a:r>
          </a:p>
        </p:txBody>
      </p:sp>
    </p:spTree>
    <p:extLst>
      <p:ext uri="{BB962C8B-B14F-4D97-AF65-F5344CB8AC3E}">
        <p14:creationId xmlns:p14="http://schemas.microsoft.com/office/powerpoint/2010/main" val="341172181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k=57,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2		8		7		1		6 		4		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3630126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{2, 8, 7}.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1738278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264" y="4474640"/>
            <a:ext cx="179440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create a pruning tree to determine which alternative rankings are optimal.</a:t>
            </a:r>
          </a:p>
        </p:txBody>
      </p:sp>
      <p:pic>
        <p:nvPicPr>
          <p:cNvPr id="4" name="Picture 3" descr="Screen Shot 2019-07-16 at 7.4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8" y="1867648"/>
            <a:ext cx="7162802" cy="17907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5400000">
            <a:off x="2321753" y="1332654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630708" y="1161280"/>
            <a:ext cx="623162" cy="252942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6653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93586</TotalTime>
  <Words>1820</Words>
  <Application>Microsoft Macintosh PowerPoint</Application>
  <PresentationFormat>On-screen Show (4:3)</PresentationFormat>
  <Paragraphs>550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Hillside 1 Rankability: finding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837</cp:revision>
  <dcterms:created xsi:type="dcterms:W3CDTF">2011-08-23T17:17:26Z</dcterms:created>
  <dcterms:modified xsi:type="dcterms:W3CDTF">2019-07-29T04:02:26Z</dcterms:modified>
</cp:coreProperties>
</file>