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839" r:id="rId2"/>
    <p:sldId id="849" r:id="rId3"/>
    <p:sldId id="856" r:id="rId4"/>
    <p:sldId id="857" r:id="rId5"/>
    <p:sldId id="858" r:id="rId6"/>
    <p:sldId id="866" r:id="rId7"/>
    <p:sldId id="867" r:id="rId8"/>
    <p:sldId id="868" r:id="rId9"/>
    <p:sldId id="869" r:id="rId10"/>
    <p:sldId id="870" r:id="rId11"/>
    <p:sldId id="862" r:id="rId12"/>
    <p:sldId id="864" r:id="rId13"/>
    <p:sldId id="865" r:id="rId14"/>
    <p:sldId id="861" r:id="rId15"/>
    <p:sldId id="871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ining Rankability" id="{DAEAA6DC-540E-40B7-A482-97CCB00A3AFB}">
          <p14:sldIdLst>
            <p14:sldId id="839"/>
            <p14:sldId id="849"/>
            <p14:sldId id="856"/>
            <p14:sldId id="857"/>
            <p14:sldId id="858"/>
            <p14:sldId id="866"/>
            <p14:sldId id="867"/>
            <p14:sldId id="868"/>
            <p14:sldId id="869"/>
            <p14:sldId id="870"/>
            <p14:sldId id="862"/>
            <p14:sldId id="864"/>
            <p14:sldId id="865"/>
            <p14:sldId id="861"/>
            <p14:sldId id="87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8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1" autoAdjust="0"/>
    <p:restoredTop sz="95065" autoAdjust="0"/>
  </p:normalViewPr>
  <p:slideViewPr>
    <p:cSldViewPr snapToGrid="0" snapToObjects="1">
      <p:cViewPr>
        <p:scale>
          <a:sx n="90" d="100"/>
          <a:sy n="90" d="100"/>
        </p:scale>
        <p:origin x="-960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06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1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89A19-F8BF-1C48-A912-D9B14D2375C2}" type="datetimeFigureOut">
              <a:t>7/1/19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7F92F-6C91-5F48-9C49-E4520451A6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892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C2D9E-23A3-434B-BC3C-E763FF888BC3}" type="datetimeFigureOut">
              <a:rPr lang="en-US" smtClean="0"/>
              <a:t>7/1/19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9DE4B-51A7-894B-A0BE-1FF43D96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261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33A41-03E3-5443-8A53-78EB7D70AB4B}" type="datetime1"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8DBF5-E55C-0044-85A7-B20C96FC7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0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4EF33-B7E8-9B49-9159-66DCD919B53D}" type="datetime1"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BD6A7-7BC7-5648-ADF2-644D5F93B5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6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52335-8813-7543-BAF5-2B0D28EBB81D}" type="datetime1"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EE60B-ED66-E949-83F5-B27FF04DB0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2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0AECB-8B40-5A41-8884-E433ED731C73}" type="datetime1"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3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7C0A0-D8AA-7449-ADF5-128D8140EA1C}" type="datetime1"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310B9-4E8C-614B-98F0-C78C639964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6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9E94C-3D72-5B4C-9CBC-DA260BEAFAA9}" type="datetime1">
              <a:t>7/1/19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0E60A-F4CC-AD47-A338-F4AB767B23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4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2928C-253B-A34F-85F9-564069967BEC}" type="datetime1">
              <a:t>7/1/19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24ACC-BEAD-E041-B084-0394C75836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9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7B0D7-34F5-1841-99AA-8F0EFD63B791}" type="datetime1">
              <a:t>7/1/19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2C2C8-ABB5-5D48-825B-7A2124E79D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2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0D24E-4629-2D42-A05C-E38E7D9A8F77}" type="datetime1">
              <a:t>7/1/19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20D3E-0036-234F-AB01-792EA82FD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6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77FC3-664A-494E-812A-A244C0D6BCA6}" type="datetime1">
              <a:t>7/1/19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97B39-6A90-DF4A-B805-2AC812FC12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5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8C6AB-E36A-7E40-A0AC-6AB587FA1315}" type="datetime1">
              <a:t>7/1/19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A05B8-65D7-1748-8916-97BE52056F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00000"/>
            </a:gs>
            <a:gs pos="100000">
              <a:srgbClr val="00000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BB1AE7A-E86E-4E58-818D-8698B6A1D73D}"/>
              </a:ext>
            </a:extLst>
          </p:cNvPr>
          <p:cNvSpPr/>
          <p:nvPr userDrawn="1"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w Cen MT" panose="020B0602020104020603" pitchFamily="34" charset="0"/>
            </a:endParaRPr>
          </a:p>
          <a:p>
            <a:pPr algn="ctr">
              <a:defRPr/>
            </a:pP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Tw Cen MT" panose="020B0602020104020603" pitchFamily="34" charset="0"/>
              </a:defRPr>
            </a:lvl1pPr>
          </a:lstStyle>
          <a:p>
            <a:pPr>
              <a:defRPr/>
            </a:pPr>
            <a:fld id="{D82BFD26-BFE7-394A-969A-AD08DCF3052D}" type="datetime1">
              <a:rPr lang="en-US" smtClean="0"/>
              <a:pPr>
                <a:defRPr/>
              </a:pPr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Tw Cen MT" panose="020B0602020104020603" pitchFamily="34" charset="0"/>
              </a:defRPr>
            </a:lvl1pPr>
          </a:lstStyle>
          <a:p>
            <a:pPr>
              <a:defRPr/>
            </a:pPr>
            <a:fld id="{ADE3762E-7967-9643-9504-1F81D31407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Tw Cen MT" panose="020B0602020104020603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Tw Cen MT" panose="020B0602020104020603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487081" y="831950"/>
            <a:ext cx="8492567" cy="1143000"/>
          </a:xfrm>
        </p:spPr>
        <p:txBody>
          <a:bodyPr/>
          <a:lstStyle/>
          <a:p>
            <a:pPr eaLnBrk="1" hangingPunct="1"/>
            <a:r>
              <a:rPr lang="en-US" b="1" dirty="0" err="1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Hillside</a:t>
            </a:r>
            <a:r>
              <a:rPr lang="en-US" b="1" dirty="0" err="1">
                <a:latin typeface="Tw Cen MT"/>
                <a:ea typeface="ＭＳ Ｐゴシック" charset="0"/>
                <a:cs typeface="Tw Cen MT"/>
              </a:rPr>
              <a:t> </a:t>
            </a:r>
            <a:r>
              <a:rPr lang="en-US" b="1" dirty="0" err="1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1</a:t>
            </a:r>
            <a:r>
              <a:rPr lang="en-US" b="1" dirty="0" err="1">
                <a:latin typeface="Tw Cen MT"/>
                <a:ea typeface="ＭＳ Ｐゴシック" charset="0"/>
                <a:cs typeface="Tw Cen MT"/>
              </a:rPr>
              <a:t> Rankability</a:t>
            </a:r>
            <a:endParaRPr lang="en-US" b="1" dirty="0">
              <a:latin typeface="Tw Cen MT"/>
              <a:ea typeface="ＭＳ Ｐゴシック" charset="0"/>
              <a:cs typeface="Tw Cen MT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5946590" y="5886824"/>
            <a:ext cx="3033059" cy="797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lang="en-US" sz="1400" dirty="0">
                <a:latin typeface="Tw Cen MT"/>
                <a:ea typeface="ＭＳ Ｐゴシック" charset="0"/>
                <a:cs typeface="Tw Cen MT"/>
              </a:rPr>
              <a:t>7/2/2019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26678"/>
      </p:ext>
    </p:extLst>
  </p:cSld>
  <p:clrMapOvr>
    <a:masterClrMapping/>
  </p:clrMapOvr>
  <p:transition xmlns:p14="http://schemas.microsoft.com/office/powerpoint/2010/main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Hillside P set on weighted vs. unweighted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11106" y="1832235"/>
            <a:ext cx="7717015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Tw Cen MT"/>
                <a:cs typeface="Tw Cen MT"/>
              </a:rPr>
              <a:t>2002 weighted: P set is </a:t>
            </a:r>
          </a:p>
          <a:p>
            <a:r>
              <a:rPr lang="en-US" sz="2400">
                <a:latin typeface="Tw Cen MT"/>
                <a:cs typeface="Tw Cen MT"/>
              </a:rPr>
              <a:t>2002 unweighted: P set is </a:t>
            </a:r>
            <a:endParaRPr lang="en-US" sz="2400">
              <a:latin typeface="Tw Cen MT"/>
              <a:cs typeface="Tw Cen MT"/>
            </a:endParaRPr>
          </a:p>
          <a:p>
            <a:endParaRPr lang="en-US" sz="2400">
              <a:latin typeface="Tw Cen MT"/>
              <a:cs typeface="Tw Cen M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25220" y="3452190"/>
            <a:ext cx="77170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Tw Cen MT"/>
                <a:cs typeface="Tw Cen MT"/>
              </a:rPr>
              <a:t>2007 weighted:  P set is </a:t>
            </a:r>
          </a:p>
          <a:p>
            <a:r>
              <a:rPr lang="en-US" sz="2400">
                <a:latin typeface="Tw Cen MT"/>
                <a:cs typeface="Tw Cen MT"/>
              </a:rPr>
              <a:t>2007 unweighted: P set is </a:t>
            </a:r>
          </a:p>
        </p:txBody>
      </p:sp>
      <p:sp>
        <p:nvSpPr>
          <p:cNvPr id="6" name="Rectangle 5"/>
          <p:cNvSpPr/>
          <p:nvPr/>
        </p:nvSpPr>
        <p:spPr>
          <a:xfrm>
            <a:off x="999060" y="1411385"/>
            <a:ext cx="14421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Tw Cen MT"/>
                <a:cs typeface="Tw Cen MT"/>
              </a:rPr>
              <a:t>rankable</a:t>
            </a:r>
          </a:p>
        </p:txBody>
      </p:sp>
      <p:sp>
        <p:nvSpPr>
          <p:cNvPr id="8" name="Rectangle 7"/>
          <p:cNvSpPr/>
          <p:nvPr/>
        </p:nvSpPr>
        <p:spPr>
          <a:xfrm>
            <a:off x="1080902" y="3058237"/>
            <a:ext cx="19953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Tw Cen MT"/>
                <a:cs typeface="Tw Cen MT"/>
              </a:rPr>
              <a:t>unrankable</a:t>
            </a:r>
          </a:p>
        </p:txBody>
      </p:sp>
    </p:spTree>
    <p:extLst>
      <p:ext uri="{BB962C8B-B14F-4D97-AF65-F5344CB8AC3E}">
        <p14:creationId xmlns:p14="http://schemas.microsoft.com/office/powerpoint/2010/main" val="2731358458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2000 vs. 2003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/>
                <a:ea typeface="ＭＳ Ｐゴシック" charset="0"/>
                <a:cs typeface="Tw Cen MT"/>
              </a:rPr>
              <a:t>Big East Unweighted Data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38438"/>
              </p:ext>
            </p:extLst>
          </p:nvPr>
        </p:nvGraphicFramePr>
        <p:xfrm>
          <a:off x="609603" y="1848329"/>
          <a:ext cx="4371625" cy="46242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4325"/>
                <a:gridCol w="874325"/>
                <a:gridCol w="874325"/>
                <a:gridCol w="874325"/>
                <a:gridCol w="874325"/>
              </a:tblGrid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4,1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.143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.914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4,1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.143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.092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12,7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 bwMode="auto">
          <a:xfrm>
            <a:off x="1312605" y="1380863"/>
            <a:ext cx="3668623" cy="529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latin typeface="Tw Cen MT"/>
                <a:ea typeface="ＭＳ Ｐゴシック" charset="0"/>
                <a:cs typeface="Tw Cen MT"/>
              </a:rPr>
              <a:t>SIMODS k, p       Hillside 1         RankH            RankA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1730407" y="1282086"/>
            <a:ext cx="1176490" cy="31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latin typeface="Tw Cen MT"/>
                <a:ea typeface="ＭＳ Ｐゴシック" charset="0"/>
                <a:cs typeface="Tw Cen MT"/>
              </a:rPr>
              <a:t>Rankability</a:t>
            </a:r>
          </a:p>
        </p:txBody>
      </p:sp>
      <p:pic>
        <p:nvPicPr>
          <p:cNvPr id="2" name="Picture 1" descr="Screen Shot 2019-05-05 at 9.32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04" y="1825548"/>
            <a:ext cx="3778250" cy="1521943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 bwMode="auto">
          <a:xfrm>
            <a:off x="6553584" y="1466331"/>
            <a:ext cx="1176490" cy="31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latin typeface="Tw Cen MT"/>
                <a:ea typeface="ＭＳ Ｐゴシック" charset="0"/>
                <a:cs typeface="Tw Cen MT"/>
              </a:rPr>
              <a:t>2000 D(r,r)</a:t>
            </a:r>
          </a:p>
        </p:txBody>
      </p:sp>
      <p:pic>
        <p:nvPicPr>
          <p:cNvPr id="3" name="Picture 2" descr="Screen Shot 2019-05-05 at 9.34.3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435" y="4557885"/>
            <a:ext cx="3779357" cy="1488189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 bwMode="auto">
          <a:xfrm>
            <a:off x="6581806" y="4231305"/>
            <a:ext cx="1176490" cy="31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latin typeface="Tw Cen MT"/>
                <a:ea typeface="ＭＳ Ｐゴシック" charset="0"/>
                <a:cs typeface="Tw Cen MT"/>
              </a:rPr>
              <a:t>2003 D(r,r)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5848031" y="3226535"/>
            <a:ext cx="2703303" cy="31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2 big upsets are weighted more than . . . 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 bwMode="auto">
          <a:xfrm>
            <a:off x="5848030" y="5947297"/>
            <a:ext cx="1419191" cy="31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. . . 4 mild upsets.</a:t>
            </a:r>
          </a:p>
        </p:txBody>
      </p:sp>
      <p:sp>
        <p:nvSpPr>
          <p:cNvPr id="19" name="Rectangle 18"/>
          <p:cNvSpPr/>
          <p:nvPr/>
        </p:nvSpPr>
        <p:spPr>
          <a:xfrm rot="5400000">
            <a:off x="5154767" y="4733602"/>
            <a:ext cx="229630" cy="236739"/>
          </a:xfrm>
          <a:prstGeom prst="rect">
            <a:avLst/>
          </a:prstGeom>
          <a:solidFill>
            <a:srgbClr val="3366FF">
              <a:alpha val="48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5400000">
            <a:off x="5671290" y="5087086"/>
            <a:ext cx="229630" cy="236739"/>
          </a:xfrm>
          <a:prstGeom prst="rect">
            <a:avLst/>
          </a:prstGeom>
          <a:solidFill>
            <a:srgbClr val="3366FF">
              <a:alpha val="48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5400000">
            <a:off x="6688312" y="5274384"/>
            <a:ext cx="229630" cy="236739"/>
          </a:xfrm>
          <a:prstGeom prst="rect">
            <a:avLst/>
          </a:prstGeom>
          <a:solidFill>
            <a:srgbClr val="3366FF">
              <a:alpha val="48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5400000">
            <a:off x="7214331" y="5628193"/>
            <a:ext cx="229630" cy="236739"/>
          </a:xfrm>
          <a:prstGeom prst="rect">
            <a:avLst/>
          </a:prstGeom>
          <a:solidFill>
            <a:srgbClr val="3366FF">
              <a:alpha val="48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5400000">
            <a:off x="5671289" y="4554331"/>
            <a:ext cx="229630" cy="236739"/>
          </a:xfrm>
          <a:prstGeom prst="rect">
            <a:avLst/>
          </a:prstGeom>
          <a:solidFill>
            <a:srgbClr val="3366F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5400000">
            <a:off x="6688311" y="4733603"/>
            <a:ext cx="229630" cy="236739"/>
          </a:xfrm>
          <a:prstGeom prst="rect">
            <a:avLst/>
          </a:prstGeom>
          <a:solidFill>
            <a:srgbClr val="3366F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5400000">
            <a:off x="8211302" y="5274384"/>
            <a:ext cx="229630" cy="236739"/>
          </a:xfrm>
          <a:prstGeom prst="rect">
            <a:avLst/>
          </a:prstGeom>
          <a:solidFill>
            <a:srgbClr val="3366F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5400000">
            <a:off x="7220373" y="5087086"/>
            <a:ext cx="229630" cy="236739"/>
          </a:xfrm>
          <a:prstGeom prst="rect">
            <a:avLst/>
          </a:prstGeom>
          <a:solidFill>
            <a:srgbClr val="3366F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rot="5400000">
            <a:off x="6182446" y="2910947"/>
            <a:ext cx="229630" cy="236739"/>
          </a:xfrm>
          <a:prstGeom prst="rect">
            <a:avLst/>
          </a:prstGeom>
          <a:solidFill>
            <a:srgbClr val="3366FF">
              <a:alpha val="48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5400000">
            <a:off x="6708465" y="3081313"/>
            <a:ext cx="229630" cy="236739"/>
          </a:xfrm>
          <a:prstGeom prst="rect">
            <a:avLst/>
          </a:prstGeom>
          <a:solidFill>
            <a:srgbClr val="3366FF">
              <a:alpha val="48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5400000">
            <a:off x="8221767" y="2209211"/>
            <a:ext cx="229630" cy="236739"/>
          </a:xfrm>
          <a:prstGeom prst="rect">
            <a:avLst/>
          </a:prstGeom>
          <a:solidFill>
            <a:srgbClr val="3366F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5400000">
            <a:off x="8753829" y="2379251"/>
            <a:ext cx="229630" cy="236739"/>
          </a:xfrm>
          <a:prstGeom prst="rect">
            <a:avLst/>
          </a:prstGeom>
          <a:solidFill>
            <a:srgbClr val="3366F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5314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pic>
        <p:nvPicPr>
          <p:cNvPr id="4" name="Picture 3" descr="Screen Shot 2019-05-08 at 3.55.3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16" y="4573976"/>
            <a:ext cx="3851223" cy="1490445"/>
          </a:xfrm>
          <a:prstGeom prst="rect">
            <a:avLst/>
          </a:prstGeom>
        </p:spPr>
      </p:pic>
      <p:pic>
        <p:nvPicPr>
          <p:cNvPr id="6" name="Picture 5" descr="Screen Shot 2019-05-08 at 3.56.4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48" y="1814548"/>
            <a:ext cx="3829464" cy="1479566"/>
          </a:xfrm>
          <a:prstGeom prst="rect">
            <a:avLst/>
          </a:prstGeom>
        </p:spPr>
      </p:pic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2001 vs. 2002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/>
                <a:ea typeface="ＭＳ Ｐゴシック" charset="0"/>
                <a:cs typeface="Tw Cen MT"/>
              </a:rPr>
              <a:t>Big East Unweighted Data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369152"/>
              </p:ext>
            </p:extLst>
          </p:nvPr>
        </p:nvGraphicFramePr>
        <p:xfrm>
          <a:off x="609603" y="1848329"/>
          <a:ext cx="4371625" cy="46004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4325"/>
                <a:gridCol w="874325"/>
                <a:gridCol w="874325"/>
                <a:gridCol w="874325"/>
                <a:gridCol w="874325"/>
              </a:tblGrid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.914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.143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.013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.143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.081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.092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12,7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 bwMode="auto">
          <a:xfrm>
            <a:off x="1312605" y="1380863"/>
            <a:ext cx="3668623" cy="529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latin typeface="Tw Cen MT"/>
                <a:ea typeface="ＭＳ Ｐゴシック" charset="0"/>
                <a:cs typeface="Tw Cen MT"/>
              </a:rPr>
              <a:t>SIMODS k, p       Hillside 1         RankH            RankA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1730407" y="1282086"/>
            <a:ext cx="1176490" cy="31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latin typeface="Tw Cen MT"/>
                <a:ea typeface="ＭＳ Ｐゴシック" charset="0"/>
                <a:cs typeface="Tw Cen MT"/>
              </a:rPr>
              <a:t>Rankability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6553584" y="1466331"/>
            <a:ext cx="1176490" cy="31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latin typeface="Tw Cen MT"/>
                <a:ea typeface="ＭＳ Ｐゴシック" charset="0"/>
                <a:cs typeface="Tw Cen MT"/>
              </a:rPr>
              <a:t>2001 D(r,r)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 bwMode="auto">
          <a:xfrm>
            <a:off x="6581806" y="4231305"/>
            <a:ext cx="1176490" cy="31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latin typeface="Tw Cen MT"/>
                <a:ea typeface="ＭＳ Ｐゴシック" charset="0"/>
                <a:cs typeface="Tw Cen MT"/>
              </a:rPr>
              <a:t>2002 D(r,r)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5848031" y="3226535"/>
            <a:ext cx="3041968" cy="31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3 of the mildest upsets between mid-level teams</a:t>
            </a:r>
          </a:p>
        </p:txBody>
      </p:sp>
      <p:sp>
        <p:nvSpPr>
          <p:cNvPr id="20" name="Rectangle 19"/>
          <p:cNvSpPr/>
          <p:nvPr/>
        </p:nvSpPr>
        <p:spPr>
          <a:xfrm rot="5400000">
            <a:off x="7686363" y="5655764"/>
            <a:ext cx="229630" cy="236739"/>
          </a:xfrm>
          <a:prstGeom prst="rect">
            <a:avLst/>
          </a:prstGeom>
          <a:solidFill>
            <a:srgbClr val="3366FF">
              <a:alpha val="48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5400000">
            <a:off x="6660090" y="5274384"/>
            <a:ext cx="229630" cy="236739"/>
          </a:xfrm>
          <a:prstGeom prst="rect">
            <a:avLst/>
          </a:prstGeom>
          <a:solidFill>
            <a:srgbClr val="3366FF">
              <a:alpha val="48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5400000">
            <a:off x="7186109" y="5487083"/>
            <a:ext cx="229630" cy="236739"/>
          </a:xfrm>
          <a:prstGeom prst="rect">
            <a:avLst/>
          </a:prstGeom>
          <a:solidFill>
            <a:srgbClr val="3366FF">
              <a:alpha val="48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5400000">
            <a:off x="7675474" y="5288495"/>
            <a:ext cx="229630" cy="236739"/>
          </a:xfrm>
          <a:prstGeom prst="rect">
            <a:avLst/>
          </a:prstGeom>
          <a:solidFill>
            <a:srgbClr val="3366F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5400000">
            <a:off x="8211302" y="5500160"/>
            <a:ext cx="229630" cy="236739"/>
          </a:xfrm>
          <a:prstGeom prst="rect">
            <a:avLst/>
          </a:prstGeom>
          <a:solidFill>
            <a:srgbClr val="3366F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5400000">
            <a:off x="7192151" y="5115308"/>
            <a:ext cx="229630" cy="236739"/>
          </a:xfrm>
          <a:prstGeom prst="rect">
            <a:avLst/>
          </a:prstGeom>
          <a:solidFill>
            <a:srgbClr val="3366F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rot="5400000">
            <a:off x="6106408" y="2351030"/>
            <a:ext cx="229630" cy="236739"/>
          </a:xfrm>
          <a:prstGeom prst="rect">
            <a:avLst/>
          </a:prstGeom>
          <a:solidFill>
            <a:srgbClr val="3366FF">
              <a:alpha val="48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5400000">
            <a:off x="6640042" y="2508178"/>
            <a:ext cx="229630" cy="236739"/>
          </a:xfrm>
          <a:prstGeom prst="rect">
            <a:avLst/>
          </a:prstGeom>
          <a:solidFill>
            <a:srgbClr val="3366FF">
              <a:alpha val="48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5400000">
            <a:off x="6640042" y="2121400"/>
            <a:ext cx="229630" cy="236739"/>
          </a:xfrm>
          <a:prstGeom prst="rect">
            <a:avLst/>
          </a:prstGeom>
          <a:solidFill>
            <a:srgbClr val="3366F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5400000">
            <a:off x="7152405" y="2320835"/>
            <a:ext cx="229630" cy="236739"/>
          </a:xfrm>
          <a:prstGeom prst="rect">
            <a:avLst/>
          </a:prstGeom>
          <a:solidFill>
            <a:srgbClr val="3366F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rot="5400000">
            <a:off x="7145217" y="2717022"/>
            <a:ext cx="229630" cy="236739"/>
          </a:xfrm>
          <a:prstGeom prst="rect">
            <a:avLst/>
          </a:prstGeom>
          <a:solidFill>
            <a:srgbClr val="3366FF">
              <a:alpha val="48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rot="5400000">
            <a:off x="7703697" y="2508179"/>
            <a:ext cx="229630" cy="236739"/>
          </a:xfrm>
          <a:prstGeom prst="rect">
            <a:avLst/>
          </a:prstGeom>
          <a:solidFill>
            <a:srgbClr val="3366F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1"/>
          <p:cNvSpPr txBox="1">
            <a:spLocks/>
          </p:cNvSpPr>
          <p:nvPr/>
        </p:nvSpPr>
        <p:spPr bwMode="auto">
          <a:xfrm>
            <a:off x="5376333" y="6020796"/>
            <a:ext cx="3513666" cy="31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3 of the mildest upsets between mid- to low-level teams</a:t>
            </a:r>
          </a:p>
        </p:txBody>
      </p:sp>
    </p:spTree>
    <p:extLst>
      <p:ext uri="{BB962C8B-B14F-4D97-AF65-F5344CB8AC3E}">
        <p14:creationId xmlns:p14="http://schemas.microsoft.com/office/powerpoint/2010/main" val="1603471954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pic>
        <p:nvPicPr>
          <p:cNvPr id="4" name="Picture 3" descr="Screen Shot 2019-05-08 at 3.55.3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16" y="4573976"/>
            <a:ext cx="3851223" cy="1490445"/>
          </a:xfrm>
          <a:prstGeom prst="rect">
            <a:avLst/>
          </a:prstGeom>
        </p:spPr>
      </p:pic>
      <p:pic>
        <p:nvPicPr>
          <p:cNvPr id="6" name="Picture 5" descr="Screen Shot 2019-05-08 at 3.56.4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48" y="1814548"/>
            <a:ext cx="3829464" cy="1479566"/>
          </a:xfrm>
          <a:prstGeom prst="rect">
            <a:avLst/>
          </a:prstGeom>
        </p:spPr>
      </p:pic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2001 vs. 2002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/>
                <a:ea typeface="ＭＳ Ｐゴシック" charset="0"/>
                <a:cs typeface="Tw Cen MT"/>
              </a:rPr>
              <a:t>Big East Unweighted Data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8676"/>
              </p:ext>
            </p:extLst>
          </p:nvPr>
        </p:nvGraphicFramePr>
        <p:xfrm>
          <a:off x="609603" y="1848329"/>
          <a:ext cx="4371625" cy="46004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4325"/>
                <a:gridCol w="874325"/>
                <a:gridCol w="874325"/>
                <a:gridCol w="874325"/>
                <a:gridCol w="874325"/>
              </a:tblGrid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.914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.143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FF0000"/>
                          </a:solidFill>
                        </a:rPr>
                        <a:t>.013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.143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FF0000"/>
                          </a:solidFill>
                        </a:rPr>
                        <a:t>.081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.092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12,7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 bwMode="auto">
          <a:xfrm>
            <a:off x="1312605" y="1380863"/>
            <a:ext cx="3668623" cy="529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latin typeface="Tw Cen MT"/>
                <a:ea typeface="ＭＳ Ｐゴシック" charset="0"/>
                <a:cs typeface="Tw Cen MT"/>
              </a:rPr>
              <a:t>SIMODS k, p       Hillside 1         RankH            RankA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1730407" y="1282086"/>
            <a:ext cx="1176490" cy="31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latin typeface="Tw Cen MT"/>
                <a:ea typeface="ＭＳ Ｐゴシック" charset="0"/>
                <a:cs typeface="Tw Cen MT"/>
              </a:rPr>
              <a:t>Rankability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6553584" y="1466331"/>
            <a:ext cx="1176490" cy="31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latin typeface="Tw Cen MT"/>
                <a:ea typeface="ＭＳ Ｐゴシック" charset="0"/>
                <a:cs typeface="Tw Cen MT"/>
              </a:rPr>
              <a:t>2001 D(r,r)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 bwMode="auto">
          <a:xfrm>
            <a:off x="6581806" y="4231305"/>
            <a:ext cx="1176490" cy="31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latin typeface="Tw Cen MT"/>
                <a:ea typeface="ＭＳ Ｐゴシック" charset="0"/>
                <a:cs typeface="Tw Cen MT"/>
              </a:rPr>
              <a:t>2002 D(r,r)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5848031" y="3226535"/>
            <a:ext cx="3041968" cy="31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3 of the mildest upsets between mid-level teams</a:t>
            </a:r>
          </a:p>
        </p:txBody>
      </p:sp>
      <p:sp>
        <p:nvSpPr>
          <p:cNvPr id="20" name="Rectangle 19"/>
          <p:cNvSpPr/>
          <p:nvPr/>
        </p:nvSpPr>
        <p:spPr>
          <a:xfrm rot="5400000">
            <a:off x="7686363" y="5655764"/>
            <a:ext cx="229630" cy="236739"/>
          </a:xfrm>
          <a:prstGeom prst="rect">
            <a:avLst/>
          </a:prstGeom>
          <a:solidFill>
            <a:srgbClr val="3366FF">
              <a:alpha val="48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5400000">
            <a:off x="6660090" y="5274384"/>
            <a:ext cx="229630" cy="236739"/>
          </a:xfrm>
          <a:prstGeom prst="rect">
            <a:avLst/>
          </a:prstGeom>
          <a:solidFill>
            <a:srgbClr val="3366FF">
              <a:alpha val="48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5400000">
            <a:off x="7186109" y="5487083"/>
            <a:ext cx="229630" cy="236739"/>
          </a:xfrm>
          <a:prstGeom prst="rect">
            <a:avLst/>
          </a:prstGeom>
          <a:solidFill>
            <a:srgbClr val="3366FF">
              <a:alpha val="48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5400000">
            <a:off x="7675474" y="5288495"/>
            <a:ext cx="229630" cy="236739"/>
          </a:xfrm>
          <a:prstGeom prst="rect">
            <a:avLst/>
          </a:prstGeom>
          <a:solidFill>
            <a:srgbClr val="3366F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5400000">
            <a:off x="8211302" y="5500160"/>
            <a:ext cx="229630" cy="236739"/>
          </a:xfrm>
          <a:prstGeom prst="rect">
            <a:avLst/>
          </a:prstGeom>
          <a:solidFill>
            <a:srgbClr val="3366F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5400000">
            <a:off x="7192151" y="5115308"/>
            <a:ext cx="229630" cy="236739"/>
          </a:xfrm>
          <a:prstGeom prst="rect">
            <a:avLst/>
          </a:prstGeom>
          <a:solidFill>
            <a:srgbClr val="3366F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rot="5400000">
            <a:off x="6106408" y="2351030"/>
            <a:ext cx="229630" cy="236739"/>
          </a:xfrm>
          <a:prstGeom prst="rect">
            <a:avLst/>
          </a:prstGeom>
          <a:solidFill>
            <a:srgbClr val="3366FF">
              <a:alpha val="48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5400000">
            <a:off x="6640042" y="2508178"/>
            <a:ext cx="229630" cy="236739"/>
          </a:xfrm>
          <a:prstGeom prst="rect">
            <a:avLst/>
          </a:prstGeom>
          <a:solidFill>
            <a:srgbClr val="3366FF">
              <a:alpha val="48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5400000">
            <a:off x="6640042" y="2121400"/>
            <a:ext cx="229630" cy="236739"/>
          </a:xfrm>
          <a:prstGeom prst="rect">
            <a:avLst/>
          </a:prstGeom>
          <a:solidFill>
            <a:srgbClr val="3366F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5400000">
            <a:off x="7152405" y="2320835"/>
            <a:ext cx="229630" cy="236739"/>
          </a:xfrm>
          <a:prstGeom prst="rect">
            <a:avLst/>
          </a:prstGeom>
          <a:solidFill>
            <a:srgbClr val="3366F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rot="5400000">
            <a:off x="7145217" y="2717022"/>
            <a:ext cx="229630" cy="236739"/>
          </a:xfrm>
          <a:prstGeom prst="rect">
            <a:avLst/>
          </a:prstGeom>
          <a:solidFill>
            <a:srgbClr val="3366FF">
              <a:alpha val="48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rot="5400000">
            <a:off x="7703697" y="2508179"/>
            <a:ext cx="229630" cy="236739"/>
          </a:xfrm>
          <a:prstGeom prst="rect">
            <a:avLst/>
          </a:prstGeom>
          <a:solidFill>
            <a:srgbClr val="3366F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1"/>
          <p:cNvSpPr txBox="1">
            <a:spLocks/>
          </p:cNvSpPr>
          <p:nvPr/>
        </p:nvSpPr>
        <p:spPr bwMode="auto">
          <a:xfrm>
            <a:off x="5376333" y="6020796"/>
            <a:ext cx="3513666" cy="31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3 of the mildest upsets between mid- to low-level teams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 bwMode="auto">
          <a:xfrm>
            <a:off x="5868182" y="3754192"/>
            <a:ext cx="3041968" cy="31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1200" b="1" i="1" dirty="0">
                <a:solidFill>
                  <a:srgbClr val="FF0000"/>
                </a:solidFill>
                <a:latin typeface="Tw Cen MT"/>
                <a:ea typeface="ＭＳ Ｐゴシック" charset="0"/>
                <a:cs typeface="Tw Cen MT"/>
              </a:rPr>
              <a:t>So one could argue that 2002 should have slightly better rankability than 2001.</a:t>
            </a:r>
          </a:p>
        </p:txBody>
      </p:sp>
    </p:spTree>
    <p:extLst>
      <p:ext uri="{BB962C8B-B14F-4D97-AF65-F5344CB8AC3E}">
        <p14:creationId xmlns:p14="http://schemas.microsoft.com/office/powerpoint/2010/main" val="661196484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161221" y="168321"/>
            <a:ext cx="891222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Sales Pitch: Hillside 1 &gt;&gt; SIMODS Rankability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28889" y="1225462"/>
            <a:ext cx="776111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Tw Cen MT"/>
                <a:cs typeface="Tw Cen MT"/>
              </a:rPr>
              <a:t>i</a:t>
            </a:r>
            <a:r>
              <a:rPr lang="en-US" sz="2400">
                <a:latin typeface="Tw Cen MT"/>
                <a:cs typeface="Tw Cen MT"/>
              </a:rPr>
              <a:t>f not using P set, then faster algorithm</a:t>
            </a:r>
          </a:p>
          <a:p>
            <a:endParaRPr lang="en-US" sz="2400">
              <a:latin typeface="Tw Cen MT"/>
              <a:cs typeface="Tw Cen MT"/>
            </a:endParaRPr>
          </a:p>
          <a:p>
            <a:r>
              <a:rPr lang="en-US" sz="2400">
                <a:latin typeface="Tw Cen MT"/>
                <a:cs typeface="Tw Cen MT"/>
              </a:rPr>
              <a:t>i</a:t>
            </a:r>
            <a:r>
              <a:rPr lang="en-US" sz="2400">
                <a:latin typeface="Tw Cen MT"/>
                <a:cs typeface="Tw Cen MT"/>
              </a:rPr>
              <a:t>f not using P set, then we can handle problems with bigger n</a:t>
            </a:r>
          </a:p>
          <a:p>
            <a:endParaRPr lang="en-US" sz="2400">
              <a:latin typeface="Tw Cen MT"/>
              <a:cs typeface="Tw Cen MT"/>
            </a:endParaRPr>
          </a:p>
          <a:p>
            <a:r>
              <a:rPr lang="en-US" sz="2400">
                <a:latin typeface="Tw Cen MT"/>
                <a:cs typeface="Tw Cen MT"/>
              </a:rPr>
              <a:t>weights the location of violations</a:t>
            </a:r>
          </a:p>
          <a:p>
            <a:endParaRPr lang="en-US" sz="2400">
              <a:latin typeface="Tw Cen MT"/>
              <a:cs typeface="Tw Cen MT"/>
            </a:endParaRPr>
          </a:p>
          <a:p>
            <a:r>
              <a:rPr lang="en-US" sz="2400">
                <a:latin typeface="Tw Cen MT"/>
                <a:cs typeface="Tw Cen MT"/>
              </a:rPr>
              <a:t>elegant model with LOP history, can leverage LOP algorithms</a:t>
            </a:r>
          </a:p>
          <a:p>
            <a:endParaRPr lang="en-US" sz="2400">
              <a:latin typeface="Tw Cen MT"/>
              <a:cs typeface="Tw Cen MT"/>
            </a:endParaRPr>
          </a:p>
          <a:p>
            <a:r>
              <a:rPr lang="en-US" sz="2400">
                <a:latin typeface="Tw Cen MT"/>
                <a:cs typeface="Tw Cen MT"/>
              </a:rPr>
              <a:t>works on both unweighted and weighted data</a:t>
            </a:r>
          </a:p>
          <a:p>
            <a:endParaRPr lang="en-US" sz="2400">
              <a:latin typeface="Tw Cen MT"/>
              <a:cs typeface="Tw Cen MT"/>
            </a:endParaRPr>
          </a:p>
          <a:p>
            <a:r>
              <a:rPr lang="en-US" sz="2400">
                <a:latin typeface="Tw Cen MT"/>
                <a:cs typeface="Tw Cen MT"/>
              </a:rPr>
              <a:t>smaller P set, so reduces uncertainty in ranking</a:t>
            </a:r>
            <a:endParaRPr lang="en-US" sz="2400">
              <a:latin typeface="Tw Cen MT"/>
              <a:cs typeface="Tw Cen MT"/>
            </a:endParaRPr>
          </a:p>
          <a:p>
            <a:endParaRPr lang="en-US" sz="2400">
              <a:latin typeface="Tw Cen MT"/>
              <a:cs typeface="Tw Cen MT"/>
            </a:endParaRPr>
          </a:p>
          <a:p>
            <a:r>
              <a:rPr lang="en-US" sz="2400">
                <a:latin typeface="Tw Cen MT"/>
                <a:cs typeface="Tw Cen MT"/>
              </a:rPr>
              <a:t>can still make suggestions on improving rankability using pseudo-P and upsets with large c</a:t>
            </a:r>
            <a:r>
              <a:rPr lang="en-US" sz="2400" baseline="-25000">
                <a:latin typeface="Tw Cen MT"/>
                <a:cs typeface="Tw Cen MT"/>
              </a:rPr>
              <a:t>ij</a:t>
            </a:r>
            <a:endParaRPr lang="en-US" sz="2400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200337486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161221" y="168321"/>
            <a:ext cx="891222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Rankability Application Idea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19667" y="1225462"/>
            <a:ext cx="81703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Tw Cen MT"/>
                <a:cs typeface="Tw Cen MT"/>
              </a:rPr>
              <a:t>Credit score rankings of individuals, banks, insurance companies</a:t>
            </a:r>
            <a:endParaRPr lang="en-US" sz="2400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26714768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Hillside 1 (Hillside Count)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2555" y="1239570"/>
            <a:ext cx="77170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Minimize the </a:t>
            </a:r>
            <a:r>
              <a:rPr lang="en-US" b="1">
                <a:latin typeface="Tw Cen MT"/>
                <a:cs typeface="Tw Cen MT"/>
              </a:rPr>
              <a:t>number</a:t>
            </a:r>
            <a:r>
              <a:rPr lang="en-US">
                <a:latin typeface="Tw Cen MT"/>
                <a:cs typeface="Tw Cen MT"/>
              </a:rPr>
              <a:t> of violations from hillside form</a:t>
            </a:r>
          </a:p>
        </p:txBody>
      </p:sp>
      <p:pic>
        <p:nvPicPr>
          <p:cNvPr id="3" name="Picture 2" descr="Screen Shot 2019-04-22 at 3.18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06" y="2149826"/>
            <a:ext cx="7094063" cy="263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95308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2000-2012 Big East </a:t>
            </a:r>
            <a:r>
              <a:rPr lang="en-US" sz="3600" b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Unweighted </a:t>
            </a:r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217105901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2000-2012 Big East Data</a:t>
            </a:r>
          </a:p>
        </p:txBody>
      </p:sp>
      <p:pic>
        <p:nvPicPr>
          <p:cNvPr id="2" name="Picture 1" descr="Screen Shot 2019-05-05 at 8.58.5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4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91781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2000-2012 Big East </a:t>
            </a:r>
            <a:r>
              <a:rPr lang="en-US" sz="3600" b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Unweighted </a:t>
            </a:r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Data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623257"/>
              </p:ext>
            </p:extLst>
          </p:nvPr>
        </p:nvGraphicFramePr>
        <p:xfrm>
          <a:off x="1385708" y="1848329"/>
          <a:ext cx="2847624" cy="46004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9208"/>
                <a:gridCol w="949208"/>
                <a:gridCol w="949208"/>
              </a:tblGrid>
              <a:tr h="353881">
                <a:tc>
                  <a:txBody>
                    <a:bodyPr/>
                    <a:lstStyle/>
                    <a:p>
                      <a:r>
                        <a:rPr lang="en-US" sz="120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28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/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/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/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22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40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25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36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/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12,7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72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32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/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28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60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52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 bwMode="auto">
          <a:xfrm>
            <a:off x="2286264" y="1380863"/>
            <a:ext cx="2201069" cy="529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latin typeface="Tw Cen MT"/>
                <a:ea typeface="ＭＳ Ｐゴシック" charset="0"/>
                <a:cs typeface="Tw Cen MT"/>
              </a:rPr>
              <a:t>SIMODS k, p       Hillside 1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2704066" y="1282086"/>
            <a:ext cx="1176490" cy="31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latin typeface="Tw Cen MT"/>
                <a:ea typeface="ＭＳ Ｐゴシック" charset="0"/>
                <a:cs typeface="Tw Cen MT"/>
              </a:rPr>
              <a:t>Rankability</a:t>
            </a:r>
          </a:p>
        </p:txBody>
      </p:sp>
      <p:pic>
        <p:nvPicPr>
          <p:cNvPr id="11" name="Picture 10" descr="Screen Shot 2019-05-05 at 8.58.58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03" t="44033" r="4943" b="36626"/>
          <a:stretch/>
        </p:blipFill>
        <p:spPr>
          <a:xfrm>
            <a:off x="5630333" y="2864555"/>
            <a:ext cx="2794000" cy="132644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 rot="5400000">
            <a:off x="2499078" y="1130303"/>
            <a:ext cx="620884" cy="2847624"/>
          </a:xfrm>
          <a:prstGeom prst="rect">
            <a:avLst/>
          </a:prstGeom>
          <a:solidFill>
            <a:srgbClr val="3366FF">
              <a:alpha val="48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5400000">
            <a:off x="2648652" y="3083278"/>
            <a:ext cx="321735" cy="2847624"/>
          </a:xfrm>
          <a:prstGeom prst="rect">
            <a:avLst/>
          </a:prstGeom>
          <a:solidFill>
            <a:schemeClr val="tx1">
              <a:lumMod val="50000"/>
              <a:lumOff val="50000"/>
              <a:alpha val="48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85967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2000-2012 Big East </a:t>
            </a:r>
            <a:r>
              <a:rPr lang="en-US" sz="3600" b="1" dirty="0">
                <a:solidFill>
                  <a:srgbClr val="008000"/>
                </a:solidFill>
                <a:latin typeface="Tw Cen MT"/>
                <a:ea typeface="ＭＳ Ｐゴシック" charset="0"/>
                <a:cs typeface="Tw Cen MT"/>
              </a:rPr>
              <a:t>W</a:t>
            </a:r>
            <a:r>
              <a:rPr lang="en-US" sz="3600" b="1" dirty="0">
                <a:solidFill>
                  <a:srgbClr val="008000"/>
                </a:solidFill>
                <a:latin typeface="Tw Cen MT"/>
                <a:ea typeface="ＭＳ Ｐゴシック" charset="0"/>
                <a:cs typeface="Tw Cen MT"/>
              </a:rPr>
              <a:t>eighted</a:t>
            </a:r>
            <a:r>
              <a:rPr lang="en-US" sz="3600" b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 </a:t>
            </a:r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Data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403933"/>
              </p:ext>
            </p:extLst>
          </p:nvPr>
        </p:nvGraphicFramePr>
        <p:xfrm>
          <a:off x="1329262" y="1848329"/>
          <a:ext cx="3835404" cy="46004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8851"/>
                <a:gridCol w="958851"/>
                <a:gridCol w="958851"/>
                <a:gridCol w="958851"/>
              </a:tblGrid>
              <a:tr h="3538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4,1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36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47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36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4,1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66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6,1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61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4,1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60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8,4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59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12,7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92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6,3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67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4,1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55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8,3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92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8,3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91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8,1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82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 bwMode="auto">
          <a:xfrm>
            <a:off x="2286264" y="1296197"/>
            <a:ext cx="3090069" cy="529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latin typeface="Tw Cen MT"/>
                <a:ea typeface="ＭＳ Ｐゴシック" charset="0"/>
                <a:cs typeface="Tw Cen MT"/>
              </a:rPr>
              <a:t>SIMODS k, p       Hillside 1	  Hillside 1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3310839" y="1155087"/>
            <a:ext cx="1176490" cy="31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latin typeface="Tw Cen MT"/>
                <a:ea typeface="ＭＳ Ｐゴシック" charset="0"/>
                <a:cs typeface="Tw Cen MT"/>
              </a:rPr>
              <a:t>Rankability</a:t>
            </a:r>
          </a:p>
        </p:txBody>
      </p:sp>
      <p:sp>
        <p:nvSpPr>
          <p:cNvPr id="12" name="Rectangle 11"/>
          <p:cNvSpPr/>
          <p:nvPr/>
        </p:nvSpPr>
        <p:spPr>
          <a:xfrm rot="5400000">
            <a:off x="3091742" y="819855"/>
            <a:ext cx="310446" cy="3778958"/>
          </a:xfrm>
          <a:prstGeom prst="rect">
            <a:avLst/>
          </a:prstGeom>
          <a:solidFill>
            <a:srgbClr val="3366FF">
              <a:alpha val="48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5400000">
            <a:off x="3070576" y="2633133"/>
            <a:ext cx="321734" cy="3747915"/>
          </a:xfrm>
          <a:prstGeom prst="rect">
            <a:avLst/>
          </a:prstGeom>
          <a:solidFill>
            <a:schemeClr val="tx1">
              <a:lumMod val="50000"/>
              <a:lumOff val="50000"/>
              <a:alpha val="48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3240283" y="1450400"/>
            <a:ext cx="3090069" cy="529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latin typeface="Tw Cen MT"/>
                <a:ea typeface="ＭＳ Ｐゴシック" charset="0"/>
                <a:cs typeface="Tw Cen MT"/>
              </a:rPr>
              <a:t>u</a:t>
            </a:r>
            <a:r>
              <a:rPr lang="en-US" sz="1200" b="1" i="1" dirty="0">
                <a:latin typeface="Tw Cen MT"/>
                <a:ea typeface="ＭＳ Ｐゴシック" charset="0"/>
                <a:cs typeface="Tw Cen MT"/>
              </a:rPr>
              <a:t>nweighted	weighted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3088921" y="139706"/>
            <a:ext cx="310446" cy="3778958"/>
          </a:xfrm>
          <a:prstGeom prst="rect">
            <a:avLst/>
          </a:prstGeom>
          <a:solidFill>
            <a:srgbClr val="3366FF">
              <a:alpha val="48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3051193" y="3660423"/>
            <a:ext cx="321734" cy="3747915"/>
          </a:xfrm>
          <a:prstGeom prst="rect">
            <a:avLst/>
          </a:prstGeom>
          <a:solidFill>
            <a:schemeClr val="tx1">
              <a:lumMod val="50000"/>
              <a:lumOff val="50000"/>
              <a:alpha val="48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Screen Shot 2019-05-05 at 8.58.58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03" t="44033" r="4943" b="36626"/>
          <a:stretch/>
        </p:blipFill>
        <p:spPr>
          <a:xfrm>
            <a:off x="5630333" y="2864555"/>
            <a:ext cx="2794000" cy="13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80104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2002 vs. 2007 Big East </a:t>
            </a:r>
            <a:r>
              <a:rPr lang="en-US" sz="3600" b="1" dirty="0">
                <a:solidFill>
                  <a:srgbClr val="008000"/>
                </a:solidFill>
                <a:latin typeface="Tw Cen MT"/>
                <a:ea typeface="ＭＳ Ｐゴシック" charset="0"/>
                <a:cs typeface="Tw Cen MT"/>
              </a:rPr>
              <a:t>W</a:t>
            </a:r>
            <a:r>
              <a:rPr lang="en-US" sz="3600" b="1" dirty="0">
                <a:solidFill>
                  <a:srgbClr val="008000"/>
                </a:solidFill>
                <a:latin typeface="Tw Cen MT"/>
                <a:ea typeface="ＭＳ Ｐゴシック" charset="0"/>
                <a:cs typeface="Tw Cen MT"/>
              </a:rPr>
              <a:t>eighted</a:t>
            </a:r>
            <a:r>
              <a:rPr lang="en-US" sz="3600" b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 </a:t>
            </a:r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Data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501401"/>
              </p:ext>
            </p:extLst>
          </p:nvPr>
        </p:nvGraphicFramePr>
        <p:xfrm>
          <a:off x="778933" y="1848329"/>
          <a:ext cx="3835404" cy="46004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8851"/>
                <a:gridCol w="958851"/>
                <a:gridCol w="958851"/>
                <a:gridCol w="958851"/>
              </a:tblGrid>
              <a:tr h="3538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4,1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36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47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36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4,1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66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6,1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61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4,1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60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8,4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59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12,7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92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6,3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67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4,1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55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8,3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92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8,3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91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8,1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82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 bwMode="auto">
          <a:xfrm>
            <a:off x="1735935" y="1296197"/>
            <a:ext cx="3090069" cy="529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latin typeface="Tw Cen MT"/>
                <a:ea typeface="ＭＳ Ｐゴシック" charset="0"/>
                <a:cs typeface="Tw Cen MT"/>
              </a:rPr>
              <a:t>SIMODS k, p       Hillside 1	  Hillside 1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2760510" y="1155087"/>
            <a:ext cx="1176490" cy="31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latin typeface="Tw Cen MT"/>
                <a:ea typeface="ＭＳ Ｐゴシック" charset="0"/>
                <a:cs typeface="Tw Cen MT"/>
              </a:rPr>
              <a:t>Rankability</a:t>
            </a:r>
          </a:p>
        </p:txBody>
      </p:sp>
      <p:sp>
        <p:nvSpPr>
          <p:cNvPr id="12" name="Rectangle 11"/>
          <p:cNvSpPr/>
          <p:nvPr/>
        </p:nvSpPr>
        <p:spPr>
          <a:xfrm rot="5400000">
            <a:off x="2541413" y="819855"/>
            <a:ext cx="310446" cy="3778958"/>
          </a:xfrm>
          <a:prstGeom prst="rect">
            <a:avLst/>
          </a:prstGeom>
          <a:solidFill>
            <a:srgbClr val="3366FF">
              <a:alpha val="48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5400000">
            <a:off x="2520247" y="2633133"/>
            <a:ext cx="321734" cy="3747915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2689954" y="1450400"/>
            <a:ext cx="3090069" cy="529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latin typeface="Tw Cen MT"/>
                <a:ea typeface="ＭＳ Ｐゴシック" charset="0"/>
                <a:cs typeface="Tw Cen MT"/>
              </a:rPr>
              <a:t>u</a:t>
            </a:r>
            <a:r>
              <a:rPr lang="en-US" sz="1200" b="1" i="1" dirty="0">
                <a:latin typeface="Tw Cen MT"/>
                <a:ea typeface="ＭＳ Ｐゴシック" charset="0"/>
                <a:cs typeface="Tw Cen MT"/>
              </a:rPr>
              <a:t>nweighted	weighted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 bwMode="auto">
          <a:xfrm>
            <a:off x="6384251" y="1450400"/>
            <a:ext cx="1616749" cy="33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latin typeface="Tw Cen MT"/>
                <a:ea typeface="ＭＳ Ｐゴシック" charset="0"/>
                <a:cs typeface="Tw Cen MT"/>
              </a:rPr>
              <a:t>r</a:t>
            </a:r>
            <a:r>
              <a:rPr lang="en-US" sz="1200" b="1" i="1" dirty="0">
                <a:latin typeface="Tw Cen MT"/>
                <a:ea typeface="ＭＳ Ｐゴシック" charset="0"/>
                <a:cs typeface="Tw Cen MT"/>
              </a:rPr>
              <a:t>ankable 2002 D(r,r)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6356030" y="3978939"/>
            <a:ext cx="1602638" cy="31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latin typeface="Tw Cen MT"/>
                <a:ea typeface="ＭＳ Ｐゴシック" charset="0"/>
                <a:cs typeface="Tw Cen MT"/>
              </a:rPr>
              <a:t>u</a:t>
            </a:r>
            <a:r>
              <a:rPr lang="en-US" sz="1200" b="1" i="1" dirty="0">
                <a:latin typeface="Tw Cen MT"/>
                <a:ea typeface="ＭＳ Ｐゴシック" charset="0"/>
                <a:cs typeface="Tw Cen MT"/>
              </a:rPr>
              <a:t>nrankable 2007 D(r,r)</a:t>
            </a:r>
          </a:p>
        </p:txBody>
      </p:sp>
      <p:pic>
        <p:nvPicPr>
          <p:cNvPr id="2" name="Picture 1" descr="Screen Shot 2019-07-01 at 5.31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247" y="1965643"/>
            <a:ext cx="3710937" cy="1454856"/>
          </a:xfrm>
          <a:prstGeom prst="rect">
            <a:avLst/>
          </a:prstGeom>
        </p:spPr>
      </p:pic>
      <p:pic>
        <p:nvPicPr>
          <p:cNvPr id="3" name="Picture 2" descr="Screen Shot 2019-07-01 at 5.31.57 PM.png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336" y="1951532"/>
            <a:ext cx="182876" cy="141220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 rot="5400000">
            <a:off x="6662220" y="2671060"/>
            <a:ext cx="229630" cy="236739"/>
          </a:xfrm>
          <a:prstGeom prst="rect">
            <a:avLst/>
          </a:prstGeom>
          <a:solidFill>
            <a:srgbClr val="3366FF">
              <a:alpha val="48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5400000">
            <a:off x="7188239" y="3010758"/>
            <a:ext cx="229630" cy="236739"/>
          </a:xfrm>
          <a:prstGeom prst="rect">
            <a:avLst/>
          </a:prstGeom>
          <a:solidFill>
            <a:srgbClr val="3366FF">
              <a:alpha val="48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een Shot 2019-07-01 at 5.35.28 PM.png"/>
          <p:cNvPicPr>
            <a:picLocks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189" y="1836227"/>
            <a:ext cx="3692884" cy="119470"/>
          </a:xfrm>
          <a:prstGeom prst="rect">
            <a:avLst/>
          </a:prstGeom>
        </p:spPr>
      </p:pic>
      <p:pic>
        <p:nvPicPr>
          <p:cNvPr id="6" name="Picture 5" descr="Screen Shot 2019-07-01 at 5.37.20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810" y="4460829"/>
            <a:ext cx="3670300" cy="1430260"/>
          </a:xfrm>
          <a:prstGeom prst="rect">
            <a:avLst/>
          </a:prstGeom>
        </p:spPr>
      </p:pic>
      <p:pic>
        <p:nvPicPr>
          <p:cNvPr id="8" name="Picture 7" descr="Screen Shot 2019-07-01 at 5.37.38 PM.png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919" y="4474939"/>
            <a:ext cx="133688" cy="1419176"/>
          </a:xfrm>
          <a:prstGeom prst="rect">
            <a:avLst/>
          </a:prstGeom>
        </p:spPr>
      </p:pic>
      <p:pic>
        <p:nvPicPr>
          <p:cNvPr id="11" name="Picture 10" descr="Screen Shot 2019-07-01 at 5.38.07 PM.png"/>
          <p:cNvPicPr>
            <a:picLocks/>
          </p:cNvPicPr>
          <p:nvPr/>
        </p:nvPicPr>
        <p:blipFill>
          <a:blip r:embed="rId8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587" y="4346875"/>
            <a:ext cx="3639263" cy="128776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 rot="5400000">
            <a:off x="5712001" y="4799740"/>
            <a:ext cx="229630" cy="236739"/>
          </a:xfrm>
          <a:prstGeom prst="rect">
            <a:avLst/>
          </a:prstGeom>
          <a:solidFill>
            <a:srgbClr val="FF0000">
              <a:alpha val="48000"/>
            </a:srgb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5400000">
            <a:off x="6167465" y="4984217"/>
            <a:ext cx="229630" cy="236739"/>
          </a:xfrm>
          <a:prstGeom prst="rect">
            <a:avLst/>
          </a:prstGeom>
          <a:solidFill>
            <a:srgbClr val="FF0000">
              <a:alpha val="48000"/>
            </a:srgb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5400000">
            <a:off x="5195031" y="4642592"/>
            <a:ext cx="229630" cy="236739"/>
          </a:xfrm>
          <a:prstGeom prst="rect">
            <a:avLst/>
          </a:prstGeom>
          <a:solidFill>
            <a:srgbClr val="FF0000">
              <a:alpha val="48000"/>
            </a:srgb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5400000">
            <a:off x="5712001" y="4977546"/>
            <a:ext cx="229630" cy="236739"/>
          </a:xfrm>
          <a:prstGeom prst="rect">
            <a:avLst/>
          </a:prstGeom>
          <a:solidFill>
            <a:srgbClr val="FF0000">
              <a:alpha val="48000"/>
            </a:srgb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5400000">
            <a:off x="5731541" y="5310697"/>
            <a:ext cx="229630" cy="236739"/>
          </a:xfrm>
          <a:prstGeom prst="rect">
            <a:avLst/>
          </a:prstGeom>
          <a:solidFill>
            <a:srgbClr val="FF0000">
              <a:alpha val="48000"/>
            </a:srgb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rot="5400000">
            <a:off x="5212161" y="5496207"/>
            <a:ext cx="229630" cy="236739"/>
          </a:xfrm>
          <a:prstGeom prst="rect">
            <a:avLst/>
          </a:prstGeom>
          <a:solidFill>
            <a:srgbClr val="FF0000">
              <a:alpha val="48000"/>
            </a:srgb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5400000">
            <a:off x="6690442" y="5496486"/>
            <a:ext cx="229630" cy="236739"/>
          </a:xfrm>
          <a:prstGeom prst="rect">
            <a:avLst/>
          </a:prstGeom>
          <a:solidFill>
            <a:srgbClr val="FF0000">
              <a:alpha val="48000"/>
            </a:srgb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5400000">
            <a:off x="7188239" y="5660931"/>
            <a:ext cx="229630" cy="236739"/>
          </a:xfrm>
          <a:prstGeom prst="rect">
            <a:avLst/>
          </a:prstGeom>
          <a:solidFill>
            <a:srgbClr val="FF0000">
              <a:alpha val="48000"/>
            </a:srgb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5400000">
            <a:off x="6690442" y="5153549"/>
            <a:ext cx="229630" cy="236739"/>
          </a:xfrm>
          <a:prstGeom prst="rect">
            <a:avLst/>
          </a:prstGeom>
          <a:solidFill>
            <a:srgbClr val="FF0000">
              <a:alpha val="48000"/>
            </a:srgb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itle 1"/>
          <p:cNvSpPr txBox="1">
            <a:spLocks/>
          </p:cNvSpPr>
          <p:nvPr/>
        </p:nvSpPr>
        <p:spPr bwMode="auto">
          <a:xfrm>
            <a:off x="5131363" y="3378165"/>
            <a:ext cx="3926206" cy="488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1200" b="1" i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2 mild upsets (5</a:t>
            </a:r>
            <a:r>
              <a:rPr lang="en-US" sz="1200" b="1" i="1" baseline="30000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th</a:t>
            </a:r>
            <a:r>
              <a:rPr lang="en-US" sz="1200" b="1" i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 place beat 4</a:t>
            </a:r>
            <a:r>
              <a:rPr lang="en-US" sz="1200" b="1" i="1" baseline="30000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th</a:t>
            </a:r>
            <a:r>
              <a:rPr lang="en-US" sz="1200" b="1" i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 place, 7</a:t>
            </a:r>
            <a:r>
              <a:rPr lang="en-US" sz="1200" b="1" i="1" baseline="30000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th</a:t>
            </a:r>
            <a:r>
              <a:rPr lang="en-US" sz="1200" b="1" i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 place beat 5</a:t>
            </a:r>
            <a:r>
              <a:rPr lang="en-US" sz="1200" b="1" i="1" baseline="30000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th</a:t>
            </a:r>
            <a:r>
              <a:rPr lang="en-US" sz="1200" b="1" i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 place).</a:t>
            </a:r>
          </a:p>
          <a:p>
            <a:pPr algn="l" eaLnBrk="1" hangingPunct="1"/>
            <a:r>
              <a:rPr lang="en-US" sz="1200" b="1" i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Upsets account for 11 and weak wins are 25 of 36 violations.</a:t>
            </a:r>
            <a:endParaRPr lang="en-US" sz="1200" b="1" i="1" dirty="0">
              <a:solidFill>
                <a:srgbClr val="3366FF"/>
              </a:solidFill>
              <a:latin typeface="Tw Cen MT"/>
              <a:ea typeface="ＭＳ Ｐゴシック" charset="0"/>
              <a:cs typeface="Tw Cen MT"/>
            </a:endParaRPr>
          </a:p>
        </p:txBody>
      </p:sp>
      <p:sp>
        <p:nvSpPr>
          <p:cNvPr id="34" name="Title 1"/>
          <p:cNvSpPr txBox="1">
            <a:spLocks/>
          </p:cNvSpPr>
          <p:nvPr/>
        </p:nvSpPr>
        <p:spPr bwMode="auto">
          <a:xfrm>
            <a:off x="5176247" y="5960502"/>
            <a:ext cx="3926206" cy="488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1200" b="1" i="1" dirty="0">
                <a:solidFill>
                  <a:srgbClr val="FF0000"/>
                </a:solidFill>
                <a:latin typeface="Tw Cen MT"/>
                <a:ea typeface="ＭＳ Ｐゴシック" charset="0"/>
                <a:cs typeface="Tw Cen MT"/>
              </a:rPr>
              <a:t>9</a:t>
            </a:r>
            <a:r>
              <a:rPr lang="en-US" sz="1200" b="1" i="1" dirty="0">
                <a:solidFill>
                  <a:srgbClr val="FF0000"/>
                </a:solidFill>
                <a:latin typeface="Tw Cen MT"/>
                <a:ea typeface="ＭＳ Ｐゴシック" charset="0"/>
                <a:cs typeface="Tw Cen MT"/>
              </a:rPr>
              <a:t> upsets, some strong: 7</a:t>
            </a:r>
            <a:r>
              <a:rPr lang="en-US" sz="1200" b="1" i="1" baseline="30000" dirty="0">
                <a:solidFill>
                  <a:srgbClr val="FF0000"/>
                </a:solidFill>
                <a:latin typeface="Tw Cen MT"/>
                <a:ea typeface="ＭＳ Ｐゴシック" charset="0"/>
                <a:cs typeface="Tw Cen MT"/>
              </a:rPr>
              <a:t>th</a:t>
            </a:r>
            <a:r>
              <a:rPr lang="en-US" sz="1200" b="1" i="1" dirty="0">
                <a:solidFill>
                  <a:srgbClr val="FF0000"/>
                </a:solidFill>
                <a:latin typeface="Tw Cen MT"/>
                <a:ea typeface="ＭＳ Ｐゴシック" charset="0"/>
                <a:cs typeface="Tw Cen MT"/>
              </a:rPr>
              <a:t> place beat 1</a:t>
            </a:r>
            <a:r>
              <a:rPr lang="en-US" sz="1200" b="1" i="1" baseline="30000" dirty="0">
                <a:solidFill>
                  <a:srgbClr val="FF0000"/>
                </a:solidFill>
                <a:latin typeface="Tw Cen MT"/>
                <a:ea typeface="ＭＳ Ｐゴシック" charset="0"/>
                <a:cs typeface="Tw Cen MT"/>
              </a:rPr>
              <a:t>st</a:t>
            </a:r>
            <a:r>
              <a:rPr lang="en-US" sz="1200" b="1" i="1" dirty="0">
                <a:solidFill>
                  <a:srgbClr val="FF0000"/>
                </a:solidFill>
                <a:latin typeface="Tw Cen MT"/>
                <a:ea typeface="ＭＳ Ｐゴシック" charset="0"/>
                <a:cs typeface="Tw Cen MT"/>
              </a:rPr>
              <a:t>, 6</a:t>
            </a:r>
            <a:r>
              <a:rPr lang="en-US" sz="1200" b="1" i="1" baseline="30000" dirty="0">
                <a:solidFill>
                  <a:srgbClr val="FF0000"/>
                </a:solidFill>
                <a:latin typeface="Tw Cen MT"/>
                <a:ea typeface="ＭＳ Ｐゴシック" charset="0"/>
                <a:cs typeface="Tw Cen MT"/>
              </a:rPr>
              <a:t>th</a:t>
            </a:r>
            <a:r>
              <a:rPr lang="en-US" sz="1200" b="1" i="1" dirty="0">
                <a:solidFill>
                  <a:srgbClr val="FF0000"/>
                </a:solidFill>
                <a:latin typeface="Tw Cen MT"/>
                <a:ea typeface="ＭＳ Ｐゴシック" charset="0"/>
                <a:cs typeface="Tw Cen MT"/>
              </a:rPr>
              <a:t> beat 2</a:t>
            </a:r>
            <a:r>
              <a:rPr lang="en-US" sz="1200" b="1" i="1" baseline="30000" dirty="0">
                <a:solidFill>
                  <a:srgbClr val="FF0000"/>
                </a:solidFill>
                <a:latin typeface="Tw Cen MT"/>
                <a:ea typeface="ＭＳ Ｐゴシック" charset="0"/>
                <a:cs typeface="Tw Cen MT"/>
              </a:rPr>
              <a:t>nd</a:t>
            </a:r>
            <a:r>
              <a:rPr lang="en-US" sz="1200" b="1" i="1" dirty="0">
                <a:solidFill>
                  <a:srgbClr val="FF0000"/>
                </a:solidFill>
                <a:latin typeface="Tw Cen MT"/>
                <a:ea typeface="ＭＳ Ｐゴシック" charset="0"/>
                <a:cs typeface="Tw Cen MT"/>
              </a:rPr>
              <a:t> .</a:t>
            </a:r>
          </a:p>
          <a:p>
            <a:pPr algn="l" eaLnBrk="1" hangingPunct="1"/>
            <a:r>
              <a:rPr lang="en-US" sz="1200" b="1" i="1" dirty="0">
                <a:solidFill>
                  <a:srgbClr val="FF0000"/>
                </a:solidFill>
                <a:latin typeface="Tw Cen MT"/>
                <a:ea typeface="ＭＳ Ｐゴシック" charset="0"/>
                <a:cs typeface="Tw Cen MT"/>
              </a:rPr>
              <a:t>Upsets account for 63 and weak wins are 29 of 92 violations.</a:t>
            </a:r>
          </a:p>
          <a:p>
            <a:pPr algn="l" eaLnBrk="1" hangingPunct="1"/>
            <a:r>
              <a:rPr lang="en-US" sz="1200" b="1" i="1" dirty="0">
                <a:solidFill>
                  <a:srgbClr val="FF0000"/>
                </a:solidFill>
                <a:latin typeface="Tw Cen MT"/>
                <a:ea typeface="ＭＳ Ｐゴシック" charset="0"/>
                <a:cs typeface="Tw Cen M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919129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2002 vs. 2007 Big East </a:t>
            </a:r>
            <a:r>
              <a:rPr lang="en-US" sz="3600" b="1" dirty="0">
                <a:solidFill>
                  <a:srgbClr val="008000"/>
                </a:solidFill>
                <a:latin typeface="Tw Cen MT"/>
                <a:ea typeface="ＭＳ Ｐゴシック" charset="0"/>
                <a:cs typeface="Tw Cen MT"/>
              </a:rPr>
              <a:t>W</a:t>
            </a:r>
            <a:r>
              <a:rPr lang="en-US" sz="3600" b="1" dirty="0">
                <a:solidFill>
                  <a:srgbClr val="008000"/>
                </a:solidFill>
                <a:latin typeface="Tw Cen MT"/>
                <a:ea typeface="ＭＳ Ｐゴシック" charset="0"/>
                <a:cs typeface="Tw Cen MT"/>
              </a:rPr>
              <a:t>eighted</a:t>
            </a:r>
            <a:r>
              <a:rPr lang="en-US" sz="3600" b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 </a:t>
            </a:r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Data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865188"/>
              </p:ext>
            </p:extLst>
          </p:nvPr>
        </p:nvGraphicFramePr>
        <p:xfrm>
          <a:off x="778933" y="1848329"/>
          <a:ext cx="3835404" cy="46004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8851"/>
                <a:gridCol w="958851"/>
                <a:gridCol w="958851"/>
                <a:gridCol w="958851"/>
              </a:tblGrid>
              <a:tr h="3538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4,1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36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47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36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4,1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66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6,1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61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4,1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60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8,4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59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12,7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92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6,3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67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4,1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55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8,3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92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8,3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91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8,1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82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 bwMode="auto">
          <a:xfrm>
            <a:off x="1735935" y="1296197"/>
            <a:ext cx="3090069" cy="529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latin typeface="Tw Cen MT"/>
                <a:ea typeface="ＭＳ Ｐゴシック" charset="0"/>
                <a:cs typeface="Tw Cen MT"/>
              </a:rPr>
              <a:t>SIMODS k, p       Hillside 1	  Hillside 1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2760510" y="1155087"/>
            <a:ext cx="1176490" cy="31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latin typeface="Tw Cen MT"/>
                <a:ea typeface="ＭＳ Ｐゴシック" charset="0"/>
                <a:cs typeface="Tw Cen MT"/>
              </a:rPr>
              <a:t>Rankability</a:t>
            </a:r>
          </a:p>
        </p:txBody>
      </p:sp>
      <p:sp>
        <p:nvSpPr>
          <p:cNvPr id="12" name="Rectangle 11"/>
          <p:cNvSpPr/>
          <p:nvPr/>
        </p:nvSpPr>
        <p:spPr>
          <a:xfrm rot="5400000">
            <a:off x="2541413" y="819855"/>
            <a:ext cx="310446" cy="3778958"/>
          </a:xfrm>
          <a:prstGeom prst="rect">
            <a:avLst/>
          </a:prstGeom>
          <a:solidFill>
            <a:srgbClr val="3366FF">
              <a:alpha val="48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5400000">
            <a:off x="2520247" y="2633133"/>
            <a:ext cx="321734" cy="3747915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2689954" y="1450400"/>
            <a:ext cx="3090069" cy="529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latin typeface="Tw Cen MT"/>
                <a:ea typeface="ＭＳ Ｐゴシック" charset="0"/>
                <a:cs typeface="Tw Cen MT"/>
              </a:rPr>
              <a:t>u</a:t>
            </a:r>
            <a:r>
              <a:rPr lang="en-US" sz="1200" b="1" i="1" dirty="0">
                <a:latin typeface="Tw Cen MT"/>
                <a:ea typeface="ＭＳ Ｐゴシック" charset="0"/>
                <a:cs typeface="Tw Cen MT"/>
              </a:rPr>
              <a:t>nweighted	weighted</a:t>
            </a:r>
          </a:p>
        </p:txBody>
      </p:sp>
      <p:pic>
        <p:nvPicPr>
          <p:cNvPr id="15" name="Picture 14" descr="Screen Shot 2019-07-01 at 5.58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322" y="1771662"/>
            <a:ext cx="2930115" cy="2306054"/>
          </a:xfrm>
          <a:prstGeom prst="rect">
            <a:avLst/>
          </a:prstGeom>
        </p:spPr>
      </p:pic>
      <p:pic>
        <p:nvPicPr>
          <p:cNvPr id="16" name="Picture 15" descr="Screen Shot 2019-07-01 at 5.56.2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433" y="4250583"/>
            <a:ext cx="2903596" cy="2203317"/>
          </a:xfrm>
          <a:prstGeom prst="rect">
            <a:avLst/>
          </a:prstGeom>
        </p:spPr>
      </p:pic>
      <p:sp>
        <p:nvSpPr>
          <p:cNvPr id="19" name="Title 1"/>
          <p:cNvSpPr txBox="1">
            <a:spLocks/>
          </p:cNvSpPr>
          <p:nvPr/>
        </p:nvSpPr>
        <p:spPr bwMode="auto">
          <a:xfrm>
            <a:off x="6384252" y="4134160"/>
            <a:ext cx="1659084" cy="31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latin typeface="Tw Cen MT"/>
                <a:ea typeface="ＭＳ Ｐゴシック" charset="0"/>
                <a:cs typeface="Tw Cen MT"/>
              </a:rPr>
              <a:t>u</a:t>
            </a:r>
            <a:r>
              <a:rPr lang="en-US" sz="1200" b="1" i="1" dirty="0">
                <a:latin typeface="Tw Cen MT"/>
                <a:ea typeface="ＭＳ Ｐゴシック" charset="0"/>
                <a:cs typeface="Tw Cen MT"/>
              </a:rPr>
              <a:t>nrankable 2007 D(r,r)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 bwMode="auto">
          <a:xfrm>
            <a:off x="6384252" y="1649774"/>
            <a:ext cx="1856638" cy="31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latin typeface="Tw Cen MT"/>
                <a:ea typeface="ＭＳ Ｐゴシック" charset="0"/>
                <a:cs typeface="Tw Cen MT"/>
              </a:rPr>
              <a:t>rankable </a:t>
            </a:r>
            <a:r>
              <a:rPr lang="en-US" sz="1200" b="1" i="1" dirty="0">
                <a:latin typeface="Tw Cen MT"/>
                <a:ea typeface="ＭＳ Ｐゴシック" charset="0"/>
                <a:cs typeface="Tw Cen MT"/>
              </a:rPr>
              <a:t>2002 D(r,r)</a:t>
            </a:r>
          </a:p>
        </p:txBody>
      </p:sp>
    </p:spTree>
    <p:extLst>
      <p:ext uri="{BB962C8B-B14F-4D97-AF65-F5344CB8AC3E}">
        <p14:creationId xmlns:p14="http://schemas.microsoft.com/office/powerpoint/2010/main" val="4034233466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Hillside on weighted vs. unweighted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11106" y="1832235"/>
            <a:ext cx="7717015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Tw Cen MT"/>
                <a:cs typeface="Tw Cen MT"/>
              </a:rPr>
              <a:t>2002 weighted:  opt. ranking is [2 8 3 1 7 </a:t>
            </a:r>
            <a:r>
              <a:rPr lang="en-US" sz="2400">
                <a:solidFill>
                  <a:srgbClr val="A6A6A6"/>
                </a:solidFill>
                <a:latin typeface="Tw Cen MT"/>
                <a:cs typeface="Tw Cen MT"/>
              </a:rPr>
              <a:t>6 5</a:t>
            </a:r>
            <a:r>
              <a:rPr lang="en-US" sz="2400">
                <a:latin typeface="Tw Cen MT"/>
                <a:cs typeface="Tw Cen MT"/>
              </a:rPr>
              <a:t> 4] whereas</a:t>
            </a:r>
          </a:p>
          <a:p>
            <a:r>
              <a:rPr lang="en-US" sz="2400">
                <a:latin typeface="Tw Cen MT"/>
                <a:cs typeface="Tw Cen MT"/>
              </a:rPr>
              <a:t>2002 unweighted: opt. ranking</a:t>
            </a:r>
            <a:r>
              <a:rPr lang="en-US" sz="2400">
                <a:latin typeface="Tw Cen MT"/>
                <a:cs typeface="Tw Cen MT"/>
              </a:rPr>
              <a:t>  [2 8 3 1 7 </a:t>
            </a:r>
            <a:r>
              <a:rPr lang="en-US" sz="2400">
                <a:solidFill>
                  <a:schemeClr val="bg1">
                    <a:lumMod val="65000"/>
                  </a:schemeClr>
                </a:solidFill>
                <a:latin typeface="Tw Cen MT"/>
                <a:cs typeface="Tw Cen MT"/>
              </a:rPr>
              <a:t>5 6</a:t>
            </a:r>
            <a:r>
              <a:rPr lang="en-US" sz="2400">
                <a:latin typeface="Tw Cen MT"/>
                <a:cs typeface="Tw Cen MT"/>
              </a:rPr>
              <a:t> 4].</a:t>
            </a:r>
          </a:p>
          <a:p>
            <a:endParaRPr lang="en-US" sz="2400">
              <a:latin typeface="Tw Cen MT"/>
              <a:cs typeface="Tw Cen M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25220" y="3452190"/>
            <a:ext cx="7717015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Tw Cen MT"/>
                <a:cs typeface="Tw Cen MT"/>
              </a:rPr>
              <a:t>2007 weighted:  opt. ranking is [8 </a:t>
            </a:r>
            <a:r>
              <a:rPr lang="en-US" sz="2400">
                <a:solidFill>
                  <a:srgbClr val="A6A6A6"/>
                </a:solidFill>
                <a:latin typeface="Tw Cen MT"/>
                <a:cs typeface="Tw Cen MT"/>
              </a:rPr>
              <a:t>6</a:t>
            </a:r>
            <a:r>
              <a:rPr lang="en-US" sz="2400">
                <a:latin typeface="Tw Cen MT"/>
                <a:cs typeface="Tw Cen MT"/>
              </a:rPr>
              <a:t> 2 1 3 </a:t>
            </a:r>
            <a:r>
              <a:rPr lang="en-US" sz="2400">
                <a:solidFill>
                  <a:srgbClr val="A6A6A6"/>
                </a:solidFill>
                <a:latin typeface="Tw Cen MT"/>
                <a:cs typeface="Tw Cen MT"/>
              </a:rPr>
              <a:t>5 4</a:t>
            </a:r>
            <a:r>
              <a:rPr lang="en-US" sz="2400">
                <a:latin typeface="Tw Cen MT"/>
                <a:cs typeface="Tw Cen MT"/>
              </a:rPr>
              <a:t> 7] whereas</a:t>
            </a:r>
          </a:p>
          <a:p>
            <a:r>
              <a:rPr lang="en-US" sz="2400">
                <a:latin typeface="Tw Cen MT"/>
                <a:cs typeface="Tw Cen MT"/>
              </a:rPr>
              <a:t>2007 unweighted: opt. ranking  [8 2 1 </a:t>
            </a:r>
            <a:r>
              <a:rPr lang="en-US" sz="2400">
                <a:solidFill>
                  <a:srgbClr val="A6A6A6"/>
                </a:solidFill>
                <a:latin typeface="Tw Cen MT"/>
                <a:cs typeface="Tw Cen MT"/>
              </a:rPr>
              <a:t>6</a:t>
            </a:r>
            <a:r>
              <a:rPr lang="en-US" sz="2400">
                <a:latin typeface="Tw Cen MT"/>
                <a:cs typeface="Tw Cen MT"/>
              </a:rPr>
              <a:t> 3 </a:t>
            </a:r>
            <a:r>
              <a:rPr lang="en-US" sz="2400">
                <a:solidFill>
                  <a:srgbClr val="A6A6A6"/>
                </a:solidFill>
                <a:latin typeface="Tw Cen MT"/>
                <a:cs typeface="Tw Cen MT"/>
              </a:rPr>
              <a:t>4 5</a:t>
            </a:r>
            <a:r>
              <a:rPr lang="en-US" sz="2400">
                <a:latin typeface="Tw Cen MT"/>
                <a:cs typeface="Tw Cen MT"/>
              </a:rPr>
              <a:t> 7].</a:t>
            </a:r>
          </a:p>
          <a:p>
            <a:endParaRPr lang="en-US" sz="2400">
              <a:latin typeface="Tw Cen MT"/>
              <a:cs typeface="Tw Cen M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9060" y="1411385"/>
            <a:ext cx="14421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Tw Cen MT"/>
                <a:cs typeface="Tw Cen MT"/>
              </a:rPr>
              <a:t>rankable</a:t>
            </a:r>
          </a:p>
        </p:txBody>
      </p:sp>
      <p:sp>
        <p:nvSpPr>
          <p:cNvPr id="8" name="Rectangle 7"/>
          <p:cNvSpPr/>
          <p:nvPr/>
        </p:nvSpPr>
        <p:spPr>
          <a:xfrm>
            <a:off x="1080902" y="3058237"/>
            <a:ext cx="19953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Tw Cen MT"/>
                <a:cs typeface="Tw Cen MT"/>
              </a:rPr>
              <a:t>unrankable</a:t>
            </a:r>
          </a:p>
        </p:txBody>
      </p:sp>
    </p:spTree>
    <p:extLst>
      <p:ext uri="{BB962C8B-B14F-4D97-AF65-F5344CB8AC3E}">
        <p14:creationId xmlns:p14="http://schemas.microsoft.com/office/powerpoint/2010/main" val="1079507238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88952</TotalTime>
  <Words>929</Words>
  <Application>Microsoft Macintosh PowerPoint</Application>
  <PresentationFormat>On-screen Show (4:3)</PresentationFormat>
  <Paragraphs>430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Hillside 1 Rankability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Davidson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the Point</dc:title>
  <dc:creator>Tim Chartier</dc:creator>
  <cp:lastModifiedBy>Amy N Langville</cp:lastModifiedBy>
  <cp:revision>792</cp:revision>
  <dcterms:created xsi:type="dcterms:W3CDTF">2011-08-23T17:17:26Z</dcterms:created>
  <dcterms:modified xsi:type="dcterms:W3CDTF">2019-07-01T22:29:20Z</dcterms:modified>
</cp:coreProperties>
</file>