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39" r:id="rId2"/>
    <p:sldId id="849" r:id="rId3"/>
    <p:sldId id="866" r:id="rId4"/>
    <p:sldId id="873" r:id="rId5"/>
    <p:sldId id="874" r:id="rId6"/>
    <p:sldId id="872" r:id="rId7"/>
    <p:sldId id="875" r:id="rId8"/>
    <p:sldId id="878" r:id="rId9"/>
    <p:sldId id="877" r:id="rId10"/>
    <p:sldId id="876" r:id="rId11"/>
    <p:sldId id="879" r:id="rId12"/>
    <p:sldId id="861" r:id="rId13"/>
    <p:sldId id="871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839"/>
            <p14:sldId id="849"/>
            <p14:sldId id="866"/>
            <p14:sldId id="873"/>
            <p14:sldId id="874"/>
            <p14:sldId id="872"/>
            <p14:sldId id="875"/>
            <p14:sldId id="878"/>
            <p14:sldId id="877"/>
            <p14:sldId id="876"/>
            <p14:sldId id="879"/>
            <p14:sldId id="861"/>
            <p14:sldId id="8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51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7/16/19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7/16/19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7/16/19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7/16/19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7/16/19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7/16/19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1" y="831950"/>
            <a:ext cx="8492567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Hillside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1</a:t>
            </a:r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 Rankability: finding P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7/16/2019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6678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k=57,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2		8		7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1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6 		4		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3630126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{8, 7, 1}.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1738278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19396" y="4620342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5</a:t>
            </a:r>
            <a:r>
              <a:rPr lang="en-US" sz="1400" i="1">
                <a:latin typeface="Tw Cen MT"/>
                <a:cs typeface="Tw Cen MT"/>
              </a:rPr>
              <a:t>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  <a:endParaRPr lang="en-US" sz="1400" i="1">
              <a:latin typeface="Tw Cen MT"/>
              <a:cs typeface="Tw Cen MT"/>
            </a:endParaRP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2796" y="4634453"/>
            <a:ext cx="3381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2</a:t>
            </a:r>
            <a:r>
              <a:rPr lang="en-US" sz="1400" i="1">
                <a:latin typeface="Tw Cen MT"/>
                <a:cs typeface="Tw Cen MT"/>
              </a:rPr>
              <a:t> </a:t>
            </a:r>
          </a:p>
          <a:p>
            <a:r>
              <a:rPr lang="en-US" sz="1400" i="1">
                <a:latin typeface="Tw Cen MT"/>
                <a:cs typeface="Tw Cen MT"/>
              </a:rPr>
              <a:t>5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09526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5</a:t>
            </a:r>
            <a:r>
              <a:rPr lang="en-US" sz="1400" i="1">
                <a:latin typeface="Tw Cen MT"/>
                <a:cs typeface="Tw Cen MT"/>
              </a:rPr>
              <a:t> 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46157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5</a:t>
            </a:r>
            <a:r>
              <a:rPr lang="en-US" sz="1400" i="1">
                <a:latin typeface="Tw Cen MT"/>
                <a:cs typeface="Tw Cen MT"/>
              </a:rPr>
              <a:t> </a:t>
            </a:r>
          </a:p>
          <a:p>
            <a:r>
              <a:rPr lang="en-US" sz="1400" i="1">
                <a:latin typeface="Tw Cen MT"/>
                <a:cs typeface="Tw Cen MT"/>
              </a:rPr>
              <a:t>7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6 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3778" y="5137864"/>
            <a:ext cx="894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P = </a:t>
            </a:r>
          </a:p>
        </p:txBody>
      </p:sp>
      <p:pic>
        <p:nvPicPr>
          <p:cNvPr id="4" name="Picture 3" descr="Screen Shot 2019-07-16 at 7.4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8" y="1867648"/>
            <a:ext cx="7162802" cy="17907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5400000">
            <a:off x="2321753" y="1332654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630708" y="1161280"/>
            <a:ext cx="623162" cy="252942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3816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Conjecture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When they exist, fractional entries in the solution matrix X must occur in diagonal blocks of X(r,r). These blocks may be overlapping.</a:t>
            </a:r>
          </a:p>
          <a:p>
            <a:endParaRPr lang="en-US" sz="2400" i="1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For b nonoverlapping blocks of size n</a:t>
            </a:r>
            <a:r>
              <a:rPr lang="en-US" sz="2400" baseline="-25000">
                <a:latin typeface="Tw Cen MT"/>
                <a:cs typeface="Tw Cen MT"/>
              </a:rPr>
              <a:t>1</a:t>
            </a:r>
            <a:r>
              <a:rPr lang="en-US" sz="2400">
                <a:latin typeface="Tw Cen MT"/>
                <a:cs typeface="Tw Cen MT"/>
              </a:rPr>
              <a:t>, n</a:t>
            </a:r>
            <a:r>
              <a:rPr lang="en-US" sz="2400" baseline="-25000">
                <a:latin typeface="Tw Cen MT"/>
                <a:cs typeface="Tw Cen MT"/>
              </a:rPr>
              <a:t>2</a:t>
            </a:r>
            <a:r>
              <a:rPr lang="en-US" sz="2400">
                <a:latin typeface="Tw Cen MT"/>
                <a:cs typeface="Tw Cen MT"/>
              </a:rPr>
              <a:t>, …, n</a:t>
            </a:r>
            <a:r>
              <a:rPr lang="en-US" sz="2400" baseline="-25000">
                <a:latin typeface="Tw Cen MT"/>
                <a:cs typeface="Tw Cen MT"/>
              </a:rPr>
              <a:t>b</a:t>
            </a:r>
            <a:r>
              <a:rPr lang="en-US" sz="2400">
                <a:latin typeface="Tw Cen MT"/>
                <a:cs typeface="Tw Cen MT"/>
              </a:rPr>
              <a:t>, there are n</a:t>
            </a:r>
            <a:r>
              <a:rPr lang="en-US" sz="2400" baseline="-25000">
                <a:latin typeface="Tw Cen MT"/>
                <a:cs typeface="Tw Cen MT"/>
              </a:rPr>
              <a:t>1</a:t>
            </a:r>
            <a:r>
              <a:rPr lang="en-US" sz="2400">
                <a:latin typeface="Tw Cen MT"/>
                <a:cs typeface="Tw Cen MT"/>
              </a:rPr>
              <a:t>! n</a:t>
            </a:r>
            <a:r>
              <a:rPr lang="en-US" sz="2400" baseline="-25000">
                <a:latin typeface="Tw Cen MT"/>
                <a:cs typeface="Tw Cen MT"/>
              </a:rPr>
              <a:t>2</a:t>
            </a:r>
            <a:r>
              <a:rPr lang="en-US" sz="2400">
                <a:latin typeface="Tw Cen MT"/>
                <a:cs typeface="Tw Cen MT"/>
              </a:rPr>
              <a:t>! n</a:t>
            </a:r>
            <a:r>
              <a:rPr lang="en-US" sz="2400" baseline="-25000">
                <a:latin typeface="Tw Cen MT"/>
                <a:cs typeface="Tw Cen MT"/>
              </a:rPr>
              <a:t>b</a:t>
            </a:r>
            <a:r>
              <a:rPr lang="en-US" sz="2400">
                <a:latin typeface="Tw Cen MT"/>
                <a:cs typeface="Tw Cen MT"/>
              </a:rPr>
              <a:t>!  alternative rankings that must be considered.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For overlapping blocks, there may be fewer rankings that must be considered in the pruning tree. </a:t>
            </a:r>
          </a:p>
          <a:p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32374227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1221" y="168321"/>
            <a:ext cx="8912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Sales Pitch: Hillside 1 &gt;&gt; SIMODS Rankability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28889" y="1225462"/>
            <a:ext cx="77611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if not using P set, then faster algorithm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if not using P set, then we can handle problems with bigger n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weights the location of violations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elegant model with LOP history, can leverage LOP algorithms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works on both unweighted and weighted data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smaller P set, so reduces uncertainty in ranking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can still make suggestions on improving rankability using pseudo-P and upsets with large c</a:t>
            </a:r>
            <a:r>
              <a:rPr lang="en-US" sz="2400" baseline="-25000">
                <a:latin typeface="Tw Cen MT"/>
                <a:cs typeface="Tw Cen MT"/>
              </a:rPr>
              <a:t>ij</a:t>
            </a:r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20033748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1221" y="168321"/>
            <a:ext cx="8912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Rankability Application Idea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9667" y="1225462"/>
            <a:ext cx="8170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Credit score rankings of individuals, banks, 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12671476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Hillside 1 (Hillside Count)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555" y="1239570"/>
            <a:ext cx="771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Minimize the </a:t>
            </a:r>
            <a:r>
              <a:rPr lang="en-US" b="1">
                <a:latin typeface="Tw Cen MT"/>
                <a:cs typeface="Tw Cen MT"/>
              </a:rPr>
              <a:t>number</a:t>
            </a:r>
            <a:r>
              <a:rPr lang="en-US">
                <a:latin typeface="Tw Cen MT"/>
                <a:cs typeface="Tw Cen MT"/>
              </a:rPr>
              <a:t> of violations from hillside form</a:t>
            </a:r>
          </a:p>
        </p:txBody>
      </p:sp>
      <p:pic>
        <p:nvPicPr>
          <p:cNvPr id="3" name="Picture 2" descr="Screen Shot 2019-04-22 at 3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6" y="2149826"/>
            <a:ext cx="7094063" cy="26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530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2000-2012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96093"/>
              </p:ext>
            </p:extLst>
          </p:nvPr>
        </p:nvGraphicFramePr>
        <p:xfrm>
          <a:off x="1329262" y="1848329"/>
          <a:ext cx="2876553" cy="4600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851"/>
                <a:gridCol w="958851"/>
                <a:gridCol w="958851"/>
              </a:tblGrid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47, 1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66, 1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61, 3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60, 1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59, 1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92, 2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67, 4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55, 1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92, 2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91, 1</a:t>
                      </a:r>
                    </a:p>
                  </a:txBody>
                  <a:tcPr/>
                </a:tc>
              </a:tr>
              <a:tr h="353881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82, 1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2286264" y="1296197"/>
            <a:ext cx="3090069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SIMODS k, p       Hillside 1	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887509" y="1155087"/>
            <a:ext cx="1176490" cy="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Rankability</a:t>
            </a:r>
          </a:p>
        </p:txBody>
      </p:sp>
      <p:sp>
        <p:nvSpPr>
          <p:cNvPr id="12" name="Rectangle 11"/>
          <p:cNvSpPr/>
          <p:nvPr/>
        </p:nvSpPr>
        <p:spPr>
          <a:xfrm rot="5400000">
            <a:off x="2626429" y="1285168"/>
            <a:ext cx="310444" cy="2848329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620783" y="3082927"/>
            <a:ext cx="321736" cy="2848330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536614" y="1450400"/>
            <a:ext cx="894273" cy="52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k, p</a:t>
            </a:r>
            <a:r>
              <a:rPr lang="en-US" sz="1200" b="1" i="1" dirty="0">
                <a:latin typeface="Tw Cen MT"/>
                <a:ea typeface="ＭＳ Ｐゴシック" charset="0"/>
                <a:cs typeface="Tw Cen MT"/>
              </a:rPr>
              <a:t>	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2625016" y="603610"/>
            <a:ext cx="310447" cy="2851150"/>
          </a:xfrm>
          <a:prstGeom prst="rect">
            <a:avLst/>
          </a:prstGeom>
          <a:solidFill>
            <a:srgbClr val="3366FF">
              <a:alpha val="48000"/>
            </a:srgbClr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2611091" y="4100526"/>
            <a:ext cx="321736" cy="2867712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creen Shot 2019-05-05 at 8.58.5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3" t="44033" r="4943" b="36626"/>
          <a:stretch/>
        </p:blipFill>
        <p:spPr>
          <a:xfrm>
            <a:off x="4840111" y="5529564"/>
            <a:ext cx="1876778" cy="8909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5400000">
            <a:off x="2617962" y="3418770"/>
            <a:ext cx="321736" cy="2848330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16687" y="1754993"/>
            <a:ext cx="3200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>
                <a:latin typeface="Tw Cen MT"/>
                <a:cs typeface="Tw Cen MT"/>
              </a:rPr>
              <a:t>This week: </a:t>
            </a:r>
            <a:r>
              <a:rPr lang="en-US" sz="2400">
                <a:latin typeface="Tw Cen MT"/>
                <a:cs typeface="Tw Cen MT"/>
              </a:rPr>
              <a:t>added p values by new method</a:t>
            </a:r>
            <a:endParaRPr lang="en-US" sz="24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02368010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Old Method: Pruning for Hillside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334" y="1225461"/>
            <a:ext cx="21731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w Cen MT"/>
                <a:cs typeface="Tw Cen MT"/>
              </a:rPr>
              <a:t>Prune branches whose subranking s has sub objective value (sum of upper triangular elements in C(s,s)) worse than optimal objective k.</a:t>
            </a:r>
          </a:p>
        </p:txBody>
      </p:sp>
      <p:pic>
        <p:nvPicPr>
          <p:cNvPr id="4" name="Picture 3" descr="prun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10" y="1225461"/>
            <a:ext cx="5389033" cy="457768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rot="5400000">
            <a:off x="7042634" y="4504049"/>
            <a:ext cx="1309955" cy="1676398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49508" y="322785"/>
            <a:ext cx="2173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eliminative</a:t>
            </a:r>
          </a:p>
        </p:txBody>
      </p:sp>
    </p:spTree>
    <p:extLst>
      <p:ext uri="{BB962C8B-B14F-4D97-AF65-F5344CB8AC3E}">
        <p14:creationId xmlns:p14="http://schemas.microsoft.com/office/powerpoint/2010/main" val="1700849011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68276" y="238876"/>
            <a:ext cx="883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New Method: LP Relaxation by Int.Pt. Method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When the optimal face is bigger than one point, an interior point method terminates at an optimal solution near the centroid of the optimal face and thus is a convex combination of all optimal extreme points (which are rankings) on the optimal face. </a:t>
            </a: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>
                <a:latin typeface="Tw Cen MT"/>
                <a:cs typeface="Tw Cen MT"/>
              </a:rPr>
              <a:t>The interior point method’s X matrix is a convex combination of the matrices of all optimal rankings and, thus, is a </a:t>
            </a:r>
            <a:r>
              <a:rPr lang="en-US" sz="2400" b="1">
                <a:solidFill>
                  <a:srgbClr val="000000"/>
                </a:solidFill>
                <a:latin typeface="Tw Cen MT"/>
                <a:cs typeface="Tw Cen MT"/>
              </a:rPr>
              <a:t>summary</a:t>
            </a:r>
            <a:r>
              <a:rPr lang="en-US" sz="2400">
                <a:latin typeface="Tw Cen MT"/>
                <a:cs typeface="Tw Cen MT"/>
              </a:rPr>
              <a:t> of all optimal rankings.</a:t>
            </a:r>
          </a:p>
          <a:p>
            <a:endParaRPr lang="en-US" sz="2400">
              <a:latin typeface="Tw Cen MT"/>
              <a:cs typeface="Tw Cen MT"/>
            </a:endParaRPr>
          </a:p>
          <a:p>
            <a:endParaRPr lang="en-US" sz="2400">
              <a:latin typeface="Tw Cen MT"/>
              <a:cs typeface="Tw Cen MT"/>
            </a:endParaRPr>
          </a:p>
          <a:p>
            <a:r>
              <a:rPr lang="en-US" sz="2400" i="1">
                <a:latin typeface="Tw Cen MT"/>
                <a:cs typeface="Tw Cen MT"/>
              </a:rPr>
              <a:t>Q: Can we work backwards from this summary to build P?</a:t>
            </a:r>
            <a:endParaRPr lang="en-US" sz="2400" i="1">
              <a:latin typeface="Tw Cen MT"/>
              <a:cs typeface="Tw Cen 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445" y="294563"/>
            <a:ext cx="2173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Tw Cen MT"/>
                <a:cs typeface="Tw Cen MT"/>
              </a:rPr>
              <a:t>accumulative</a:t>
            </a:r>
          </a:p>
        </p:txBody>
      </p:sp>
    </p:spTree>
    <p:extLst>
      <p:ext uri="{BB962C8B-B14F-4D97-AF65-F5344CB8AC3E}">
        <p14:creationId xmlns:p14="http://schemas.microsoft.com/office/powerpoint/2010/main" val="151900890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1999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400">
                <a:latin typeface="Tw Cen MT"/>
                <a:cs typeface="Tw Cen MT"/>
              </a:rPr>
              <a:t>Hillside 1 scores:  k=66, p=4</a:t>
            </a:r>
          </a:p>
          <a:p>
            <a:pPr>
              <a:lnSpc>
                <a:spcPct val="60000"/>
              </a:lnSpc>
            </a:pPr>
            <a:endParaRPr lang="en-US" sz="2400">
              <a:latin typeface="Tw Cen MT"/>
              <a:cs typeface="Tw Cen MT"/>
            </a:endParaRPr>
          </a:p>
          <a:p>
            <a:pPr>
              <a:lnSpc>
                <a:spcPct val="60000"/>
              </a:lnSpc>
            </a:pPr>
            <a:r>
              <a:rPr lang="en-US" sz="2400">
                <a:latin typeface="Tw Cen MT"/>
                <a:cs typeface="Tw Cen MT"/>
              </a:rPr>
              <a:t>X(r,r) solution matrix from LP relaxation by Interior Point Method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2099185"/>
            <a:ext cx="7524926" cy="2307046"/>
            <a:chOff x="1407404" y="2875290"/>
            <a:chExt cx="7524926" cy="2307046"/>
          </a:xfrm>
        </p:grpSpPr>
        <p:pic>
          <p:nvPicPr>
            <p:cNvPr id="2" name="Picture 1" descr="Screen Shot 2019-07-16 at 7.13.4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536" y="3108678"/>
              <a:ext cx="7174794" cy="18542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</a:p>
            <a:p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 		2		</a:t>
              </a:r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1		</a:t>
              </a:r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</a:t>
              </a:r>
              <a:r>
                <a:rPr lang="en-US" sz="1400" b="1" i="1">
                  <a:solidFill>
                    <a:srgbClr val="3366FF"/>
                  </a:solidFill>
                  <a:latin typeface="Tw Cen MT"/>
                  <a:cs typeface="Tw Cen MT"/>
                </a:rPr>
                <a:t>5		3 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6		4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925240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4152233"/>
            <a:ext cx="599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isolated sets: {1, 8} and {5, 3}.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2260385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695460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19396" y="4620342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5</a:t>
            </a:r>
          </a:p>
          <a:p>
            <a:r>
              <a:rPr lang="en-US" sz="1400" i="1">
                <a:latin typeface="Tw Cen MT"/>
                <a:cs typeface="Tw Cen MT"/>
              </a:rPr>
              <a:t>3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52796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  <a:endParaRPr lang="en-US" sz="1400" i="1">
              <a:latin typeface="Tw Cen MT"/>
              <a:cs typeface="Tw Cen MT"/>
            </a:endParaRPr>
          </a:p>
          <a:p>
            <a:r>
              <a:rPr lang="en-US" sz="1400" i="1">
                <a:latin typeface="Tw Cen MT"/>
                <a:cs typeface="Tw Cen MT"/>
              </a:rPr>
              <a:t>5</a:t>
            </a:r>
          </a:p>
          <a:p>
            <a:r>
              <a:rPr lang="en-US" sz="1400" i="1">
                <a:latin typeface="Tw Cen MT"/>
                <a:cs typeface="Tw Cen MT"/>
              </a:rPr>
              <a:t>3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09526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  <a:endParaRPr lang="en-US" sz="1400" i="1">
              <a:latin typeface="Tw Cen MT"/>
              <a:cs typeface="Tw Cen MT"/>
            </a:endParaRP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r>
              <a:rPr lang="en-US" sz="1400" i="1">
                <a:latin typeface="Tw Cen MT"/>
                <a:cs typeface="Tw Cen MT"/>
              </a:rPr>
              <a:t>5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46157" y="4634453"/>
            <a:ext cx="3381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>
                <a:latin typeface="Tw Cen MT"/>
                <a:cs typeface="Tw Cen MT"/>
              </a:rPr>
              <a:t>7 </a:t>
            </a:r>
          </a:p>
          <a:p>
            <a:r>
              <a:rPr lang="en-US" sz="1400" i="1">
                <a:latin typeface="Tw Cen MT"/>
                <a:cs typeface="Tw Cen MT"/>
              </a:rPr>
              <a:t>2</a:t>
            </a:r>
          </a:p>
          <a:p>
            <a:r>
              <a:rPr lang="en-US" sz="1400" i="1">
                <a:latin typeface="Tw Cen MT"/>
                <a:cs typeface="Tw Cen MT"/>
              </a:rPr>
              <a:t>1</a:t>
            </a:r>
          </a:p>
          <a:p>
            <a:r>
              <a:rPr lang="en-US" sz="1400" i="1">
                <a:latin typeface="Tw Cen MT"/>
                <a:cs typeface="Tw Cen MT"/>
              </a:rPr>
              <a:t>8</a:t>
            </a:r>
          </a:p>
          <a:p>
            <a:r>
              <a:rPr lang="en-US" sz="1400" i="1">
                <a:latin typeface="Tw Cen MT"/>
                <a:cs typeface="Tw Cen MT"/>
              </a:rPr>
              <a:t>3</a:t>
            </a:r>
          </a:p>
          <a:p>
            <a:r>
              <a:rPr lang="en-US" sz="1400" i="1">
                <a:latin typeface="Tw Cen MT"/>
                <a:cs typeface="Tw Cen MT"/>
              </a:rPr>
              <a:t>5 </a:t>
            </a:r>
          </a:p>
          <a:p>
            <a:r>
              <a:rPr lang="en-US" sz="1400" i="1">
                <a:latin typeface="Tw Cen MT"/>
                <a:cs typeface="Tw Cen MT"/>
              </a:rPr>
              <a:t>6</a:t>
            </a:r>
          </a:p>
          <a:p>
            <a:r>
              <a:rPr lang="en-US" sz="1400" i="1">
                <a:latin typeface="Tw Cen MT"/>
                <a:cs typeface="Tw Cen MT"/>
              </a:rPr>
              <a:t>4</a:t>
            </a:r>
          </a:p>
          <a:p>
            <a:endParaRPr lang="en-US" sz="1400" i="1">
              <a:latin typeface="Tw Cen MT"/>
              <a:cs typeface="Tw Cen M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3778" y="5137864"/>
            <a:ext cx="894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P =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58264" y="5276363"/>
            <a:ext cx="311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Fractional entries indicate options for alternative rankings. In this case, all (2!)(2!)=4 options are optimal.</a:t>
            </a:r>
          </a:p>
        </p:txBody>
      </p:sp>
    </p:spTree>
    <p:extLst>
      <p:ext uri="{BB962C8B-B14F-4D97-AF65-F5344CB8AC3E}">
        <p14:creationId xmlns:p14="http://schemas.microsoft.com/office/powerpoint/2010/main" val="341172181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k=57,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2		8		7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1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6 		4		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3630126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{2, 8, 7}.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1738278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264" y="4474640"/>
            <a:ext cx="179440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We c</a:t>
            </a:r>
            <a:r>
              <a:rPr lang="en-US">
                <a:latin typeface="Tw Cen MT"/>
                <a:cs typeface="Tw Cen MT"/>
              </a:rPr>
              <a:t>reate a pruning tree to determine which alternative rankings are optimal.</a:t>
            </a:r>
          </a:p>
        </p:txBody>
      </p:sp>
      <p:pic>
        <p:nvPicPr>
          <p:cNvPr id="4" name="Picture 3" descr="Screen Shot 2019-07-16 at 7.4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8" y="1867648"/>
            <a:ext cx="7162802" cy="17907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5400000">
            <a:off x="2321753" y="1332654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630708" y="1161280"/>
            <a:ext cx="623162" cy="252942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6653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667" y="1225462"/>
            <a:ext cx="8170332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>
                <a:latin typeface="Tw Cen MT"/>
                <a:cs typeface="Tw Cen MT"/>
              </a:rPr>
              <a:t>Hillside 1 scores:  k=57, p=4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7404" y="1577078"/>
            <a:ext cx="7524926" cy="2307046"/>
            <a:chOff x="1407404" y="2875290"/>
            <a:chExt cx="7524926" cy="2307046"/>
          </a:xfrm>
        </p:grpSpPr>
        <p:sp>
          <p:nvSpPr>
            <p:cNvPr id="21" name="Rectangle 20"/>
            <p:cNvSpPr/>
            <p:nvPr/>
          </p:nvSpPr>
          <p:spPr>
            <a:xfrm>
              <a:off x="1407404" y="3151011"/>
              <a:ext cx="7002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2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8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7</a:t>
              </a:r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1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6 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4</a:t>
              </a:r>
            </a:p>
            <a:p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86085" y="2875290"/>
              <a:ext cx="734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5 		2		8		7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1</a:t>
              </a:r>
              <a:r>
                <a:rPr lang="en-US" sz="1400" i="1">
                  <a:solidFill>
                    <a:srgbClr val="3366FF"/>
                  </a:solidFill>
                  <a:latin typeface="Tw Cen MT"/>
                  <a:cs typeface="Tw Cen MT"/>
                </a:rPr>
                <a:t>		6 		4		3</a:t>
              </a:r>
            </a:p>
            <a:p>
              <a:endParaRPr lang="en-US" sz="1400" i="1">
                <a:solidFill>
                  <a:srgbClr val="3366FF"/>
                </a:solidFill>
                <a:latin typeface="Tw Cen MT"/>
                <a:cs typeface="Tw Cen M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264" y="2403133"/>
            <a:ext cx="130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Tw Cen MT"/>
                <a:cs typeface="Tw Cen MT"/>
              </a:rPr>
              <a:t>X(r,r) =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0" y="3630126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{2, 8, 7}.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207708" y="1738278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6064727" y="2173353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82162" y="4432307"/>
            <a:ext cx="3163713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40"/>
                </a:solidFill>
                <a:latin typeface="Tw Cen MT"/>
                <a:cs typeface="Tw Cen MT"/>
              </a:rPr>
              <a:t>There are no options for these since there are no fractional entries in the last four positions. The rank positions of items 1, 6, 4, 3 are fixed in this order at the bottom of the ranking of all alternative optimal solutions.</a:t>
            </a:r>
          </a:p>
        </p:txBody>
      </p:sp>
      <p:pic>
        <p:nvPicPr>
          <p:cNvPr id="4" name="Picture 3" descr="Screen Shot 2019-07-16 at 7.46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28" y="1867648"/>
            <a:ext cx="7162802" cy="17907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5400000">
            <a:off x="2321753" y="1332654"/>
            <a:ext cx="435074" cy="1563509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3630708" y="1161280"/>
            <a:ext cx="623162" cy="2529421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6761684" y="1403039"/>
            <a:ext cx="881250" cy="3572928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1468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31776" y="238876"/>
            <a:ext cx="865822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1998 Big East </a:t>
            </a:r>
            <a:r>
              <a:rPr lang="en-US" sz="3600" b="1" dirty="0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Weighted</a:t>
            </a:r>
            <a:r>
              <a:rPr lang="en-US" sz="3600" b="1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 </a:t>
            </a:r>
            <a:r>
              <a:rPr lang="en-US" sz="3600" b="1" dirty="0">
                <a:latin typeface="Tw Cen MT"/>
                <a:ea typeface="ＭＳ Ｐゴシック" charset="0"/>
                <a:cs typeface="Tw Cen MT"/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0555" y="1197210"/>
            <a:ext cx="664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3366FF"/>
                </a:solidFill>
                <a:latin typeface="Tw Cen MT"/>
                <a:cs typeface="Tw Cen MT"/>
              </a:rPr>
              <a:t>Fractional entries occur in two overlapping sets: {5, 2} and {2, 8, 7}.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66109" y="2375100"/>
            <a:ext cx="6951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Tw Cen MT"/>
                <a:cs typeface="Tw Cen MT"/>
              </a:rPr>
              <a:t>1</a:t>
            </a:r>
            <a:r>
              <a:rPr lang="en-US">
                <a:latin typeface="Tw Cen MT"/>
                <a:cs typeface="Tw Cen MT"/>
              </a:rPr>
              <a:t>		2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3		4</a:t>
            </a:r>
            <a:r>
              <a:rPr lang="en-US">
                <a:latin typeface="Tw Cen MT"/>
                <a:cs typeface="Tw Cen MT"/>
              </a:rPr>
              <a:t>		5		</a:t>
            </a:r>
            <a:r>
              <a:rPr lang="en-US">
                <a:solidFill>
                  <a:srgbClr val="BFBFBF"/>
                </a:solidFill>
                <a:latin typeface="Tw Cen MT"/>
                <a:cs typeface="Tw Cen MT"/>
              </a:rPr>
              <a:t>6		7		8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38109" y="2003775"/>
            <a:ext cx="3005667" cy="37132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7887" y="2000953"/>
            <a:ext cx="3175000" cy="41648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43776" y="2000953"/>
            <a:ext cx="2288823" cy="41648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33444" y="2017886"/>
            <a:ext cx="2243104" cy="44391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6548" y="2002984"/>
            <a:ext cx="1364228" cy="414449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6548" y="2000953"/>
            <a:ext cx="463939" cy="414449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87887" y="2003775"/>
            <a:ext cx="1288661" cy="41365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219221" y="2003775"/>
            <a:ext cx="357327" cy="45802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9662" y="2730321"/>
            <a:ext cx="87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   5</a:t>
            </a:r>
          </a:p>
          <a:p>
            <a:pPr marL="342900" indent="-342900">
              <a:buAutoNum type="arabicPlain" startAt="8"/>
            </a:pPr>
            <a:r>
              <a:rPr lang="en-US">
                <a:latin typeface="Tw Cen MT"/>
                <a:cs typeface="Tw Cen MT"/>
              </a:rPr>
              <a:t>7</a:t>
            </a:r>
          </a:p>
          <a:p>
            <a:r>
              <a:rPr lang="en-US">
                <a:latin typeface="Tw Cen MT"/>
                <a:cs typeface="Tw Cen MT"/>
              </a:rPr>
              <a:t>7   8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73105" y="3625429"/>
            <a:ext cx="536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1</a:t>
            </a:r>
          </a:p>
          <a:p>
            <a:r>
              <a:rPr lang="en-US">
                <a:latin typeface="Tw Cen MT"/>
                <a:cs typeface="Tw Cen MT"/>
              </a:rPr>
              <a:t>6</a:t>
            </a:r>
          </a:p>
          <a:p>
            <a:r>
              <a:rPr lang="en-US">
                <a:latin typeface="Tw Cen MT"/>
                <a:cs typeface="Tw Cen MT"/>
              </a:rPr>
              <a:t>4</a:t>
            </a:r>
          </a:p>
          <a:p>
            <a:r>
              <a:rPr lang="en-US">
                <a:latin typeface="Tw Cen MT"/>
                <a:cs typeface="Tw Cen MT"/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47555" y="2868104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03773" y="2853993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03885" y="2730321"/>
            <a:ext cx="1636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  2      7     8</a:t>
            </a:r>
          </a:p>
          <a:p>
            <a:r>
              <a:rPr lang="en-US">
                <a:latin typeface="Tw Cen MT"/>
                <a:cs typeface="Tw Cen MT"/>
              </a:rPr>
              <a:t>7 8   2 8   2 7</a:t>
            </a:r>
          </a:p>
          <a:p>
            <a:r>
              <a:rPr lang="en-US">
                <a:latin typeface="Tw Cen MT"/>
                <a:cs typeface="Tw Cen MT"/>
              </a:rPr>
              <a:t>8</a:t>
            </a:r>
            <a:r>
              <a:rPr lang="en-US">
                <a:latin typeface="Tw Cen MT"/>
                <a:cs typeface="Tw Cen MT"/>
              </a:rPr>
              <a:t> 7   8 2   7 2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3483" y="3625429"/>
            <a:ext cx="536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w Cen MT"/>
                <a:cs typeface="Tw Cen MT"/>
              </a:rPr>
              <a:t>1</a:t>
            </a:r>
          </a:p>
          <a:p>
            <a:r>
              <a:rPr lang="en-US">
                <a:latin typeface="Tw Cen MT"/>
                <a:cs typeface="Tw Cen MT"/>
              </a:rPr>
              <a:t>6</a:t>
            </a:r>
          </a:p>
          <a:p>
            <a:r>
              <a:rPr lang="en-US">
                <a:latin typeface="Tw Cen MT"/>
                <a:cs typeface="Tw Cen MT"/>
              </a:rPr>
              <a:t>4</a:t>
            </a:r>
          </a:p>
          <a:p>
            <a:r>
              <a:rPr lang="en-US">
                <a:latin typeface="Tw Cen MT"/>
                <a:cs typeface="Tw Cen MT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03887" y="2869195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2260" y="2868830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20265" y="2894993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04260" y="2868104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22706" y="2871012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w Cen MT"/>
                <a:cs typeface="Tw Cen MT"/>
              </a:rPr>
              <a:t>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14701" y="2879393"/>
            <a:ext cx="5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1400">
              <a:solidFill>
                <a:srgbClr val="3366FF"/>
              </a:solidFill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63975301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89039</TotalTime>
  <Words>885</Words>
  <Application>Microsoft Macintosh PowerPoint</Application>
  <PresentationFormat>On-screen Show (4:3)</PresentationFormat>
  <Paragraphs>243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Hillside 1 Rankability: finding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808</cp:revision>
  <dcterms:created xsi:type="dcterms:W3CDTF">2011-08-23T17:17:26Z</dcterms:created>
  <dcterms:modified xsi:type="dcterms:W3CDTF">2019-07-16T12:30:56Z</dcterms:modified>
</cp:coreProperties>
</file>