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39" r:id="rId2"/>
    <p:sldId id="849" r:id="rId3"/>
    <p:sldId id="909" r:id="rId4"/>
    <p:sldId id="915" r:id="rId5"/>
    <p:sldId id="916" r:id="rId6"/>
    <p:sldId id="917" r:id="rId7"/>
    <p:sldId id="912" r:id="rId8"/>
    <p:sldId id="910" r:id="rId9"/>
    <p:sldId id="911" r:id="rId10"/>
    <p:sldId id="913" r:id="rId11"/>
    <p:sldId id="914" r:id="rId12"/>
    <p:sldId id="898" r:id="rId13"/>
    <p:sldId id="918" r:id="rId14"/>
    <p:sldId id="919" r:id="rId15"/>
    <p:sldId id="92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909"/>
            <p14:sldId id="915"/>
            <p14:sldId id="916"/>
            <p14:sldId id="917"/>
            <p14:sldId id="912"/>
            <p14:sldId id="910"/>
            <p14:sldId id="911"/>
            <p14:sldId id="913"/>
            <p14:sldId id="914"/>
            <p14:sldId id="898"/>
            <p14:sldId id="918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696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9/8/19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9/8/19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9/8/19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9/8/19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9/8/19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9/8/19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Rankability Polytopes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9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/9/2019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3" name="Picture 2" descr="rankable2005patri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1" y="2130778"/>
            <a:ext cx="4365038" cy="3273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92509" y="5404556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more rankable</a:t>
            </a:r>
            <a:r>
              <a:rPr lang="en-US" sz="1400">
                <a:latin typeface="Tw Cen MT"/>
                <a:cs typeface="Tw Cen MT"/>
              </a:rPr>
              <a:t> 2005 season,  k=92, p=4 </a:t>
            </a:r>
          </a:p>
        </p:txBody>
      </p:sp>
      <p:pic>
        <p:nvPicPr>
          <p:cNvPr id="4" name="Picture 3" descr="unrankable2008patri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3" y="2130778"/>
            <a:ext cx="4365037" cy="3273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29" y="5398911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</a:t>
            </a:r>
            <a:r>
              <a:rPr lang="en-US" sz="1400" b="1">
                <a:latin typeface="Tw Cen MT"/>
                <a:cs typeface="Tw Cen MT"/>
              </a:rPr>
              <a:t> rankable</a:t>
            </a:r>
            <a:r>
              <a:rPr lang="en-US" sz="1400"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37379120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21215245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 descr="Screen Shot 2019-07-25 at 8.01.45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64" y="4129623"/>
            <a:ext cx="2944368" cy="2267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953" y="371836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2008 season,  k=155, p=6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953" y="3614568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more rankable</a:t>
            </a:r>
            <a:r>
              <a:rPr lang="en-US" sz="1400">
                <a:latin typeface="Tw Cen MT"/>
                <a:cs typeface="Tw Cen MT"/>
              </a:rPr>
              <a:t> 2005 season,  k=92, p=4 </a:t>
            </a:r>
          </a:p>
        </p:txBody>
      </p:sp>
      <p:pic>
        <p:nvPicPr>
          <p:cNvPr id="4" name="Picture 3" descr="pre-2005-rankable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5" y="4128646"/>
            <a:ext cx="2944368" cy="2258568"/>
          </a:xfrm>
          <a:prstGeom prst="rect">
            <a:avLst/>
          </a:prstGeom>
        </p:spPr>
      </p:pic>
      <p:pic>
        <p:nvPicPr>
          <p:cNvPr id="5" name="Picture 4" descr="pre-2008-unrank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5" y="936279"/>
            <a:ext cx="2939346" cy="2261035"/>
          </a:xfrm>
          <a:prstGeom prst="rect">
            <a:avLst/>
          </a:prstGeom>
        </p:spPr>
      </p:pic>
      <p:pic>
        <p:nvPicPr>
          <p:cNvPr id="6" name="Picture 5" descr="post-2008-unrankable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64" y="950390"/>
            <a:ext cx="2944368" cy="22677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4100" y="675085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original ordering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6399" y="679875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optimal ordering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8209" y="3858412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original ordering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0508" y="3863202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optimal ordering</a:t>
            </a:r>
          </a:p>
        </p:txBody>
      </p:sp>
    </p:spTree>
    <p:extLst>
      <p:ext uri="{BB962C8B-B14F-4D97-AF65-F5344CB8AC3E}">
        <p14:creationId xmlns:p14="http://schemas.microsoft.com/office/powerpoint/2010/main" val="143365720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>
                <a:latin typeface="Tw Cen MT"/>
                <a:cs typeface="Tw Cen MT"/>
              </a:rPr>
              <a:t>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7219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</a:t>
              </a:r>
              <a:r>
                <a:rPr lang="en-US" sz="1400" b="1">
                  <a:latin typeface="Tw Cen MT"/>
                  <a:cs typeface="Tw Cen MT"/>
                </a:rPr>
                <a:t>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Compute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688264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>
                <a:latin typeface="Tw Cen MT"/>
                <a:cs typeface="Tw Cen MT"/>
              </a:rPr>
              <a:t>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605067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4837445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193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Unweighted and Weighted Problems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8330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</a:t>
            </a:r>
            <a:r>
              <a:rPr lang="en-US">
                <a:latin typeface="Tw Cen MT"/>
                <a:cs typeface="Tw Cen MT"/>
              </a:rPr>
              <a:t>eighted IP</a:t>
            </a:r>
          </a:p>
        </p:txBody>
      </p:sp>
      <p:pic>
        <p:nvPicPr>
          <p:cNvPr id="3" name="Picture 2" descr="Screen Shot 2019-09-08 at 10.39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3" y="2187222"/>
            <a:ext cx="3915835" cy="1566334"/>
          </a:xfrm>
          <a:prstGeom prst="rect">
            <a:avLst/>
          </a:prstGeom>
        </p:spPr>
      </p:pic>
      <p:pic>
        <p:nvPicPr>
          <p:cNvPr id="5" name="Picture 4" descr="Screen Shot 2019-09-08 at 10.41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5" y="2190046"/>
            <a:ext cx="3710277" cy="1535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475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unw</a:t>
            </a:r>
            <a:r>
              <a:rPr lang="en-US">
                <a:latin typeface="Tw Cen MT"/>
                <a:cs typeface="Tw Cen MT"/>
              </a:rPr>
              <a:t>eighted 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9889" y="4955025"/>
            <a:ext cx="5602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/>
                <a:cs typeface="Tw Cen MT"/>
              </a:rPr>
              <a:t>same polytope, different objectives</a:t>
            </a:r>
            <a:endParaRPr lang="en-US">
              <a:solidFill>
                <a:srgbClr val="FF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=3 Polytope</a:t>
            </a:r>
          </a:p>
        </p:txBody>
      </p:sp>
      <p:pic>
        <p:nvPicPr>
          <p:cNvPr id="2" name="Picture 1" descr="Screen Shot 2019-09-08 at 4.5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231759"/>
            <a:ext cx="6121377" cy="52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1448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=3 Polytope</a:t>
            </a:r>
          </a:p>
        </p:txBody>
      </p:sp>
      <p:pic>
        <p:nvPicPr>
          <p:cNvPr id="3" name="Picture 2" descr="Screen Shot 2019-09-08 at 5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6" y="1195789"/>
            <a:ext cx="6052881" cy="50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59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=3 Polytope</a:t>
            </a:r>
          </a:p>
        </p:txBody>
      </p:sp>
      <p:pic>
        <p:nvPicPr>
          <p:cNvPr id="2" name="Picture 1" descr="Screen Shot 2019-09-08 at 5.1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277044"/>
            <a:ext cx="5527224" cy="51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316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=3 Polytope</a:t>
            </a:r>
          </a:p>
        </p:txBody>
      </p:sp>
      <p:pic>
        <p:nvPicPr>
          <p:cNvPr id="3" name="Picture 2" descr="Screen Shot 2019-09-08 at 5.1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37" y="1381876"/>
            <a:ext cx="5892820" cy="4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990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IP Polytope vs. LP Polytope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552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Reinelt table</a:t>
            </a:r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6723303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Every rankability problem (unweighted or weighted) is feasible.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rankability IP polytope has n! binary e.p.s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e.p. feasible solution is easy to find. Take any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interior point feasible solution is easy to find. Take the centroid of the IP polytope Xbar = .5(E-I).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LP polytope contains the IP polytope.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k*, then this k*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optimal face of the IP polytope has |P| binary e.p.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 and fractional X*, then this pair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137206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More 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For a given D, the objective values of a ranking r and its reverse ranking r sum to the same constant value for all rankings.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 good initial feasible ranking can be constructed from the ‘colperm’ symmetric reordering method.</a:t>
            </a:r>
            <a:endParaRPr lang="en-US">
              <a:latin typeface="Tw Cen MT"/>
              <a:cs typeface="Tw Cen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7509549" y="1886484"/>
            <a:ext cx="0" cy="9144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681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116775</TotalTime>
  <Words>569</Words>
  <Application>Microsoft Macintosh PowerPoint</Application>
  <PresentationFormat>On-screen Show (4:3)</PresentationFormat>
  <Paragraphs>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Rankability Polytopes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888</cp:revision>
  <dcterms:created xsi:type="dcterms:W3CDTF">2011-08-23T17:17:26Z</dcterms:created>
  <dcterms:modified xsi:type="dcterms:W3CDTF">2019-09-09T11:49:43Z</dcterms:modified>
</cp:coreProperties>
</file>