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839" r:id="rId2"/>
    <p:sldId id="849" r:id="rId3"/>
    <p:sldId id="909" r:id="rId4"/>
    <p:sldId id="915" r:id="rId5"/>
    <p:sldId id="916" r:id="rId6"/>
    <p:sldId id="917" r:id="rId7"/>
    <p:sldId id="912" r:id="rId8"/>
    <p:sldId id="910" r:id="rId9"/>
    <p:sldId id="911" r:id="rId10"/>
    <p:sldId id="913" r:id="rId11"/>
    <p:sldId id="914" r:id="rId12"/>
    <p:sldId id="898" r:id="rId13"/>
    <p:sldId id="918" r:id="rId14"/>
    <p:sldId id="928" r:id="rId15"/>
    <p:sldId id="920" r:id="rId16"/>
    <p:sldId id="925" r:id="rId17"/>
    <p:sldId id="919" r:id="rId18"/>
    <p:sldId id="921" r:id="rId19"/>
    <p:sldId id="926" r:id="rId20"/>
    <p:sldId id="922" r:id="rId21"/>
    <p:sldId id="923" r:id="rId22"/>
    <p:sldId id="927" r:id="rId23"/>
    <p:sldId id="924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ining Rankability" id="{DAEAA6DC-540E-40B7-A482-97CCB00A3AFB}">
          <p14:sldIdLst>
            <p14:sldId id="839"/>
            <p14:sldId id="849"/>
            <p14:sldId id="909"/>
            <p14:sldId id="915"/>
            <p14:sldId id="916"/>
            <p14:sldId id="917"/>
            <p14:sldId id="912"/>
            <p14:sldId id="910"/>
            <p14:sldId id="911"/>
            <p14:sldId id="913"/>
            <p14:sldId id="914"/>
            <p14:sldId id="898"/>
            <p14:sldId id="918"/>
            <p14:sldId id="928"/>
            <p14:sldId id="920"/>
            <p14:sldId id="925"/>
            <p14:sldId id="919"/>
            <p14:sldId id="921"/>
            <p14:sldId id="926"/>
            <p14:sldId id="922"/>
            <p14:sldId id="923"/>
            <p14:sldId id="927"/>
            <p14:sldId id="9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5" autoAdjust="0"/>
    <p:restoredTop sz="95059" autoAdjust="0"/>
  </p:normalViewPr>
  <p:slideViewPr>
    <p:cSldViewPr snapToGrid="0" snapToObjects="1">
      <p:cViewPr varScale="1">
        <p:scale>
          <a:sx n="154" d="100"/>
          <a:sy n="154" d="100"/>
        </p:scale>
        <p:origin x="22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9A19-F8BF-1C48-A912-D9B14D2375C2}" type="datetimeFigureOut">
              <a:t>9/16/19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F92F-6C91-5F48-9C49-E4520451A6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89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C2D9E-23A3-434B-BC3C-E763FF888BC3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DE4B-51A7-894B-A0BE-1FF43D96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6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3A41-03E3-5443-8A53-78EB7D70AB4B}" type="datetime1"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DBF5-E55C-0044-85A7-B20C96FC7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EF33-B7E8-9B49-9159-66DCD919B53D}" type="datetime1"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BD6A7-7BC7-5648-ADF2-644D5F93B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2335-8813-7543-BAF5-2B0D28EBB81D}" type="datetime1"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E60B-ED66-E949-83F5-B27FF04DB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0AECB-8B40-5A41-8884-E433ED731C73}" type="datetime1"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C0A0-D8AA-7449-ADF5-128D8140EA1C}" type="datetime1"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10B9-4E8C-614B-98F0-C78C6399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E94C-3D72-5B4C-9CBC-DA260BEAFAA9}" type="datetime1">
              <a:t>9/16/19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0E60A-F4CC-AD47-A338-F4AB767B2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928C-253B-A34F-85F9-564069967BEC}" type="datetime1">
              <a:t>9/16/19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24ACC-BEAD-E041-B084-0394C7583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0D7-34F5-1841-99AA-8F0EFD63B791}" type="datetime1">
              <a:t>9/16/19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C2C8-ABB5-5D48-825B-7A2124E7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0D24E-4629-2D42-A05C-E38E7D9A8F77}" type="datetime1">
              <a:t>9/16/19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20D3E-0036-234F-AB01-792EA82FD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77FC3-664A-494E-812A-A244C0D6BCA6}" type="datetime1">
              <a:t>9/16/19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97B39-6A90-DF4A-B805-2AC812FC1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C6AB-E36A-7E40-A0AC-6AB587FA1315}" type="datetime1">
              <a:t>9/16/19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A05B8-65D7-1748-8916-97BE52056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100000">
              <a:srgbClr val="000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B1AE7A-E86E-4E58-818D-8698B6A1D73D}"/>
              </a:ext>
            </a:extLst>
          </p:cNvPr>
          <p:cNvSpPr/>
          <p:nvPr userDrawn="1"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D82BFD26-BFE7-394A-969A-AD08DCF3052D}" type="datetime1">
              <a:rPr lang="en-US" smtClean="0"/>
              <a:pPr>
                <a:defRPr/>
              </a:pPr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ADE3762E-7967-9643-9504-1F81D3140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87081" y="831950"/>
            <a:ext cx="8492567" cy="1143000"/>
          </a:xfrm>
        </p:spPr>
        <p:txBody>
          <a:bodyPr/>
          <a:lstStyle/>
          <a:p>
            <a:pPr eaLnBrk="1" hangingPunct="1"/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Rankability Polytopes</a:t>
            </a:r>
            <a:endParaRPr lang="en-US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946590" y="5886824"/>
            <a:ext cx="3033059" cy="79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9/16/2019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667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The k-histogram of rankings for the IP polytope is symmetric about a mean.</a:t>
            </a: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3" name="Picture 2" descr="rankable2005patrio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61" y="2130778"/>
            <a:ext cx="4365038" cy="32737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92509" y="5404556"/>
            <a:ext cx="3234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more rankable</a:t>
            </a:r>
            <a:r>
              <a:rPr lang="en-US" sz="1400">
                <a:latin typeface="Tw Cen MT"/>
                <a:cs typeface="Tw Cen MT"/>
              </a:rPr>
              <a:t> 2005 season,  k=92, p=4 </a:t>
            </a:r>
          </a:p>
        </p:txBody>
      </p:sp>
      <p:pic>
        <p:nvPicPr>
          <p:cNvPr id="4" name="Picture 3" descr="unrankable2008patrio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3" y="2130778"/>
            <a:ext cx="4365037" cy="32737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4329" y="5398911"/>
            <a:ext cx="3234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less rankable</a:t>
            </a:r>
            <a:r>
              <a:rPr lang="en-US" sz="1400">
                <a:latin typeface="Tw Cen MT"/>
                <a:cs typeface="Tw Cen MT"/>
              </a:rPr>
              <a:t> 2008 season,  k=155, p=6 </a:t>
            </a:r>
          </a:p>
        </p:txBody>
      </p:sp>
    </p:spTree>
    <p:extLst>
      <p:ext uri="{BB962C8B-B14F-4D97-AF65-F5344CB8AC3E}">
        <p14:creationId xmlns:p14="http://schemas.microsoft.com/office/powerpoint/2010/main" val="3737912049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The k-histogram of rankings for the IP polytope is symmetric about a mean.</a:t>
            </a: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2" name="Picture 1" descr="2h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5" y="2113570"/>
            <a:ext cx="5269295" cy="39519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5619" y="4797779"/>
            <a:ext cx="3234269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 k=92, p=4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7841" y="2565401"/>
            <a:ext cx="3234269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k=155, p=6 </a:t>
            </a:r>
          </a:p>
        </p:txBody>
      </p:sp>
    </p:spTree>
    <p:extLst>
      <p:ext uri="{BB962C8B-B14F-4D97-AF65-F5344CB8AC3E}">
        <p14:creationId xmlns:p14="http://schemas.microsoft.com/office/powerpoint/2010/main" val="2121524530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2" name="Picture 1" descr="Screen Shot 2019-07-25 at 8.01.45 PM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64" y="4129623"/>
            <a:ext cx="2944368" cy="22677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6953" y="371836"/>
            <a:ext cx="3234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less rankable</a:t>
            </a:r>
            <a:r>
              <a:rPr lang="en-US" sz="1400">
                <a:latin typeface="Tw Cen MT"/>
                <a:cs typeface="Tw Cen MT"/>
              </a:rPr>
              <a:t> 2008 season,  k=155, p=6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6953" y="3614568"/>
            <a:ext cx="3234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more rankable</a:t>
            </a:r>
            <a:r>
              <a:rPr lang="en-US" sz="1400">
                <a:latin typeface="Tw Cen MT"/>
                <a:cs typeface="Tw Cen MT"/>
              </a:rPr>
              <a:t> 2005 season,  k=92, p=4 </a:t>
            </a:r>
          </a:p>
        </p:txBody>
      </p:sp>
      <p:pic>
        <p:nvPicPr>
          <p:cNvPr id="4" name="Picture 3" descr="pre-2005-rankable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5" y="4128646"/>
            <a:ext cx="2944368" cy="2258568"/>
          </a:xfrm>
          <a:prstGeom prst="rect">
            <a:avLst/>
          </a:prstGeom>
        </p:spPr>
      </p:pic>
      <p:pic>
        <p:nvPicPr>
          <p:cNvPr id="5" name="Picture 4" descr="pre-2008-unrankab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5" y="936279"/>
            <a:ext cx="2939346" cy="2261035"/>
          </a:xfrm>
          <a:prstGeom prst="rect">
            <a:avLst/>
          </a:prstGeom>
        </p:spPr>
      </p:pic>
      <p:pic>
        <p:nvPicPr>
          <p:cNvPr id="6" name="Picture 5" descr="post-2008-unrankable.pn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64" y="950390"/>
            <a:ext cx="2944368" cy="22677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54100" y="675085"/>
            <a:ext cx="2516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Tw Cen MT"/>
                <a:cs typeface="Tw Cen MT"/>
              </a:rPr>
              <a:t>original ordering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76399" y="679875"/>
            <a:ext cx="2516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Tw Cen MT"/>
                <a:cs typeface="Tw Cen MT"/>
              </a:rPr>
              <a:t>optimal ordering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8209" y="3858412"/>
            <a:ext cx="2516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Tw Cen MT"/>
                <a:cs typeface="Tw Cen MT"/>
              </a:rPr>
              <a:t>original ordering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90508" y="3863202"/>
            <a:ext cx="2516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Tw Cen MT"/>
                <a:cs typeface="Tw Cen MT"/>
              </a:rPr>
              <a:t>optimal ordering</a:t>
            </a:r>
          </a:p>
        </p:txBody>
      </p:sp>
    </p:spTree>
    <p:extLst>
      <p:ext uri="{BB962C8B-B14F-4D97-AF65-F5344CB8AC3E}">
        <p14:creationId xmlns:p14="http://schemas.microsoft.com/office/powerpoint/2010/main" val="143365720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The k-histogram of rankings for the IP polytope is symmetric about a mean.</a:t>
            </a: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2" name="Picture 1" descr="2h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5" y="2113570"/>
            <a:ext cx="5269295" cy="39519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5619" y="4797779"/>
            <a:ext cx="3234269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 k=92, p=4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7841" y="2565401"/>
            <a:ext cx="3234269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k=155, p=6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8174" y="5962722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990" y="5384484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p*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1713087" y="5195392"/>
            <a:ext cx="141111" cy="1371603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795900" y="5531235"/>
            <a:ext cx="141111" cy="91440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27157" y="5552122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00157" y="5403955"/>
            <a:ext cx="254000" cy="296333"/>
          </a:xfrm>
          <a:prstGeom prst="ellipse">
            <a:avLst/>
          </a:prstGeom>
          <a:solidFill>
            <a:schemeClr val="bg1">
              <a:lumMod val="95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72192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90319" y="4687228"/>
            <a:ext cx="592666" cy="307777"/>
            <a:chOff x="4224656" y="3727680"/>
            <a:chExt cx="592666" cy="307777"/>
          </a:xfrm>
        </p:grpSpPr>
        <p:sp>
          <p:nvSpPr>
            <p:cNvPr id="11" name="Rectangle 10"/>
            <p:cNvSpPr/>
            <p:nvPr/>
          </p:nvSpPr>
          <p:spPr>
            <a:xfrm>
              <a:off x="4224656" y="3727680"/>
              <a:ext cx="59266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sz="1400" b="1">
                  <a:latin typeface="Tw Cen MT"/>
                  <a:cs typeface="Tw Cen MT"/>
                </a:rPr>
                <a:t>p*</a:t>
              </a:r>
              <a:endParaRPr lang="en-US" sz="1400">
                <a:latin typeface="Tw Cen MT"/>
                <a:cs typeface="Tw Cen MT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3566" y="3898496"/>
              <a:ext cx="91440" cy="91440"/>
            </a:xfrm>
            <a:prstGeom prst="leftBrace">
              <a:avLst/>
            </a:prstGeom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5274" y="5124355"/>
            <a:ext cx="592666" cy="459862"/>
            <a:chOff x="5009489" y="4539303"/>
            <a:chExt cx="592666" cy="459862"/>
          </a:xfrm>
        </p:grpSpPr>
        <p:sp>
          <p:nvSpPr>
            <p:cNvPr id="10" name="Rectangle 9"/>
            <p:cNvSpPr/>
            <p:nvPr/>
          </p:nvSpPr>
          <p:spPr>
            <a:xfrm>
              <a:off x="5009489" y="4691388"/>
              <a:ext cx="59266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sz="1400" b="1">
                  <a:latin typeface="Tw Cen MT"/>
                  <a:cs typeface="Tw Cen MT"/>
                </a:rPr>
                <a:t>k*</a:t>
              </a:r>
              <a:endParaRPr lang="en-US" sz="1400">
                <a:latin typeface="Tw Cen MT"/>
                <a:cs typeface="Tw Cen MT"/>
              </a:endParaRPr>
            </a:p>
          </p:txBody>
        </p:sp>
        <p:sp>
          <p:nvSpPr>
            <p:cNvPr id="3" name="Left Brace 2"/>
            <p:cNvSpPr/>
            <p:nvPr/>
          </p:nvSpPr>
          <p:spPr>
            <a:xfrm rot="16200000">
              <a:off x="5064475" y="4495557"/>
              <a:ext cx="141111" cy="228604"/>
            </a:xfrm>
            <a:prstGeom prst="leftBrace">
              <a:avLst/>
            </a:prstGeom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unrankable2008patriot.jpg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40" y="2064051"/>
            <a:ext cx="4365037" cy="327377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379228" y="5168497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</a:t>
            </a:r>
            <a:r>
              <a:rPr lang="en-US" sz="1400" b="1" baseline="-25000">
                <a:latin typeface="Tw Cen MT"/>
                <a:cs typeface="Tw Cen MT"/>
              </a:rPr>
              <a:t>worst</a:t>
            </a:r>
            <a:endParaRPr lang="en-US" sz="1400">
              <a:latin typeface="Tw Cen MT"/>
              <a:cs typeface="Tw Cen M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18689" y="4903016"/>
            <a:ext cx="0" cy="640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63844" y="4928417"/>
            <a:ext cx="0" cy="640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47892" y="2239423"/>
            <a:ext cx="3570107" cy="3693319"/>
            <a:chOff x="747892" y="1420985"/>
            <a:chExt cx="3570107" cy="3693319"/>
          </a:xfrm>
        </p:grpSpPr>
        <p:sp>
          <p:nvSpPr>
            <p:cNvPr id="23" name="Rectangle 22"/>
            <p:cNvSpPr/>
            <p:nvPr/>
          </p:nvSpPr>
          <p:spPr>
            <a:xfrm>
              <a:off x="747892" y="1420985"/>
              <a:ext cx="3570107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k*, r* by solving LP.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p* by Alg. 4.1.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by evaluating the objective function for the reverse ranking r. k</a:t>
              </a:r>
              <a:r>
                <a:rPr lang="en-US" baseline="-25000">
                  <a:latin typeface="Tw Cen MT"/>
                  <a:cs typeface="Tw Cen MT"/>
                </a:rPr>
                <a:t>worst </a:t>
              </a:r>
              <a:r>
                <a:rPr lang="en-US">
                  <a:latin typeface="Tw Cen MT"/>
                  <a:cs typeface="Tw Cen MT"/>
                </a:rPr>
                <a:t>= sum of upper triangle of C(r, r).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r</a:t>
              </a:r>
              <a:r>
                <a:rPr lang="en-US" baseline="-25000">
                  <a:latin typeface="Tw Cen MT"/>
                  <a:cs typeface="Tw Cen MT"/>
                </a:rPr>
                <a:t>k</a:t>
              </a:r>
              <a:r>
                <a:rPr lang="en-US">
                  <a:latin typeface="Tw Cen MT"/>
                  <a:cs typeface="Tw Cen MT"/>
                </a:rPr>
                <a:t> = (k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– k*)/((k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+ k*)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endParaRPr lang="en-US">
                <a:latin typeface="Tw Cen MT"/>
                <a:cs typeface="Tw Cen M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16200000">
              <a:off x="2463453" y="3430225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>
              <a:off x="2615853" y="3427404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>
              <a:off x="1963926" y="3156474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We don’t need the whole k-histogram, just the two ends.</a:t>
            </a:r>
          </a:p>
          <a:p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691328167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The k-histogram of rankings for the IP polytope is symmetric about a mean.</a:t>
            </a: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2" name="Picture 1" descr="2h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5" y="2113570"/>
            <a:ext cx="5269295" cy="39519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5619" y="4797779"/>
            <a:ext cx="3939825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 k=92, p=4, r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= .51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7841" y="2565401"/>
            <a:ext cx="3968048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k=155, p=6, r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= .24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8174" y="5962722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990" y="5384484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p*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1713087" y="5195392"/>
            <a:ext cx="141111" cy="1371603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795900" y="5531235"/>
            <a:ext cx="141111" cy="91440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27157" y="5552122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00157" y="5403955"/>
            <a:ext cx="254000" cy="296333"/>
          </a:xfrm>
          <a:prstGeom prst="ellipse">
            <a:avLst/>
          </a:prstGeom>
          <a:solidFill>
            <a:schemeClr val="bg1">
              <a:lumMod val="95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14111" y="2605067"/>
            <a:ext cx="764777" cy="296333"/>
          </a:xfrm>
          <a:prstGeom prst="ellipse">
            <a:avLst/>
          </a:prstGeom>
          <a:solidFill>
            <a:schemeClr val="bg1">
              <a:lumMod val="95000"/>
              <a:alpha val="2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01843" y="4837445"/>
            <a:ext cx="764777" cy="296333"/>
          </a:xfrm>
          <a:prstGeom prst="ellipse">
            <a:avLst/>
          </a:prstGeom>
          <a:solidFill>
            <a:schemeClr val="bg1">
              <a:lumMod val="95000"/>
              <a:alpha val="2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1932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4" y="1069224"/>
            <a:ext cx="79163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8040"/>
                </a:solidFill>
                <a:latin typeface="Tw Cen MT"/>
                <a:cs typeface="Tw Cen MT"/>
              </a:rPr>
              <a:t>THOMAS: can you produce more figures like this for many more conferences and seasons? Or chess? Or US News colleges?</a:t>
            </a:r>
          </a:p>
          <a:p>
            <a:endParaRPr lang="en-US" sz="1600">
              <a:solidFill>
                <a:srgbClr val="008040"/>
              </a:solidFill>
              <a:latin typeface="Tw Cen MT"/>
              <a:cs typeface="Tw Cen MT"/>
            </a:endParaRPr>
          </a:p>
          <a:p>
            <a:r>
              <a:rPr lang="en-US" sz="1600">
                <a:solidFill>
                  <a:srgbClr val="008040"/>
                </a:solidFill>
                <a:latin typeface="Tw Cen MT"/>
                <a:cs typeface="Tw Cen MT"/>
              </a:rPr>
              <a:t>Trying to find the narrowest histogram from real data to make Tim’s point that any ranking is nearly as bad as any other ranking for that particular dataset.</a:t>
            </a:r>
          </a:p>
          <a:p>
            <a:endParaRPr lang="en-US" sz="1600">
              <a:solidFill>
                <a:srgbClr val="008040"/>
              </a:solidFill>
              <a:latin typeface="Tw Cen MT"/>
              <a:cs typeface="Tw Cen MT"/>
            </a:endParaRPr>
          </a:p>
        </p:txBody>
      </p:sp>
      <p:pic>
        <p:nvPicPr>
          <p:cNvPr id="2" name="Picture 1" descr="2h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5" y="2409901"/>
            <a:ext cx="5269295" cy="39519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5619" y="5094110"/>
            <a:ext cx="3939825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 k=92, p=4, r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= .51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7841" y="2861732"/>
            <a:ext cx="3968048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k=155, p=6, r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= .24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8174" y="6259053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990" y="5680815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p*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1713087" y="5491723"/>
            <a:ext cx="141111" cy="1371603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795900" y="5827566"/>
            <a:ext cx="141111" cy="91440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27157" y="5848453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00157" y="5700286"/>
            <a:ext cx="254000" cy="296333"/>
          </a:xfrm>
          <a:prstGeom prst="ellipse">
            <a:avLst/>
          </a:prstGeom>
          <a:solidFill>
            <a:schemeClr val="bg1">
              <a:lumMod val="95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14111" y="2901398"/>
            <a:ext cx="764777" cy="296333"/>
          </a:xfrm>
          <a:prstGeom prst="ellipse">
            <a:avLst/>
          </a:prstGeom>
          <a:solidFill>
            <a:schemeClr val="bg1">
              <a:lumMod val="95000"/>
              <a:alpha val="2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01843" y="5133776"/>
            <a:ext cx="764777" cy="296333"/>
          </a:xfrm>
          <a:prstGeom prst="ellipse">
            <a:avLst/>
          </a:prstGeom>
          <a:solidFill>
            <a:schemeClr val="bg1">
              <a:lumMod val="95000"/>
              <a:alpha val="2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2507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90319" y="4687228"/>
            <a:ext cx="592666" cy="307777"/>
            <a:chOff x="4224656" y="3727680"/>
            <a:chExt cx="592666" cy="307777"/>
          </a:xfrm>
        </p:grpSpPr>
        <p:sp>
          <p:nvSpPr>
            <p:cNvPr id="11" name="Rectangle 10"/>
            <p:cNvSpPr/>
            <p:nvPr/>
          </p:nvSpPr>
          <p:spPr>
            <a:xfrm>
              <a:off x="4224656" y="3727680"/>
              <a:ext cx="59266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sz="1400" b="1">
                  <a:latin typeface="Tw Cen MT"/>
                  <a:cs typeface="Tw Cen MT"/>
                </a:rPr>
                <a:t>p*</a:t>
              </a:r>
              <a:endParaRPr lang="en-US" sz="1400">
                <a:latin typeface="Tw Cen MT"/>
                <a:cs typeface="Tw Cen MT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3566" y="3898496"/>
              <a:ext cx="91440" cy="91440"/>
            </a:xfrm>
            <a:prstGeom prst="leftBrace">
              <a:avLst/>
            </a:prstGeom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5274" y="5124355"/>
            <a:ext cx="592666" cy="459862"/>
            <a:chOff x="5009489" y="4539303"/>
            <a:chExt cx="592666" cy="459862"/>
          </a:xfrm>
        </p:grpSpPr>
        <p:sp>
          <p:nvSpPr>
            <p:cNvPr id="10" name="Rectangle 9"/>
            <p:cNvSpPr/>
            <p:nvPr/>
          </p:nvSpPr>
          <p:spPr>
            <a:xfrm>
              <a:off x="5009489" y="4691388"/>
              <a:ext cx="59266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sz="1400" b="1">
                  <a:latin typeface="Tw Cen MT"/>
                  <a:cs typeface="Tw Cen MT"/>
                </a:rPr>
                <a:t>k*</a:t>
              </a:r>
              <a:endParaRPr lang="en-US" sz="1400">
                <a:latin typeface="Tw Cen MT"/>
                <a:cs typeface="Tw Cen MT"/>
              </a:endParaRPr>
            </a:p>
          </p:txBody>
        </p:sp>
        <p:sp>
          <p:nvSpPr>
            <p:cNvPr id="3" name="Left Brace 2"/>
            <p:cNvSpPr/>
            <p:nvPr/>
          </p:nvSpPr>
          <p:spPr>
            <a:xfrm rot="16200000">
              <a:off x="5064475" y="4495557"/>
              <a:ext cx="141111" cy="228604"/>
            </a:xfrm>
            <a:prstGeom prst="leftBrace">
              <a:avLst/>
            </a:prstGeom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unrankable2008patriot.jpg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40" y="2064051"/>
            <a:ext cx="4365037" cy="327377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379228" y="5168497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</a:t>
            </a:r>
            <a:r>
              <a:rPr lang="en-US" sz="1400" b="1" baseline="-25000">
                <a:latin typeface="Tw Cen MT"/>
                <a:cs typeface="Tw Cen MT"/>
              </a:rPr>
              <a:t>worst</a:t>
            </a:r>
            <a:endParaRPr lang="en-US" sz="1400">
              <a:latin typeface="Tw Cen MT"/>
              <a:cs typeface="Tw Cen M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18689" y="4903016"/>
            <a:ext cx="0" cy="640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63844" y="4928417"/>
            <a:ext cx="0" cy="640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47892" y="2239423"/>
            <a:ext cx="3570107" cy="3693319"/>
            <a:chOff x="747892" y="1420985"/>
            <a:chExt cx="3570107" cy="3693319"/>
          </a:xfrm>
        </p:grpSpPr>
        <p:sp>
          <p:nvSpPr>
            <p:cNvPr id="23" name="Rectangle 22"/>
            <p:cNvSpPr/>
            <p:nvPr/>
          </p:nvSpPr>
          <p:spPr>
            <a:xfrm>
              <a:off x="747892" y="1420985"/>
              <a:ext cx="3570107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k*, r* by solving LP.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p* by Alg. 4.1.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by evaluating the objective function for the reverse ranking r. k</a:t>
              </a:r>
              <a:r>
                <a:rPr lang="en-US" baseline="-25000">
                  <a:latin typeface="Tw Cen MT"/>
                  <a:cs typeface="Tw Cen MT"/>
                </a:rPr>
                <a:t>worst </a:t>
              </a:r>
              <a:r>
                <a:rPr lang="en-US">
                  <a:latin typeface="Tw Cen MT"/>
                  <a:cs typeface="Tw Cen MT"/>
                </a:rPr>
                <a:t>= sum of upper triangle of C(r, r).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r</a:t>
              </a:r>
              <a:r>
                <a:rPr lang="en-US" baseline="-25000">
                  <a:latin typeface="Tw Cen MT"/>
                  <a:cs typeface="Tw Cen MT"/>
                </a:rPr>
                <a:t>k</a:t>
              </a:r>
              <a:r>
                <a:rPr lang="en-US">
                  <a:latin typeface="Tw Cen MT"/>
                  <a:cs typeface="Tw Cen MT"/>
                </a:rPr>
                <a:t> = (k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– k*)/((k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+ k*)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endParaRPr lang="en-US">
                <a:latin typeface="Tw Cen MT"/>
                <a:cs typeface="Tw Cen M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16200000">
              <a:off x="2463453" y="3430225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>
              <a:off x="2615853" y="3427404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>
              <a:off x="1963926" y="3156474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We don’t need the whole k-histogram, just the two ends.</a:t>
            </a:r>
          </a:p>
          <a:p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636882645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90319" y="4687228"/>
            <a:ext cx="592666" cy="307777"/>
            <a:chOff x="4224656" y="3727680"/>
            <a:chExt cx="592666" cy="307777"/>
          </a:xfrm>
        </p:grpSpPr>
        <p:sp>
          <p:nvSpPr>
            <p:cNvPr id="11" name="Rectangle 10"/>
            <p:cNvSpPr/>
            <p:nvPr/>
          </p:nvSpPr>
          <p:spPr>
            <a:xfrm>
              <a:off x="4224656" y="3727680"/>
              <a:ext cx="59266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sz="1400" b="1">
                  <a:latin typeface="Tw Cen MT"/>
                  <a:cs typeface="Tw Cen MT"/>
                </a:rPr>
                <a:t>p*</a:t>
              </a:r>
              <a:endParaRPr lang="en-US" sz="1400">
                <a:latin typeface="Tw Cen MT"/>
                <a:cs typeface="Tw Cen MT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3566" y="3898496"/>
              <a:ext cx="91440" cy="91440"/>
            </a:xfrm>
            <a:prstGeom prst="leftBrace">
              <a:avLst/>
            </a:prstGeom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5274" y="5124355"/>
            <a:ext cx="592666" cy="459862"/>
            <a:chOff x="5009489" y="4539303"/>
            <a:chExt cx="592666" cy="459862"/>
          </a:xfrm>
        </p:grpSpPr>
        <p:sp>
          <p:nvSpPr>
            <p:cNvPr id="10" name="Rectangle 9"/>
            <p:cNvSpPr/>
            <p:nvPr/>
          </p:nvSpPr>
          <p:spPr>
            <a:xfrm>
              <a:off x="5009489" y="4691388"/>
              <a:ext cx="59266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sz="1400" b="1">
                  <a:latin typeface="Tw Cen MT"/>
                  <a:cs typeface="Tw Cen MT"/>
                </a:rPr>
                <a:t>k*</a:t>
              </a:r>
              <a:endParaRPr lang="en-US" sz="1400">
                <a:latin typeface="Tw Cen MT"/>
                <a:cs typeface="Tw Cen MT"/>
              </a:endParaRPr>
            </a:p>
          </p:txBody>
        </p:sp>
        <p:sp>
          <p:nvSpPr>
            <p:cNvPr id="3" name="Left Brace 2"/>
            <p:cNvSpPr/>
            <p:nvPr/>
          </p:nvSpPr>
          <p:spPr>
            <a:xfrm rot="16200000">
              <a:off x="5064475" y="4495557"/>
              <a:ext cx="141111" cy="228604"/>
            </a:xfrm>
            <a:prstGeom prst="leftBrace">
              <a:avLst/>
            </a:prstGeom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unrankable2008patriot.jpg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40" y="2070511"/>
            <a:ext cx="4365037" cy="327377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379228" y="5168497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</a:t>
            </a:r>
            <a:r>
              <a:rPr lang="en-US" sz="1400" b="1" baseline="-25000">
                <a:latin typeface="Tw Cen MT"/>
                <a:cs typeface="Tw Cen MT"/>
              </a:rPr>
              <a:t>worst</a:t>
            </a:r>
            <a:endParaRPr lang="en-US" sz="1400">
              <a:latin typeface="Tw Cen MT"/>
              <a:cs typeface="Tw Cen M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18689" y="4903016"/>
            <a:ext cx="0" cy="640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63844" y="4928417"/>
            <a:ext cx="0" cy="640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47892" y="2239423"/>
            <a:ext cx="3570107" cy="5078314"/>
            <a:chOff x="747892" y="1420985"/>
            <a:chExt cx="3570107" cy="5078314"/>
          </a:xfrm>
        </p:grpSpPr>
        <p:sp>
          <p:nvSpPr>
            <p:cNvPr id="23" name="Rectangle 22"/>
            <p:cNvSpPr/>
            <p:nvPr/>
          </p:nvSpPr>
          <p:spPr>
            <a:xfrm>
              <a:off x="747892" y="1420985"/>
              <a:ext cx="3570107" cy="5078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k*, r* by solving LP.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p* by Alg. 4.1.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by evaluating the objective function for the reverse ranking r. k</a:t>
              </a:r>
              <a:r>
                <a:rPr lang="en-US" baseline="-25000">
                  <a:latin typeface="Tw Cen MT"/>
                  <a:cs typeface="Tw Cen MT"/>
                </a:rPr>
                <a:t>worst </a:t>
              </a:r>
              <a:r>
                <a:rPr lang="en-US">
                  <a:latin typeface="Tw Cen MT"/>
                  <a:cs typeface="Tw Cen MT"/>
                </a:rPr>
                <a:t>= sum of upper triangle of C(r, r).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FontTx/>
                <a:buAutoNum type="arabicPeriod"/>
              </a:pPr>
              <a:r>
                <a:rPr lang="en-US">
                  <a:latin typeface="Tw Cen MT"/>
                  <a:cs typeface="Tw Cen MT"/>
                </a:rPr>
                <a:t>k</a:t>
              </a:r>
              <a:r>
                <a:rPr lang="en-US" baseline="-25000">
                  <a:latin typeface="Tw Cen MT"/>
                  <a:cs typeface="Tw Cen MT"/>
                </a:rPr>
                <a:t>med</a:t>
              </a:r>
              <a:r>
                <a:rPr lang="en-US">
                  <a:latin typeface="Tw Cen MT"/>
                  <a:cs typeface="Tw Cen MT"/>
                </a:rPr>
                <a:t>=floor[(k*+k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)/2]</a:t>
              </a:r>
            </a:p>
            <a:p>
              <a:pPr marL="342900" indent="-342900">
                <a:buFontTx/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FontTx/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p</a:t>
              </a:r>
              <a:r>
                <a:rPr lang="en-US" baseline="-25000">
                  <a:latin typeface="Tw Cen MT"/>
                  <a:cs typeface="Tw Cen MT"/>
                </a:rPr>
                <a:t>med</a:t>
              </a:r>
              <a:r>
                <a:rPr lang="en-US">
                  <a:latin typeface="Tw Cen MT"/>
                  <a:cs typeface="Tw Cen MT"/>
                </a:rPr>
                <a:t> by solving another LP, </a:t>
              </a:r>
              <a:r>
                <a:rPr lang="en-US">
                  <a:solidFill>
                    <a:srgbClr val="3366FF"/>
                  </a:solidFill>
                  <a:latin typeface="Tw Cen MT"/>
                  <a:cs typeface="Tw Cen MT"/>
                </a:rPr>
                <a:t>max</a:t>
              </a:r>
              <a:r>
                <a:rPr lang="en-US">
                  <a:latin typeface="Tw Cen MT"/>
                  <a:cs typeface="Tw Cen MT"/>
                </a:rPr>
                <a:t> </a:t>
              </a:r>
              <a:r>
                <a:rPr lang="en-US">
                  <a:solidFill>
                    <a:srgbClr val="3366FF"/>
                  </a:solidFill>
                  <a:latin typeface="Tw Cen MT"/>
                  <a:cs typeface="Tw Cen MT"/>
                </a:rPr>
                <a:t>½</a:t>
              </a:r>
              <a:r>
                <a:rPr lang="en-US">
                  <a:latin typeface="Tw Cen MT"/>
                  <a:cs typeface="Tw Cen MT"/>
                </a:rPr>
                <a:t>-sized polytope due to added constraint: C.*X ≤ k</a:t>
              </a:r>
              <a:r>
                <a:rPr lang="en-US" baseline="-25000">
                  <a:latin typeface="Tw Cen MT"/>
                  <a:cs typeface="Tw Cen MT"/>
                </a:rPr>
                <a:t>med</a:t>
              </a:r>
              <a:r>
                <a:rPr lang="en-US">
                  <a:latin typeface="Tw Cen MT"/>
                  <a:cs typeface="Tw Cen MT"/>
                </a:rPr>
                <a:t>. Then run Alg. 4.1.</a:t>
              </a:r>
            </a:p>
            <a:p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endParaRPr lang="en-US">
                <a:latin typeface="Tw Cen MT"/>
                <a:cs typeface="Tw Cen M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16200000">
              <a:off x="2463453" y="3430225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>
              <a:off x="2615853" y="3427404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>
              <a:off x="1963926" y="3156474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747885" y="1238556"/>
            <a:ext cx="7549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We don’t need the whole k-histogram, just the </a:t>
            </a: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rough shape </a:t>
            </a:r>
            <a:r>
              <a:rPr lang="en-US">
                <a:latin typeface="Tw Cen MT"/>
                <a:cs typeface="Tw Cen MT"/>
              </a:rPr>
              <a:t>from the two ends </a:t>
            </a: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and the middle</a:t>
            </a:r>
            <a:r>
              <a:rPr lang="en-US">
                <a:latin typeface="Tw Cen MT"/>
                <a:cs typeface="Tw Cen MT"/>
              </a:rPr>
              <a:t>.</a:t>
            </a:r>
          </a:p>
          <a:p>
            <a:endParaRPr lang="en-US">
              <a:latin typeface="Tw Cen MT"/>
              <a:cs typeface="Tw Cen M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937027" y="2343262"/>
            <a:ext cx="0" cy="2633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12894" y="5206892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</a:t>
            </a:r>
            <a:r>
              <a:rPr lang="en-US" sz="1400" b="1" baseline="-25000">
                <a:latin typeface="Tw Cen MT"/>
                <a:cs typeface="Tw Cen MT"/>
              </a:rPr>
              <a:t>med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65184" y="2159819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p</a:t>
            </a:r>
            <a:r>
              <a:rPr lang="en-US" sz="1400" b="1" baseline="-25000">
                <a:latin typeface="Tw Cen MT"/>
                <a:cs typeface="Tw Cen MT"/>
              </a:rPr>
              <a:t>med</a:t>
            </a:r>
            <a:endParaRPr lang="en-US" sz="14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621331252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47892" y="2239423"/>
            <a:ext cx="3570107" cy="5078314"/>
            <a:chOff x="747892" y="1420985"/>
            <a:chExt cx="3570107" cy="5078314"/>
          </a:xfrm>
        </p:grpSpPr>
        <p:sp>
          <p:nvSpPr>
            <p:cNvPr id="23" name="Rectangle 22"/>
            <p:cNvSpPr/>
            <p:nvPr/>
          </p:nvSpPr>
          <p:spPr>
            <a:xfrm>
              <a:off x="747892" y="1420985"/>
              <a:ext cx="3570107" cy="5078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k*, r* by solving LP.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p* by Alg. 4.1.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by evaluating the objective function for the reverse ranking r. k</a:t>
              </a:r>
              <a:r>
                <a:rPr lang="en-US" baseline="-25000">
                  <a:latin typeface="Tw Cen MT"/>
                  <a:cs typeface="Tw Cen MT"/>
                </a:rPr>
                <a:t>worst </a:t>
              </a:r>
              <a:r>
                <a:rPr lang="en-US">
                  <a:latin typeface="Tw Cen MT"/>
                  <a:cs typeface="Tw Cen MT"/>
                </a:rPr>
                <a:t>= sum of upper triangle of C(r, r).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FontTx/>
                <a:buAutoNum type="arabicPeriod"/>
              </a:pPr>
              <a:r>
                <a:rPr lang="en-US">
                  <a:latin typeface="Tw Cen MT"/>
                  <a:cs typeface="Tw Cen MT"/>
                </a:rPr>
                <a:t>k</a:t>
              </a:r>
              <a:r>
                <a:rPr lang="en-US" baseline="-25000">
                  <a:latin typeface="Tw Cen MT"/>
                  <a:cs typeface="Tw Cen MT"/>
                </a:rPr>
                <a:t>med</a:t>
              </a:r>
              <a:r>
                <a:rPr lang="en-US">
                  <a:latin typeface="Tw Cen MT"/>
                  <a:cs typeface="Tw Cen MT"/>
                </a:rPr>
                <a:t>=floor[(k*+k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)/2]</a:t>
              </a:r>
            </a:p>
            <a:p>
              <a:pPr marL="342900" indent="-342900">
                <a:buFontTx/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FontTx/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p</a:t>
              </a:r>
              <a:r>
                <a:rPr lang="en-US" baseline="-25000">
                  <a:latin typeface="Tw Cen MT"/>
                  <a:cs typeface="Tw Cen MT"/>
                </a:rPr>
                <a:t>med</a:t>
              </a:r>
              <a:r>
                <a:rPr lang="en-US">
                  <a:latin typeface="Tw Cen MT"/>
                  <a:cs typeface="Tw Cen MT"/>
                </a:rPr>
                <a:t> by solving another LP, </a:t>
              </a:r>
              <a:r>
                <a:rPr lang="en-US">
                  <a:solidFill>
                    <a:srgbClr val="3366FF"/>
                  </a:solidFill>
                  <a:latin typeface="Tw Cen MT"/>
                  <a:cs typeface="Tw Cen MT"/>
                </a:rPr>
                <a:t>max</a:t>
              </a:r>
              <a:r>
                <a:rPr lang="en-US">
                  <a:latin typeface="Tw Cen MT"/>
                  <a:cs typeface="Tw Cen MT"/>
                </a:rPr>
                <a:t> </a:t>
              </a:r>
              <a:r>
                <a:rPr lang="en-US">
                  <a:solidFill>
                    <a:srgbClr val="3366FF"/>
                  </a:solidFill>
                  <a:latin typeface="Tw Cen MT"/>
                  <a:cs typeface="Tw Cen MT"/>
                </a:rPr>
                <a:t>½</a:t>
              </a:r>
              <a:r>
                <a:rPr lang="en-US">
                  <a:latin typeface="Tw Cen MT"/>
                  <a:cs typeface="Tw Cen MT"/>
                </a:rPr>
                <a:t>-sized polytope due to added constraint: C.*X ≤ k</a:t>
              </a:r>
              <a:r>
                <a:rPr lang="en-US" baseline="-25000">
                  <a:latin typeface="Tw Cen MT"/>
                  <a:cs typeface="Tw Cen MT"/>
                </a:rPr>
                <a:t>med</a:t>
              </a:r>
              <a:r>
                <a:rPr lang="en-US">
                  <a:latin typeface="Tw Cen MT"/>
                  <a:cs typeface="Tw Cen MT"/>
                </a:rPr>
                <a:t>. Then run Alg. 4.1.</a:t>
              </a:r>
            </a:p>
            <a:p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endParaRPr lang="en-US">
                <a:latin typeface="Tw Cen MT"/>
                <a:cs typeface="Tw Cen M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16200000">
              <a:off x="2463453" y="3430225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>
              <a:off x="2615853" y="3427404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>
              <a:off x="1963926" y="3156474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747885" y="1238556"/>
            <a:ext cx="7549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We don’t need the whole k-histogram, just the </a:t>
            </a: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rough shape </a:t>
            </a:r>
            <a:r>
              <a:rPr lang="en-US">
                <a:latin typeface="Tw Cen MT"/>
                <a:cs typeface="Tw Cen MT"/>
              </a:rPr>
              <a:t>from the two ends </a:t>
            </a: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and the middle</a:t>
            </a:r>
            <a:r>
              <a:rPr lang="en-US">
                <a:latin typeface="Tw Cen MT"/>
                <a:cs typeface="Tw Cen MT"/>
              </a:rPr>
              <a:t>.</a:t>
            </a: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2" name="Picture 1" descr="Screen Shot 2019-09-14 at 11.10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80" y="4618936"/>
            <a:ext cx="4062887" cy="187680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755444" y="4409881"/>
            <a:ext cx="36830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latin typeface="Tw Cen MT"/>
                <a:cs typeface="Tw Cen MT"/>
              </a:rPr>
              <a:t>full polytope 			       ½ polytope</a:t>
            </a:r>
          </a:p>
        </p:txBody>
      </p:sp>
      <p:sp>
        <p:nvSpPr>
          <p:cNvPr id="32" name="Isosceles Triangle 31"/>
          <p:cNvSpPr/>
          <p:nvPr/>
        </p:nvSpPr>
        <p:spPr>
          <a:xfrm rot="6187969">
            <a:off x="8207611" y="5480492"/>
            <a:ext cx="190743" cy="243669"/>
          </a:xfrm>
          <a:prstGeom prst="triangl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 flipH="1">
            <a:off x="7309616" y="5424588"/>
            <a:ext cx="189299" cy="300398"/>
          </a:xfrm>
          <a:prstGeom prst="triangl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33777" y="5485993"/>
            <a:ext cx="679192" cy="179266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94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Unweighted and Weighted Problems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68330" y="1422001"/>
            <a:ext cx="150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weighted IP</a:t>
            </a:r>
          </a:p>
        </p:txBody>
      </p:sp>
      <p:pic>
        <p:nvPicPr>
          <p:cNvPr id="3" name="Picture 2" descr="Screen Shot 2019-09-08 at 10.39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63" y="2187222"/>
            <a:ext cx="3915835" cy="1566334"/>
          </a:xfrm>
          <a:prstGeom prst="rect">
            <a:avLst/>
          </a:prstGeom>
        </p:spPr>
      </p:pic>
      <p:pic>
        <p:nvPicPr>
          <p:cNvPr id="5" name="Picture 4" descr="Screen Shot 2019-09-08 at 10.41.3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5" y="2190046"/>
            <a:ext cx="3710277" cy="15352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9475" y="1422001"/>
            <a:ext cx="150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unweighted IP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79889" y="4955025"/>
            <a:ext cx="5602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w Cen MT"/>
                <a:cs typeface="Tw Cen MT"/>
              </a:rPr>
              <a:t>same polytope, different objectives</a:t>
            </a:r>
          </a:p>
        </p:txBody>
      </p:sp>
    </p:spTree>
    <p:extLst>
      <p:ext uri="{BB962C8B-B14F-4D97-AF65-F5344CB8AC3E}">
        <p14:creationId xmlns:p14="http://schemas.microsoft.com/office/powerpoint/2010/main" val="1471295308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Comparing to data at the extremes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Compare given data, 2005 Patriot, to randomly generated nearly perfectly rankable data with same n</a:t>
            </a: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4" name="Picture 3" descr="compar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1" y="2152998"/>
            <a:ext cx="5238521" cy="392889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25619" y="4797779"/>
            <a:ext cx="3939825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 k=92, p=4, r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= .51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37841" y="2565401"/>
            <a:ext cx="3968048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k=155, p=6, r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= .24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57686" y="3793068"/>
            <a:ext cx="4464758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perfectly rankable</a:t>
            </a:r>
            <a:r>
              <a:rPr lang="en-US" sz="14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 + 5% noise ,  k=20, p=1, r</a:t>
            </a:r>
            <a:r>
              <a:rPr lang="en-US" sz="1400" baseline="-250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 = .87 </a:t>
            </a:r>
          </a:p>
        </p:txBody>
      </p:sp>
    </p:spTree>
    <p:extLst>
      <p:ext uri="{BB962C8B-B14F-4D97-AF65-F5344CB8AC3E}">
        <p14:creationId xmlns:p14="http://schemas.microsoft.com/office/powerpoint/2010/main" val="2796993082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Comparing to data at the extremes</a:t>
            </a:r>
          </a:p>
        </p:txBody>
      </p:sp>
      <p:pic>
        <p:nvPicPr>
          <p:cNvPr id="4" name="Picture 3" descr="compar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1" y="2152998"/>
            <a:ext cx="5238521" cy="392889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57273" y="4416780"/>
            <a:ext cx="3939825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 k=92, p=4, r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= .51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48991" y="2564068"/>
            <a:ext cx="3968048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k=155, p=6, r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= .24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4719" y="3646467"/>
            <a:ext cx="4093281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perfectly rankable</a:t>
            </a:r>
            <a:r>
              <a:rPr lang="en-US" sz="14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 + 5% noise ,  k=20, p=1, r</a:t>
            </a:r>
            <a:r>
              <a:rPr lang="en-US" sz="1400" baseline="-250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 = .87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47742" y="1769723"/>
            <a:ext cx="3033889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ISSUES: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What is the other extreme of unrankable data for Hillside Count? Not 0 or E matrices. Maybe Random? 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The nearly perfectly rankable data is shifted left relative to the Patriot data. Why? Maybe because, even though n is the same, nnz is not.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How to generate random data with given nnz?</a:t>
            </a:r>
          </a:p>
          <a:p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886500276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Comparing to data at the extremes</a:t>
            </a:r>
          </a:p>
        </p:txBody>
      </p:sp>
      <p:pic>
        <p:nvPicPr>
          <p:cNvPr id="2" name="Picture 1" descr="random.jo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3" y="2126855"/>
            <a:ext cx="4835408" cy="362655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204051" y="4938891"/>
            <a:ext cx="3939825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 k=92, p=4, r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= .51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00658" y="3707068"/>
            <a:ext cx="3968048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k=155, p=6, r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= .24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1719" y="5516189"/>
            <a:ext cx="4093281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perfectly rankable</a:t>
            </a:r>
            <a:r>
              <a:rPr lang="en-US" sz="14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 + 5% noise,  k=20, p=1, r</a:t>
            </a:r>
            <a:r>
              <a:rPr lang="en-US" sz="1400" baseline="-250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accent3">
                    <a:lumMod val="60000"/>
                    <a:lumOff val="40000"/>
                  </a:schemeClr>
                </a:solidFill>
                <a:latin typeface="Tw Cen MT"/>
                <a:cs typeface="Tw Cen MT"/>
              </a:rPr>
              <a:t> = .87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22027" y="2042301"/>
            <a:ext cx="3968048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less rankable</a:t>
            </a:r>
            <a:r>
              <a:rPr lang="en-US" sz="1400">
                <a:latin typeface="Tw Cen MT"/>
                <a:cs typeface="Tw Cen MT"/>
              </a:rPr>
              <a:t> random data</a:t>
            </a:r>
          </a:p>
        </p:txBody>
      </p:sp>
    </p:spTree>
    <p:extLst>
      <p:ext uri="{BB962C8B-B14F-4D97-AF65-F5344CB8AC3E}">
        <p14:creationId xmlns:p14="http://schemas.microsoft.com/office/powerpoint/2010/main" val="3876749233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ISSUE: Constr. Relax. + Alg. 4.1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0223" y="1769723"/>
            <a:ext cx="766563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For problems with bigger n, we need Constraint Relaxation. Yet Algorithm 4.1 for finding p only works for the LOP LP polyope, not a constraint-relaxed version.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Can we hack ideas from Algorithm 4.1 to make it work approximately with Constraint Relaxation?</a:t>
            </a:r>
          </a:p>
          <a:p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07053140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n=3 Polytope</a:t>
            </a:r>
          </a:p>
        </p:txBody>
      </p:sp>
      <p:pic>
        <p:nvPicPr>
          <p:cNvPr id="2" name="Picture 1" descr="Screen Shot 2019-09-08 at 4.57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1231759"/>
            <a:ext cx="6121377" cy="52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1448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n=3 Polytope</a:t>
            </a:r>
          </a:p>
        </p:txBody>
      </p:sp>
      <p:pic>
        <p:nvPicPr>
          <p:cNvPr id="3" name="Picture 2" descr="Screen Shot 2019-09-08 at 5.13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76" y="1195789"/>
            <a:ext cx="6052881" cy="50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8594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n=3 Polytope</a:t>
            </a:r>
          </a:p>
        </p:txBody>
      </p:sp>
      <p:pic>
        <p:nvPicPr>
          <p:cNvPr id="2" name="Picture 1" descr="Screen Shot 2019-09-08 at 5.13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7" y="1277044"/>
            <a:ext cx="5527224" cy="51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5316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n=3 Polytope</a:t>
            </a:r>
          </a:p>
        </p:txBody>
      </p:sp>
      <p:pic>
        <p:nvPicPr>
          <p:cNvPr id="3" name="Picture 2" descr="Screen Shot 2019-09-08 at 5.13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37" y="1381876"/>
            <a:ext cx="5892820" cy="48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0990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IP Polytope vs. LP Polytope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6551" y="1422001"/>
            <a:ext cx="3824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For n ≤ 5, IP polytope = LP polytope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75901"/>
              </p:ext>
            </p:extLst>
          </p:nvPr>
        </p:nvGraphicFramePr>
        <p:xfrm>
          <a:off x="1086551" y="2554111"/>
          <a:ext cx="46848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 vertices = n!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 facets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5,040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87,472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40,320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≥ 488,602,996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15996" y="2263402"/>
            <a:ext cx="5023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latin typeface="Tw Cen MT"/>
                <a:cs typeface="Tw Cen MT"/>
              </a:rPr>
              <a:t>Stats for IP polytope (Marti &amp; Reinelt, 2011)</a:t>
            </a:r>
          </a:p>
        </p:txBody>
      </p:sp>
    </p:spTree>
    <p:extLst>
      <p:ext uri="{BB962C8B-B14F-4D97-AF65-F5344CB8AC3E}">
        <p14:creationId xmlns:p14="http://schemas.microsoft.com/office/powerpoint/2010/main" val="356723303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Theorems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Every rankability problem (unweighted or weighted) is feasible.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The rankability IP polytope has n! binary e.p.s and each is a ranking.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An initial e.p. feasible solution is easy to find. Take any ranking.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An initial interior point feasible solution is easy to find. Take the centroid of the IP polytope Xbar = .5(E-I).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The LP polytope contains the IP polytope.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If the LP concludes with an integer k*, then this k* is also optimal for the IP.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The optimal face of the IP polytope has |P| binary e.p. and each is a ranking.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If the LP concludes with an integer k* and fractional X*, then this pair is also optimal for the IP.</a:t>
            </a: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801372061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More Theorems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The k-histogram of rankings for the IP polytope is symmetric about a mean.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For a given D, the objective values of a ranking r and its reverse ranking r sum to the same constant value for all rankings.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A good initial feasible ranking can be constructed from the ‘colperm’ symmetric reordering method.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16200000">
            <a:off x="7509549" y="1886484"/>
            <a:ext cx="0" cy="9144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6818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118215</TotalTime>
  <Words>1285</Words>
  <Application>Microsoft Macintosh PowerPoint</Application>
  <PresentationFormat>On-screen Show (4:3)</PresentationFormat>
  <Paragraphs>195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ＭＳ Ｐゴシック</vt:lpstr>
      <vt:lpstr>Arial</vt:lpstr>
      <vt:lpstr>Calibri</vt:lpstr>
      <vt:lpstr>Tw Cen MT</vt:lpstr>
      <vt:lpstr>Office Theme</vt:lpstr>
      <vt:lpstr>Rankability Polytopes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Davidson College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Point</dc:title>
  <dc:creator>Tim Chartier</dc:creator>
  <cp:lastModifiedBy>Microsoft Office User</cp:lastModifiedBy>
  <cp:revision>912</cp:revision>
  <dcterms:created xsi:type="dcterms:W3CDTF">2011-08-23T17:17:26Z</dcterms:created>
  <dcterms:modified xsi:type="dcterms:W3CDTF">2019-09-16T13:12:41Z</dcterms:modified>
</cp:coreProperties>
</file>