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8"/>
  </p:notesMasterIdLst>
  <p:sldIdLst>
    <p:sldId id="256" r:id="rId2"/>
    <p:sldId id="258" r:id="rId3"/>
    <p:sldId id="300" r:id="rId4"/>
    <p:sldId id="262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69" r:id="rId16"/>
    <p:sldId id="316" r:id="rId17"/>
    <p:sldId id="315" r:id="rId18"/>
    <p:sldId id="317" r:id="rId19"/>
    <p:sldId id="318" r:id="rId20"/>
    <p:sldId id="320" r:id="rId21"/>
    <p:sldId id="319" r:id="rId22"/>
    <p:sldId id="324" r:id="rId23"/>
    <p:sldId id="312" r:id="rId24"/>
    <p:sldId id="322" r:id="rId25"/>
    <p:sldId id="323" r:id="rId26"/>
    <p:sldId id="321" r:id="rId27"/>
  </p:sldIdLst>
  <p:sldSz cx="9144000" cy="5143500" type="screen16x9"/>
  <p:notesSz cx="6858000" cy="9144000"/>
  <p:embeddedFontLst>
    <p:embeddedFont>
      <p:font typeface="DM Sans" pitchFamily="2" charset="0"/>
      <p:regular r:id="rId29"/>
      <p:bold r:id="rId30"/>
      <p:italic r:id="rId31"/>
      <p:boldItalic r:id="rId32"/>
    </p:embeddedFont>
    <p:embeddedFont>
      <p:font typeface="DM Sans ExtraBold" panose="020B0604020202020204" charset="0"/>
      <p:bold r:id="rId33"/>
      <p:boldItalic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Nunito" pitchFamily="2" charset="0"/>
      <p:regular r:id="rId39"/>
      <p:bold r:id="rId40"/>
      <p:italic r:id="rId41"/>
      <p:boldItalic r:id="rId42"/>
    </p:embeddedFont>
    <p:embeddedFont>
      <p:font typeface="Nunito Light" pitchFamily="2" charset="0"/>
      <p:regular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39306"/>
    <a:srgbClr val="E3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0F72AA-788B-4E83-9195-4A11F45EA758}">
  <a:tblStyle styleId="{8A0F72AA-788B-4E83-9195-4A11F45EA7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689" autoAdjust="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rsonal\results\plot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rsonal\results\plot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rsonal\results\plot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Sheet1!$A$258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(Sheet1!$B$3,Sheet1!$E$3,Sheet1!$H$3,Sheet1!$K$3,Sheet1!$N$3,Sheet1!$Q$3,Sheet1!$T$3)</c:f>
              <c:strCache>
                <c:ptCount val="7"/>
                <c:pt idx="0">
                  <c:v>Direct</c:v>
                </c:pt>
                <c:pt idx="1">
                  <c:v>Distribuire aleatoare</c:v>
                </c:pt>
                <c:pt idx="2">
                  <c:v>Distribuire uniformă</c:v>
                </c:pt>
                <c:pt idx="3">
                  <c:v>Least Connections</c:v>
                </c:pt>
                <c:pt idx="4">
                  <c:v>Weighted Response Time</c:v>
                </c:pt>
                <c:pt idx="5">
                  <c:v>Weighted Score</c:v>
                </c:pt>
                <c:pt idx="6">
                  <c:v>Distribuire adaptivă</c:v>
                </c:pt>
              </c:strCache>
              <c:extLst/>
            </c:strRef>
          </c:cat>
          <c:val>
            <c:numRef>
              <c:f>(Sheet1!$B$258,Sheet1!$E$258,Sheet1!$H$258,Sheet1!$K$258,Sheet1!$N$258,Sheet1!$Q$258,Sheet1!$T$258)</c:f>
              <c:numCache>
                <c:formatCode>General</c:formatCode>
                <c:ptCount val="7"/>
                <c:pt idx="0">
                  <c:v>364.58309999999966</c:v>
                </c:pt>
                <c:pt idx="1">
                  <c:v>30.552166666666579</c:v>
                </c:pt>
                <c:pt idx="2">
                  <c:v>112.70926666666649</c:v>
                </c:pt>
                <c:pt idx="3">
                  <c:v>83.80363333333321</c:v>
                </c:pt>
                <c:pt idx="4">
                  <c:v>23.129966666666636</c:v>
                </c:pt>
                <c:pt idx="5">
                  <c:v>16.132299999999969</c:v>
                </c:pt>
                <c:pt idx="6">
                  <c:v>21.51763333333329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41B-4733-92A0-F17F8C9F5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089568"/>
        <c:axId val="1114071328"/>
      </c:barChart>
      <c:catAx>
        <c:axId val="111408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071328"/>
        <c:crosses val="autoZero"/>
        <c:auto val="1"/>
        <c:lblAlgn val="ctr"/>
        <c:lblOffset val="100"/>
        <c:noMultiLvlLbl val="0"/>
      </c:catAx>
      <c:valAx>
        <c:axId val="111407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Timp r</a:t>
                </a:r>
                <a:r>
                  <a:rPr lang="ro-RO"/>
                  <a:t>ăspuns</a:t>
                </a:r>
                <a:r>
                  <a:rPr lang="ro-RO" baseline="0"/>
                  <a:t> mediu în ms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08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>
        <a:alpha val="40000"/>
      </a:srgb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Sheet1!$A$258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(Sheet1!$C$3,Sheet1!$F$3,Sheet1!$I$3,Sheet1!$L$3,Sheet1!$O$3,Sheet1!$R$3,Sheet1!$U$3)</c:f>
              <c:strCache>
                <c:ptCount val="7"/>
                <c:pt idx="0">
                  <c:v>Direct</c:v>
                </c:pt>
                <c:pt idx="1">
                  <c:v>Distribuire aleatoare</c:v>
                </c:pt>
                <c:pt idx="2">
                  <c:v>Distribuire uniformă</c:v>
                </c:pt>
                <c:pt idx="3">
                  <c:v>Least Connections</c:v>
                </c:pt>
                <c:pt idx="4">
                  <c:v>Weighted Response Time</c:v>
                </c:pt>
                <c:pt idx="5">
                  <c:v>Weighted Score</c:v>
                </c:pt>
                <c:pt idx="6">
                  <c:v>Distribuire adaptivă</c:v>
                </c:pt>
              </c:strCache>
              <c:extLst/>
            </c:strRef>
          </c:cat>
          <c:val>
            <c:numRef>
              <c:f>(Sheet1!$C$258,Sheet1!$F$258,Sheet1!$I$258,Sheet1!$L$258,Sheet1!$O$258,Sheet1!$R$258,Sheet1!$U$258)</c:f>
              <c:numCache>
                <c:formatCode>General</c:formatCode>
                <c:ptCount val="7"/>
                <c:pt idx="0">
                  <c:v>102.32933333333314</c:v>
                </c:pt>
                <c:pt idx="1">
                  <c:v>7.5975666666666628</c:v>
                </c:pt>
                <c:pt idx="2">
                  <c:v>9.7988666666666457</c:v>
                </c:pt>
                <c:pt idx="3">
                  <c:v>30.542266666666624</c:v>
                </c:pt>
                <c:pt idx="4">
                  <c:v>6.6432999999999955</c:v>
                </c:pt>
                <c:pt idx="5">
                  <c:v>3.5242333333333282</c:v>
                </c:pt>
                <c:pt idx="6">
                  <c:v>3.3583999999999863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F40-483B-9110-6607A80DA2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089568"/>
        <c:axId val="1114071328"/>
      </c:barChart>
      <c:catAx>
        <c:axId val="111408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071328"/>
        <c:crosses val="autoZero"/>
        <c:auto val="1"/>
        <c:lblAlgn val="ctr"/>
        <c:lblOffset val="100"/>
        <c:noMultiLvlLbl val="0"/>
      </c:catAx>
      <c:valAx>
        <c:axId val="111407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Timp r</a:t>
                </a:r>
                <a:r>
                  <a:rPr lang="ro-RO"/>
                  <a:t>ăspuns</a:t>
                </a:r>
                <a:r>
                  <a:rPr lang="ro-RO" baseline="0"/>
                  <a:t> mediu în ms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08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>
        <a:alpha val="40000"/>
      </a:srgb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Sheet1!$A$258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(Sheet1!$D$3,Sheet1!$G$3,Sheet1!$J$3,Sheet1!$M$3,Sheet1!$P$3,Sheet1!$S$3,Sheet1!$V$3)</c:f>
              <c:strCache>
                <c:ptCount val="7"/>
                <c:pt idx="0">
                  <c:v>Direct</c:v>
                </c:pt>
                <c:pt idx="1">
                  <c:v>Distribuire aleatoare</c:v>
                </c:pt>
                <c:pt idx="2">
                  <c:v>Distribuire uniformă</c:v>
                </c:pt>
                <c:pt idx="3">
                  <c:v>Least Connections</c:v>
                </c:pt>
                <c:pt idx="4">
                  <c:v>Weighted Response Time</c:v>
                </c:pt>
                <c:pt idx="5">
                  <c:v>Weighted Score</c:v>
                </c:pt>
                <c:pt idx="6">
                  <c:v>Distribuire adaptivă</c:v>
                </c:pt>
              </c:strCache>
              <c:extLst/>
            </c:strRef>
          </c:cat>
          <c:val>
            <c:numRef>
              <c:f>(Sheet1!$D$258,Sheet1!$G$258,Sheet1!$J$258,Sheet1!$M$258,Sheet1!$P$258,Sheet1!$S$258,Sheet1!$V$258)</c:f>
              <c:numCache>
                <c:formatCode>General</c:formatCode>
                <c:ptCount val="7"/>
                <c:pt idx="0">
                  <c:v>137.86146666666639</c:v>
                </c:pt>
                <c:pt idx="1">
                  <c:v>7.9031333333333249</c:v>
                </c:pt>
                <c:pt idx="2">
                  <c:v>11.345333333333318</c:v>
                </c:pt>
                <c:pt idx="3">
                  <c:v>31.159766666666627</c:v>
                </c:pt>
                <c:pt idx="4">
                  <c:v>13.447999999999965</c:v>
                </c:pt>
                <c:pt idx="5">
                  <c:v>3.684299999999995</c:v>
                </c:pt>
                <c:pt idx="6">
                  <c:v>3.5196666666320002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3D0-4D2B-9821-80BDA9B88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089568"/>
        <c:axId val="1114071328"/>
      </c:barChart>
      <c:catAx>
        <c:axId val="111408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071328"/>
        <c:crosses val="autoZero"/>
        <c:auto val="1"/>
        <c:lblAlgn val="ctr"/>
        <c:lblOffset val="100"/>
        <c:noMultiLvlLbl val="0"/>
      </c:catAx>
      <c:valAx>
        <c:axId val="111407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Timp r</a:t>
                </a:r>
                <a:r>
                  <a:rPr lang="ro-RO"/>
                  <a:t>ăspuns</a:t>
                </a:r>
                <a:r>
                  <a:rPr lang="ro-RO" baseline="0"/>
                  <a:t> mediu în ms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08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>
        <a:alpha val="40000"/>
      </a:srgb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39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5972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0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0506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96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7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273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688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5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470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066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80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463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352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436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14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8056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40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4784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0567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097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90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98300" y="1523100"/>
            <a:ext cx="6957000" cy="22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98450" y="3732200"/>
            <a:ext cx="6957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078028" y="-1391669"/>
            <a:ext cx="11666207" cy="8151541"/>
            <a:chOff x="-2078028" y="-1391669"/>
            <a:chExt cx="11666207" cy="8151541"/>
          </a:xfrm>
        </p:grpSpPr>
        <p:sp>
          <p:nvSpPr>
            <p:cNvPr id="13" name="Google Shape;13;p2"/>
            <p:cNvSpPr/>
            <p:nvPr/>
          </p:nvSpPr>
          <p:spPr>
            <a:xfrm rot="5400000">
              <a:off x="-1065597" y="-2404099"/>
              <a:ext cx="2452727" cy="4477588"/>
            </a:xfrm>
            <a:custGeom>
              <a:avLst/>
              <a:gdLst/>
              <a:ahLst/>
              <a:cxnLst/>
              <a:rect l="l" t="t" r="r" b="b"/>
              <a:pathLst>
                <a:path w="2292" h="4183" extrusionOk="0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02464" y="3686094"/>
              <a:ext cx="1685715" cy="3073779"/>
            </a:xfrm>
            <a:custGeom>
              <a:avLst/>
              <a:gdLst/>
              <a:ahLst/>
              <a:cxnLst/>
              <a:rect l="l" t="t" r="r" b="b"/>
              <a:pathLst>
                <a:path w="1575" h="2871" extrusionOk="0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182925" y="-535943"/>
            <a:ext cx="8085408" cy="5144509"/>
            <a:chOff x="-182925" y="-535943"/>
            <a:chExt cx="8085408" cy="5144509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-182925" y="4544171"/>
              <a:ext cx="8085408" cy="64395"/>
              <a:chOff x="-182925" y="4544171"/>
              <a:chExt cx="8085408" cy="64395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-182925" y="4569918"/>
                <a:ext cx="79896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789434" y="4544171"/>
                <a:ext cx="113049" cy="64395"/>
              </a:xfrm>
              <a:custGeom>
                <a:avLst/>
                <a:gdLst/>
                <a:ahLst/>
                <a:cxnLst/>
                <a:rect l="l" t="t" r="r" b="b"/>
                <a:pathLst>
                  <a:path w="79" h="45" extrusionOk="0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911949" y="-535943"/>
              <a:ext cx="64395" cy="1596993"/>
              <a:chOff x="911949" y="-535943"/>
              <a:chExt cx="64395" cy="1596993"/>
            </a:xfrm>
          </p:grpSpPr>
          <p:sp>
            <p:nvSpPr>
              <p:cNvPr id="20" name="Google Shape;20;p2"/>
              <p:cNvSpPr/>
              <p:nvPr/>
            </p:nvSpPr>
            <p:spPr>
              <a:xfrm rot="5400000">
                <a:off x="184246" y="217507"/>
                <a:ext cx="15198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>
                <a:off x="888337" y="973043"/>
                <a:ext cx="111618" cy="64395"/>
              </a:xfrm>
              <a:custGeom>
                <a:avLst/>
                <a:gdLst/>
                <a:ahLst/>
                <a:cxnLst/>
                <a:rect l="l" t="t" r="r" b="b"/>
                <a:pathLst>
                  <a:path w="78" h="45" extrusionOk="0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713225" y="20570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713225" y="36033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3419250" y="36033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3419250" y="20570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415375" y="1191725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 b="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4121400" y="2738100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 b="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1415375" y="2738100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 b="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121400" y="1191725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 b="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6125275" y="36033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6125275" y="20570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14" hasCustomPrompt="1"/>
          </p:nvPr>
        </p:nvSpPr>
        <p:spPr>
          <a:xfrm>
            <a:off x="6827425" y="2738100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 b="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15" hasCustomPrompt="1"/>
          </p:nvPr>
        </p:nvSpPr>
        <p:spPr>
          <a:xfrm>
            <a:off x="6827425" y="1191725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 b="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6"/>
          </p:nvPr>
        </p:nvSpPr>
        <p:spPr>
          <a:xfrm>
            <a:off x="713225" y="17756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7"/>
          </p:nvPr>
        </p:nvSpPr>
        <p:spPr>
          <a:xfrm>
            <a:off x="713225" y="332189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8"/>
          </p:nvPr>
        </p:nvSpPr>
        <p:spPr>
          <a:xfrm>
            <a:off x="3419250" y="332189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9"/>
          </p:nvPr>
        </p:nvSpPr>
        <p:spPr>
          <a:xfrm>
            <a:off x="3419250" y="17756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20"/>
          </p:nvPr>
        </p:nvSpPr>
        <p:spPr>
          <a:xfrm>
            <a:off x="6125275" y="332189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21"/>
          </p:nvPr>
        </p:nvSpPr>
        <p:spPr>
          <a:xfrm>
            <a:off x="6125275" y="17756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 rot="5400000">
            <a:off x="-2432457" y="1770414"/>
            <a:ext cx="5611922" cy="64395"/>
            <a:chOff x="2290561" y="4544171"/>
            <a:chExt cx="5611922" cy="64395"/>
          </a:xfrm>
        </p:grpSpPr>
        <p:sp>
          <p:nvSpPr>
            <p:cNvPr id="143" name="Google Shape;143;p13"/>
            <p:cNvSpPr/>
            <p:nvPr/>
          </p:nvSpPr>
          <p:spPr>
            <a:xfrm>
              <a:off x="2290561" y="4569922"/>
              <a:ext cx="55161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789434" y="4544171"/>
              <a:ext cx="113049" cy="64395"/>
            </a:xfrm>
            <a:custGeom>
              <a:avLst/>
              <a:gdLst/>
              <a:ahLst/>
              <a:cxnLst/>
              <a:rect l="l" t="t" r="r" b="b"/>
              <a:pathLst>
                <a:path w="79" h="45" extrusionOk="0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3"/>
          <p:cNvSpPr/>
          <p:nvPr/>
        </p:nvSpPr>
        <p:spPr>
          <a:xfrm rot="5400000">
            <a:off x="-370272" y="3596151"/>
            <a:ext cx="2452727" cy="4477588"/>
          </a:xfrm>
          <a:custGeom>
            <a:avLst/>
            <a:gdLst/>
            <a:ahLst/>
            <a:cxnLst/>
            <a:rect l="l" t="t" r="r" b="b"/>
            <a:pathLst>
              <a:path w="2292" h="4183" extrusionOk="0">
                <a:moveTo>
                  <a:pt x="1146" y="4183"/>
                </a:moveTo>
                <a:cubicBezTo>
                  <a:pt x="840" y="4183"/>
                  <a:pt x="552" y="4064"/>
                  <a:pt x="336" y="3847"/>
                </a:cubicBezTo>
                <a:cubicBezTo>
                  <a:pt x="119" y="3631"/>
                  <a:pt x="0" y="3343"/>
                  <a:pt x="0" y="3037"/>
                </a:cubicBezTo>
                <a:cubicBezTo>
                  <a:pt x="0" y="1145"/>
                  <a:pt x="0" y="1145"/>
                  <a:pt x="0" y="1145"/>
                </a:cubicBezTo>
                <a:cubicBezTo>
                  <a:pt x="0" y="839"/>
                  <a:pt x="119" y="552"/>
                  <a:pt x="336" y="335"/>
                </a:cubicBezTo>
                <a:cubicBezTo>
                  <a:pt x="552" y="119"/>
                  <a:pt x="840" y="0"/>
                  <a:pt x="1146" y="0"/>
                </a:cubicBezTo>
                <a:cubicBezTo>
                  <a:pt x="1452" y="0"/>
                  <a:pt x="1740" y="119"/>
                  <a:pt x="1956" y="335"/>
                </a:cubicBezTo>
                <a:cubicBezTo>
                  <a:pt x="2173" y="552"/>
                  <a:pt x="2292" y="839"/>
                  <a:pt x="2292" y="1145"/>
                </a:cubicBezTo>
                <a:cubicBezTo>
                  <a:pt x="2292" y="3037"/>
                  <a:pt x="2292" y="3037"/>
                  <a:pt x="2292" y="3037"/>
                </a:cubicBezTo>
                <a:cubicBezTo>
                  <a:pt x="2292" y="3343"/>
                  <a:pt x="2173" y="3631"/>
                  <a:pt x="1956" y="3847"/>
                </a:cubicBezTo>
                <a:cubicBezTo>
                  <a:pt x="1740" y="4064"/>
                  <a:pt x="1452" y="4183"/>
                  <a:pt x="1146" y="4183"/>
                </a:cubicBezTo>
                <a:close/>
                <a:moveTo>
                  <a:pt x="1146" y="12"/>
                </a:moveTo>
                <a:cubicBezTo>
                  <a:pt x="521" y="12"/>
                  <a:pt x="12" y="520"/>
                  <a:pt x="12" y="1145"/>
                </a:cubicBezTo>
                <a:cubicBezTo>
                  <a:pt x="12" y="3037"/>
                  <a:pt x="12" y="3037"/>
                  <a:pt x="12" y="3037"/>
                </a:cubicBezTo>
                <a:cubicBezTo>
                  <a:pt x="12" y="3662"/>
                  <a:pt x="521" y="4171"/>
                  <a:pt x="1146" y="4171"/>
                </a:cubicBezTo>
                <a:cubicBezTo>
                  <a:pt x="1146" y="4171"/>
                  <a:pt x="1146" y="4171"/>
                  <a:pt x="1146" y="4171"/>
                </a:cubicBezTo>
                <a:cubicBezTo>
                  <a:pt x="1771" y="4171"/>
                  <a:pt x="2280" y="3662"/>
                  <a:pt x="2280" y="3037"/>
                </a:cubicBezTo>
                <a:cubicBezTo>
                  <a:pt x="2280" y="1145"/>
                  <a:pt x="2280" y="1145"/>
                  <a:pt x="2280" y="1145"/>
                </a:cubicBezTo>
                <a:cubicBezTo>
                  <a:pt x="2280" y="520"/>
                  <a:pt x="1771" y="12"/>
                  <a:pt x="1146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>
            <a:spLocks noGrp="1"/>
          </p:cNvSpPr>
          <p:nvPr>
            <p:ph type="title"/>
          </p:nvPr>
        </p:nvSpPr>
        <p:spPr>
          <a:xfrm>
            <a:off x="1134950" y="896900"/>
            <a:ext cx="35196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1"/>
          </p:nvPr>
        </p:nvSpPr>
        <p:spPr>
          <a:xfrm>
            <a:off x="1134950" y="2370225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4"/>
          <p:cNvSpPr>
            <a:spLocks noGrp="1"/>
          </p:cNvSpPr>
          <p:nvPr>
            <p:ph type="pic" idx="2"/>
          </p:nvPr>
        </p:nvSpPr>
        <p:spPr>
          <a:xfrm>
            <a:off x="5112775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1" name="Google Shape;151;p14"/>
          <p:cNvGrpSpPr/>
          <p:nvPr/>
        </p:nvGrpSpPr>
        <p:grpSpPr>
          <a:xfrm rot="5400000">
            <a:off x="-4082112" y="651583"/>
            <a:ext cx="8912413" cy="71438"/>
            <a:chOff x="-2308750" y="4879233"/>
            <a:chExt cx="8912413" cy="71438"/>
          </a:xfrm>
        </p:grpSpPr>
        <p:sp>
          <p:nvSpPr>
            <p:cNvPr id="152" name="Google Shape;152;p14"/>
            <p:cNvSpPr/>
            <p:nvPr/>
          </p:nvSpPr>
          <p:spPr>
            <a:xfrm>
              <a:off x="-2308750" y="4907750"/>
              <a:ext cx="88761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6478250" y="4879233"/>
              <a:ext cx="125413" cy="71438"/>
            </a:xfrm>
            <a:custGeom>
              <a:avLst/>
              <a:gdLst/>
              <a:ahLst/>
              <a:cxnLst/>
              <a:rect l="l" t="t" r="r" b="b"/>
              <a:pathLst>
                <a:path w="79" h="45" extrusionOk="0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6478250" y="4879233"/>
              <a:ext cx="125413" cy="71438"/>
            </a:xfrm>
            <a:custGeom>
              <a:avLst/>
              <a:gdLst/>
              <a:ahLst/>
              <a:cxnLst/>
              <a:rect l="l" t="t" r="r" b="b"/>
              <a:pathLst>
                <a:path w="79" h="45" extrusionOk="0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14"/>
          <p:cNvGrpSpPr/>
          <p:nvPr/>
        </p:nvGrpSpPr>
        <p:grpSpPr>
          <a:xfrm>
            <a:off x="-3158952" y="-2761668"/>
            <a:ext cx="14310715" cy="8500853"/>
            <a:chOff x="-3158952" y="-2761668"/>
            <a:chExt cx="14310715" cy="8500853"/>
          </a:xfrm>
        </p:grpSpPr>
        <p:sp>
          <p:nvSpPr>
            <p:cNvPr id="156" name="Google Shape;156;p14"/>
            <p:cNvSpPr/>
            <p:nvPr/>
          </p:nvSpPr>
          <p:spPr>
            <a:xfrm rot="-5400000">
              <a:off x="-1420638" y="2510207"/>
              <a:ext cx="1490664" cy="4967292"/>
            </a:xfrm>
            <a:custGeom>
              <a:avLst/>
              <a:gdLst/>
              <a:ahLst/>
              <a:cxnLst/>
              <a:rect l="l" t="t" r="r" b="b"/>
              <a:pathLst>
                <a:path w="1255" h="4183" extrusionOk="0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8430787" y="-2761668"/>
              <a:ext cx="2720976" cy="4967292"/>
            </a:xfrm>
            <a:custGeom>
              <a:avLst/>
              <a:gdLst/>
              <a:ahLst/>
              <a:cxnLst/>
              <a:rect l="l" t="t" r="r" b="b"/>
              <a:pathLst>
                <a:path w="2292" h="4183" extrusionOk="0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8" name="Google Shape;238;p21"/>
          <p:cNvGrpSpPr/>
          <p:nvPr/>
        </p:nvGrpSpPr>
        <p:grpSpPr>
          <a:xfrm>
            <a:off x="-4247302" y="-3550068"/>
            <a:ext cx="14441353" cy="9176065"/>
            <a:chOff x="-4247302" y="-3550068"/>
            <a:chExt cx="14441353" cy="9176065"/>
          </a:xfrm>
        </p:grpSpPr>
        <p:sp>
          <p:nvSpPr>
            <p:cNvPr id="239" name="Google Shape;239;p21"/>
            <p:cNvSpPr/>
            <p:nvPr/>
          </p:nvSpPr>
          <p:spPr>
            <a:xfrm rot="-5400000">
              <a:off x="-2508988" y="2397020"/>
              <a:ext cx="1490664" cy="4967292"/>
            </a:xfrm>
            <a:custGeom>
              <a:avLst/>
              <a:gdLst/>
              <a:ahLst/>
              <a:cxnLst/>
              <a:rect l="l" t="t" r="r" b="b"/>
              <a:pathLst>
                <a:path w="1255" h="4183" extrusionOk="0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 rot="10800000">
              <a:off x="8703387" y="-3550068"/>
              <a:ext cx="1490664" cy="4967292"/>
            </a:xfrm>
            <a:custGeom>
              <a:avLst/>
              <a:gdLst/>
              <a:ahLst/>
              <a:cxnLst/>
              <a:rect l="l" t="t" r="r" b="b"/>
              <a:pathLst>
                <a:path w="1255" h="4183" extrusionOk="0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720000" y="308483"/>
            <a:ext cx="9755025" cy="4607901"/>
            <a:chOff x="720000" y="308483"/>
            <a:chExt cx="9755025" cy="4607901"/>
          </a:xfrm>
        </p:grpSpPr>
        <p:grpSp>
          <p:nvGrpSpPr>
            <p:cNvPr id="242" name="Google Shape;242;p21"/>
            <p:cNvGrpSpPr/>
            <p:nvPr/>
          </p:nvGrpSpPr>
          <p:grpSpPr>
            <a:xfrm rot="10800000">
              <a:off x="8703375" y="308483"/>
              <a:ext cx="1771650" cy="71438"/>
              <a:chOff x="1150025" y="4460558"/>
              <a:chExt cx="1771650" cy="71438"/>
            </a:xfrm>
          </p:grpSpPr>
          <p:sp>
            <p:nvSpPr>
              <p:cNvPr id="243" name="Google Shape;243;p21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78" h="45" extrusionOk="0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21"/>
            <p:cNvGrpSpPr/>
            <p:nvPr/>
          </p:nvGrpSpPr>
          <p:grpSpPr>
            <a:xfrm rot="10800000">
              <a:off x="720000" y="4844946"/>
              <a:ext cx="8912413" cy="71438"/>
              <a:chOff x="-2308750" y="4879233"/>
              <a:chExt cx="8912413" cy="71438"/>
            </a:xfrm>
          </p:grpSpPr>
          <p:sp>
            <p:nvSpPr>
              <p:cNvPr id="246" name="Google Shape;246;p21"/>
              <p:cNvSpPr/>
              <p:nvPr/>
            </p:nvSpPr>
            <p:spPr>
              <a:xfrm>
                <a:off x="-2308750" y="4907750"/>
                <a:ext cx="88761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45" extrusionOk="0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45" extrusionOk="0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23"/>
          <p:cNvGrpSpPr/>
          <p:nvPr/>
        </p:nvGrpSpPr>
        <p:grpSpPr>
          <a:xfrm>
            <a:off x="-1353152" y="-951167"/>
            <a:ext cx="11547203" cy="7961265"/>
            <a:chOff x="-1353152" y="-951167"/>
            <a:chExt cx="11547203" cy="7961265"/>
          </a:xfrm>
        </p:grpSpPr>
        <p:sp>
          <p:nvSpPr>
            <p:cNvPr id="266" name="Google Shape;266;p23"/>
            <p:cNvSpPr/>
            <p:nvPr/>
          </p:nvSpPr>
          <p:spPr>
            <a:xfrm rot="-5400000">
              <a:off x="385162" y="-2689480"/>
              <a:ext cx="1490664" cy="4967292"/>
            </a:xfrm>
            <a:custGeom>
              <a:avLst/>
              <a:gdLst/>
              <a:ahLst/>
              <a:cxnLst/>
              <a:rect l="l" t="t" r="r" b="b"/>
              <a:pathLst>
                <a:path w="1255" h="4183" extrusionOk="0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3"/>
            <p:cNvSpPr/>
            <p:nvPr/>
          </p:nvSpPr>
          <p:spPr>
            <a:xfrm rot="10800000">
              <a:off x="8703387" y="2042807"/>
              <a:ext cx="1490664" cy="4967292"/>
            </a:xfrm>
            <a:custGeom>
              <a:avLst/>
              <a:gdLst/>
              <a:ahLst/>
              <a:cxnLst/>
              <a:rect l="l" t="t" r="r" b="b"/>
              <a:pathLst>
                <a:path w="1255" h="4183" extrusionOk="0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23"/>
          <p:cNvGrpSpPr/>
          <p:nvPr/>
        </p:nvGrpSpPr>
        <p:grpSpPr>
          <a:xfrm rot="5400000">
            <a:off x="985675" y="-382042"/>
            <a:ext cx="1771650" cy="71438"/>
            <a:chOff x="1150025" y="4460558"/>
            <a:chExt cx="1771650" cy="71438"/>
          </a:xfrm>
        </p:grpSpPr>
        <p:sp>
          <p:nvSpPr>
            <p:cNvPr id="269" name="Google Shape;269;p23"/>
            <p:cNvSpPr/>
            <p:nvPr/>
          </p:nvSpPr>
          <p:spPr>
            <a:xfrm>
              <a:off x="1150025" y="4489077"/>
              <a:ext cx="16860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797850" y="4460558"/>
              <a:ext cx="123825" cy="71438"/>
            </a:xfrm>
            <a:custGeom>
              <a:avLst/>
              <a:gdLst/>
              <a:ahLst/>
              <a:cxnLst/>
              <a:rect l="l" t="t" r="r" b="b"/>
              <a:pathLst>
                <a:path w="78" h="45" extrusionOk="0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4"/>
          <p:cNvGrpSpPr/>
          <p:nvPr/>
        </p:nvGrpSpPr>
        <p:grpSpPr>
          <a:xfrm>
            <a:off x="-481650" y="795633"/>
            <a:ext cx="8912413" cy="4500744"/>
            <a:chOff x="-481650" y="795633"/>
            <a:chExt cx="8912413" cy="4500744"/>
          </a:xfrm>
        </p:grpSpPr>
        <p:grpSp>
          <p:nvGrpSpPr>
            <p:cNvPr id="274" name="Google Shape;274;p24"/>
            <p:cNvGrpSpPr/>
            <p:nvPr/>
          </p:nvGrpSpPr>
          <p:grpSpPr>
            <a:xfrm rot="-5400000">
              <a:off x="1013950" y="4374833"/>
              <a:ext cx="1771650" cy="71438"/>
              <a:chOff x="1150025" y="4460558"/>
              <a:chExt cx="1771650" cy="71438"/>
            </a:xfrm>
          </p:grpSpPr>
          <p:sp>
            <p:nvSpPr>
              <p:cNvPr id="275" name="Google Shape;275;p24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78" h="45" extrusionOk="0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" name="Google Shape;277;p24"/>
            <p:cNvGrpSpPr/>
            <p:nvPr/>
          </p:nvGrpSpPr>
          <p:grpSpPr>
            <a:xfrm>
              <a:off x="-481650" y="795633"/>
              <a:ext cx="8912413" cy="71438"/>
              <a:chOff x="-2308750" y="4879233"/>
              <a:chExt cx="8912413" cy="71438"/>
            </a:xfrm>
          </p:grpSpPr>
          <p:sp>
            <p:nvSpPr>
              <p:cNvPr id="278" name="Google Shape;278;p24"/>
              <p:cNvSpPr/>
              <p:nvPr/>
            </p:nvSpPr>
            <p:spPr>
              <a:xfrm>
                <a:off x="-2308750" y="4907750"/>
                <a:ext cx="88761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45" extrusionOk="0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45" extrusionOk="0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1" name="Google Shape;281;p24"/>
          <p:cNvGrpSpPr/>
          <p:nvPr/>
        </p:nvGrpSpPr>
        <p:grpSpPr>
          <a:xfrm>
            <a:off x="539287" y="-1724343"/>
            <a:ext cx="9382164" cy="10216367"/>
            <a:chOff x="539287" y="-1724343"/>
            <a:chExt cx="9382164" cy="10216367"/>
          </a:xfrm>
        </p:grpSpPr>
        <p:sp>
          <p:nvSpPr>
            <p:cNvPr id="282" name="Google Shape;282;p24"/>
            <p:cNvSpPr/>
            <p:nvPr/>
          </p:nvSpPr>
          <p:spPr>
            <a:xfrm>
              <a:off x="8430787" y="-1724343"/>
              <a:ext cx="1490664" cy="4967292"/>
            </a:xfrm>
            <a:custGeom>
              <a:avLst/>
              <a:gdLst/>
              <a:ahLst/>
              <a:cxnLst/>
              <a:rect l="l" t="t" r="r" b="b"/>
              <a:pathLst>
                <a:path w="1255" h="4183" extrusionOk="0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539287" y="3524732"/>
              <a:ext cx="2720976" cy="4967292"/>
            </a:xfrm>
            <a:custGeom>
              <a:avLst/>
              <a:gdLst/>
              <a:ahLst/>
              <a:cxnLst/>
              <a:rect l="l" t="t" r="r" b="b"/>
              <a:pathLst>
                <a:path w="2292" h="4183" extrusionOk="0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720000" y="29094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 b="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720000" y="3734775"/>
            <a:ext cx="5067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-965711" y="-828856"/>
            <a:ext cx="11369546" cy="7608064"/>
            <a:chOff x="-965711" y="-828856"/>
            <a:chExt cx="11369546" cy="7608064"/>
          </a:xfrm>
        </p:grpSpPr>
        <p:sp>
          <p:nvSpPr>
            <p:cNvPr id="28" name="Google Shape;28;p3"/>
            <p:cNvSpPr/>
            <p:nvPr/>
          </p:nvSpPr>
          <p:spPr>
            <a:xfrm rot="5400000">
              <a:off x="6938678" y="3314051"/>
              <a:ext cx="2452727" cy="4477588"/>
            </a:xfrm>
            <a:custGeom>
              <a:avLst/>
              <a:gdLst/>
              <a:ahLst/>
              <a:cxnLst/>
              <a:rect l="l" t="t" r="r" b="b"/>
              <a:pathLst>
                <a:path w="2292" h="4183" extrusionOk="0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965711" y="-828856"/>
              <a:ext cx="1685715" cy="3073779"/>
            </a:xfrm>
            <a:custGeom>
              <a:avLst/>
              <a:gdLst/>
              <a:ahLst/>
              <a:cxnLst/>
              <a:rect l="l" t="t" r="r" b="b"/>
              <a:pathLst>
                <a:path w="1575" h="2871" extrusionOk="0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30;p3"/>
          <p:cNvGrpSpPr/>
          <p:nvPr/>
        </p:nvGrpSpPr>
        <p:grpSpPr>
          <a:xfrm rot="10800000">
            <a:off x="7257199" y="4338732"/>
            <a:ext cx="64395" cy="1596993"/>
            <a:chOff x="911949" y="-535943"/>
            <a:chExt cx="64395" cy="1596993"/>
          </a:xfrm>
        </p:grpSpPr>
        <p:sp>
          <p:nvSpPr>
            <p:cNvPr id="31" name="Google Shape;31;p3"/>
            <p:cNvSpPr/>
            <p:nvPr/>
          </p:nvSpPr>
          <p:spPr>
            <a:xfrm rot="5400000">
              <a:off x="184246" y="217507"/>
              <a:ext cx="15198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5400000">
              <a:off x="888337" y="973043"/>
              <a:ext cx="111618" cy="64395"/>
            </a:xfrm>
            <a:custGeom>
              <a:avLst/>
              <a:gdLst/>
              <a:ahLst/>
              <a:cxnLst/>
              <a:rect l="l" t="t" r="r" b="b"/>
              <a:pathLst>
                <a:path w="78" h="45" extrusionOk="0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rot="10800000">
            <a:off x="712974" y="769648"/>
            <a:ext cx="8695857" cy="64402"/>
            <a:chOff x="-182925" y="4544171"/>
            <a:chExt cx="8085408" cy="64395"/>
          </a:xfrm>
        </p:grpSpPr>
        <p:sp>
          <p:nvSpPr>
            <p:cNvPr id="34" name="Google Shape;34;p3"/>
            <p:cNvSpPr/>
            <p:nvPr/>
          </p:nvSpPr>
          <p:spPr>
            <a:xfrm>
              <a:off x="-182925" y="4569918"/>
              <a:ext cx="79896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789434" y="4544171"/>
              <a:ext cx="113049" cy="64395"/>
            </a:xfrm>
            <a:custGeom>
              <a:avLst/>
              <a:gdLst/>
              <a:ahLst/>
              <a:cxnLst/>
              <a:rect l="l" t="t" r="r" b="b"/>
              <a:pathLst>
                <a:path w="79" h="45" extrusionOk="0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 rot="5400000">
            <a:off x="5929618" y="1770414"/>
            <a:ext cx="5611922" cy="64395"/>
            <a:chOff x="2290561" y="4544171"/>
            <a:chExt cx="5611922" cy="64395"/>
          </a:xfrm>
        </p:grpSpPr>
        <p:sp>
          <p:nvSpPr>
            <p:cNvPr id="41" name="Google Shape;41;p4"/>
            <p:cNvSpPr/>
            <p:nvPr/>
          </p:nvSpPr>
          <p:spPr>
            <a:xfrm>
              <a:off x="2290561" y="4569922"/>
              <a:ext cx="55161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7789434" y="4544171"/>
              <a:ext cx="113049" cy="64395"/>
            </a:xfrm>
            <a:custGeom>
              <a:avLst/>
              <a:gdLst/>
              <a:ahLst/>
              <a:cxnLst/>
              <a:rect l="l" t="t" r="r" b="b"/>
              <a:pathLst>
                <a:path w="79" h="45" extrusionOk="0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-1116563" y="-3550068"/>
            <a:ext cx="11772053" cy="9613578"/>
            <a:chOff x="-1116563" y="-3550068"/>
            <a:chExt cx="11772053" cy="9613578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7426512" y="2834532"/>
              <a:ext cx="1490664" cy="4967292"/>
            </a:xfrm>
            <a:custGeom>
              <a:avLst/>
              <a:gdLst/>
              <a:ahLst/>
              <a:cxnLst/>
              <a:rect l="l" t="t" r="r" b="b"/>
              <a:pathLst>
                <a:path w="1255" h="4183" extrusionOk="0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10800000">
              <a:off x="-1116563" y="-3550068"/>
              <a:ext cx="1490664" cy="4967292"/>
            </a:xfrm>
            <a:custGeom>
              <a:avLst/>
              <a:gdLst/>
              <a:ahLst/>
              <a:cxnLst/>
              <a:rect l="l" t="t" r="r" b="b"/>
              <a:pathLst>
                <a:path w="1255" h="4183" extrusionOk="0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8676293" y="-2041474"/>
            <a:ext cx="1343707" cy="4477588"/>
          </a:xfrm>
          <a:custGeom>
            <a:avLst/>
            <a:gdLst/>
            <a:ahLst/>
            <a:cxnLst/>
            <a:rect l="l" t="t" r="r" b="b"/>
            <a:pathLst>
              <a:path w="1255" h="4183" extrusionOk="0">
                <a:moveTo>
                  <a:pt x="627" y="4183"/>
                </a:moveTo>
                <a:cubicBezTo>
                  <a:pt x="281" y="4183"/>
                  <a:pt x="0" y="3901"/>
                  <a:pt x="0" y="3555"/>
                </a:cubicBezTo>
                <a:cubicBezTo>
                  <a:pt x="0" y="627"/>
                  <a:pt x="0" y="627"/>
                  <a:pt x="0" y="627"/>
                </a:cubicBezTo>
                <a:cubicBezTo>
                  <a:pt x="0" y="281"/>
                  <a:pt x="281" y="0"/>
                  <a:pt x="627" y="0"/>
                </a:cubicBezTo>
                <a:cubicBezTo>
                  <a:pt x="973" y="0"/>
                  <a:pt x="1255" y="281"/>
                  <a:pt x="1255" y="627"/>
                </a:cubicBezTo>
                <a:cubicBezTo>
                  <a:pt x="1255" y="3555"/>
                  <a:pt x="1255" y="3555"/>
                  <a:pt x="1255" y="3555"/>
                </a:cubicBezTo>
                <a:cubicBezTo>
                  <a:pt x="1255" y="3901"/>
                  <a:pt x="973" y="4183"/>
                  <a:pt x="627" y="4183"/>
                </a:cubicBezTo>
                <a:close/>
                <a:moveTo>
                  <a:pt x="627" y="12"/>
                </a:moveTo>
                <a:cubicBezTo>
                  <a:pt x="288" y="12"/>
                  <a:pt x="12" y="288"/>
                  <a:pt x="12" y="627"/>
                </a:cubicBezTo>
                <a:cubicBezTo>
                  <a:pt x="12" y="3555"/>
                  <a:pt x="12" y="3555"/>
                  <a:pt x="12" y="3555"/>
                </a:cubicBezTo>
                <a:cubicBezTo>
                  <a:pt x="12" y="3895"/>
                  <a:pt x="288" y="4171"/>
                  <a:pt x="627" y="4171"/>
                </a:cubicBezTo>
                <a:cubicBezTo>
                  <a:pt x="967" y="4171"/>
                  <a:pt x="1243" y="3895"/>
                  <a:pt x="1243" y="3555"/>
                </a:cubicBezTo>
                <a:cubicBezTo>
                  <a:pt x="1243" y="627"/>
                  <a:pt x="1243" y="627"/>
                  <a:pt x="1243" y="627"/>
                </a:cubicBezTo>
                <a:cubicBezTo>
                  <a:pt x="1243" y="288"/>
                  <a:pt x="967" y="12"/>
                  <a:pt x="627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6"/>
          <p:cNvGrpSpPr/>
          <p:nvPr/>
        </p:nvGrpSpPr>
        <p:grpSpPr>
          <a:xfrm rot="5400000">
            <a:off x="9454499" y="154132"/>
            <a:ext cx="64395" cy="1596993"/>
            <a:chOff x="911949" y="-535943"/>
            <a:chExt cx="64395" cy="1596993"/>
          </a:xfrm>
        </p:grpSpPr>
        <p:sp>
          <p:nvSpPr>
            <p:cNvPr id="70" name="Google Shape;70;p6"/>
            <p:cNvSpPr/>
            <p:nvPr/>
          </p:nvSpPr>
          <p:spPr>
            <a:xfrm rot="5400000">
              <a:off x="184246" y="217507"/>
              <a:ext cx="15198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5400000">
              <a:off x="888337" y="973043"/>
              <a:ext cx="111618" cy="64395"/>
            </a:xfrm>
            <a:custGeom>
              <a:avLst/>
              <a:gdLst/>
              <a:ahLst/>
              <a:cxnLst/>
              <a:rect l="l" t="t" r="r" b="b"/>
              <a:pathLst>
                <a:path w="78" h="45" extrusionOk="0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20000" y="637700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6" name="Google Shape;76;p7"/>
          <p:cNvGrpSpPr/>
          <p:nvPr/>
        </p:nvGrpSpPr>
        <p:grpSpPr>
          <a:xfrm>
            <a:off x="-965711" y="-1913219"/>
            <a:ext cx="11369546" cy="8152491"/>
            <a:chOff x="-965711" y="-1913219"/>
            <a:chExt cx="11369546" cy="8152491"/>
          </a:xfrm>
        </p:grpSpPr>
        <p:sp>
          <p:nvSpPr>
            <p:cNvPr id="77" name="Google Shape;77;p7"/>
            <p:cNvSpPr/>
            <p:nvPr/>
          </p:nvSpPr>
          <p:spPr>
            <a:xfrm rot="5400000">
              <a:off x="6938678" y="-2925649"/>
              <a:ext cx="2452727" cy="4477588"/>
            </a:xfrm>
            <a:custGeom>
              <a:avLst/>
              <a:gdLst/>
              <a:ahLst/>
              <a:cxnLst/>
              <a:rect l="l" t="t" r="r" b="b"/>
              <a:pathLst>
                <a:path w="2292" h="4183" extrusionOk="0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-965711" y="3165494"/>
              <a:ext cx="1685715" cy="3073779"/>
            </a:xfrm>
            <a:custGeom>
              <a:avLst/>
              <a:gdLst/>
              <a:ahLst/>
              <a:cxnLst/>
              <a:rect l="l" t="t" r="r" b="b"/>
              <a:pathLst>
                <a:path w="1575" h="2871" extrusionOk="0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7"/>
          <p:cNvGrpSpPr/>
          <p:nvPr/>
        </p:nvGrpSpPr>
        <p:grpSpPr>
          <a:xfrm>
            <a:off x="712974" y="-1057493"/>
            <a:ext cx="8695857" cy="5875668"/>
            <a:chOff x="712974" y="-1057493"/>
            <a:chExt cx="8695857" cy="5875668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7257199" y="-1057493"/>
              <a:ext cx="64395" cy="1596993"/>
              <a:chOff x="911949" y="-535943"/>
              <a:chExt cx="64395" cy="1596993"/>
            </a:xfrm>
          </p:grpSpPr>
          <p:sp>
            <p:nvSpPr>
              <p:cNvPr id="81" name="Google Shape;81;p7"/>
              <p:cNvSpPr/>
              <p:nvPr/>
            </p:nvSpPr>
            <p:spPr>
              <a:xfrm rot="5400000">
                <a:off x="184246" y="217507"/>
                <a:ext cx="15198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 rot="5400000">
                <a:off x="888337" y="973043"/>
                <a:ext cx="111618" cy="64395"/>
              </a:xfrm>
              <a:custGeom>
                <a:avLst/>
                <a:gdLst/>
                <a:ahLst/>
                <a:cxnLst/>
                <a:rect l="l" t="t" r="r" b="b"/>
                <a:pathLst>
                  <a:path w="78" h="45" extrusionOk="0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" name="Google Shape;83;p7"/>
            <p:cNvGrpSpPr/>
            <p:nvPr/>
          </p:nvGrpSpPr>
          <p:grpSpPr>
            <a:xfrm rot="10800000">
              <a:off x="712974" y="4753773"/>
              <a:ext cx="8695857" cy="64402"/>
              <a:chOff x="-182925" y="4544171"/>
              <a:chExt cx="8085408" cy="64395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-182925" y="4569918"/>
                <a:ext cx="79896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7789434" y="4544171"/>
                <a:ext cx="113049" cy="64395"/>
              </a:xfrm>
              <a:custGeom>
                <a:avLst/>
                <a:gdLst/>
                <a:ahLst/>
                <a:cxnLst/>
                <a:rect l="l" t="t" r="r" b="b"/>
                <a:pathLst>
                  <a:path w="79" h="45" extrusionOk="0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996150" y="2474600"/>
            <a:ext cx="4699200" cy="179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 rot="-5400000">
            <a:off x="5613750" y="5901708"/>
            <a:ext cx="5634038" cy="71438"/>
            <a:chOff x="969625" y="4766808"/>
            <a:chExt cx="5634038" cy="71438"/>
          </a:xfrm>
        </p:grpSpPr>
        <p:sp>
          <p:nvSpPr>
            <p:cNvPr id="90" name="Google Shape;90;p8"/>
            <p:cNvSpPr/>
            <p:nvPr/>
          </p:nvSpPr>
          <p:spPr>
            <a:xfrm>
              <a:off x="969625" y="4795327"/>
              <a:ext cx="55278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6478250" y="4766808"/>
              <a:ext cx="125413" cy="71438"/>
            </a:xfrm>
            <a:custGeom>
              <a:avLst/>
              <a:gdLst/>
              <a:ahLst/>
              <a:cxnLst/>
              <a:rect l="l" t="t" r="r" b="b"/>
              <a:pathLst>
                <a:path w="79" h="45" extrusionOk="0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478250" y="4766808"/>
              <a:ext cx="125413" cy="71438"/>
            </a:xfrm>
            <a:custGeom>
              <a:avLst/>
              <a:gdLst/>
              <a:ahLst/>
              <a:cxnLst/>
              <a:rect l="l" t="t" r="r" b="b"/>
              <a:pathLst>
                <a:path w="79" h="45" extrusionOk="0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4135975" y="539500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4135975" y="2634775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 rot="10800000">
            <a:off x="3697875" y="4456796"/>
            <a:ext cx="5634038" cy="71438"/>
            <a:chOff x="969625" y="4766808"/>
            <a:chExt cx="5634038" cy="71438"/>
          </a:xfrm>
        </p:grpSpPr>
        <p:sp>
          <p:nvSpPr>
            <p:cNvPr id="98" name="Google Shape;98;p9"/>
            <p:cNvSpPr/>
            <p:nvPr/>
          </p:nvSpPr>
          <p:spPr>
            <a:xfrm>
              <a:off x="969625" y="4795327"/>
              <a:ext cx="55278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6478250" y="4766808"/>
              <a:ext cx="125413" cy="71438"/>
            </a:xfrm>
            <a:custGeom>
              <a:avLst/>
              <a:gdLst/>
              <a:ahLst/>
              <a:cxnLst/>
              <a:rect l="l" t="t" r="r" b="b"/>
              <a:pathLst>
                <a:path w="79" h="45" extrusionOk="0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6478250" y="4766808"/>
              <a:ext cx="125413" cy="71438"/>
            </a:xfrm>
            <a:custGeom>
              <a:avLst/>
              <a:gdLst/>
              <a:ahLst/>
              <a:cxnLst/>
              <a:rect l="l" t="t" r="r" b="b"/>
              <a:pathLst>
                <a:path w="79" h="45" extrusionOk="0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9"/>
          <p:cNvGrpSpPr/>
          <p:nvPr/>
        </p:nvGrpSpPr>
        <p:grpSpPr>
          <a:xfrm>
            <a:off x="-1269421" y="-1539067"/>
            <a:ext cx="4967292" cy="7392058"/>
            <a:chOff x="-1269421" y="-1539067"/>
            <a:chExt cx="4967292" cy="7392058"/>
          </a:xfrm>
        </p:grpSpPr>
        <p:sp>
          <p:nvSpPr>
            <p:cNvPr id="102" name="Google Shape;102;p9"/>
            <p:cNvSpPr/>
            <p:nvPr/>
          </p:nvSpPr>
          <p:spPr>
            <a:xfrm>
              <a:off x="-1156850" y="-1539067"/>
              <a:ext cx="1870076" cy="3409951"/>
            </a:xfrm>
            <a:custGeom>
              <a:avLst/>
              <a:gdLst/>
              <a:ahLst/>
              <a:cxnLst/>
              <a:rect l="l" t="t" r="r" b="b"/>
              <a:pathLst>
                <a:path w="1575" h="2871" extrusionOk="0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rot="5400000">
              <a:off x="-146263" y="2008857"/>
              <a:ext cx="2720976" cy="4967292"/>
            </a:xfrm>
            <a:custGeom>
              <a:avLst/>
              <a:gdLst/>
              <a:ahLst/>
              <a:cxnLst/>
              <a:rect l="l" t="t" r="r" b="b"/>
              <a:pathLst>
                <a:path w="2292" h="4183" extrusionOk="0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35400" cy="1143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7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>
            <a:spLocks noGrp="1"/>
          </p:cNvSpPr>
          <p:nvPr>
            <p:ph type="ctrTitle"/>
          </p:nvPr>
        </p:nvSpPr>
        <p:spPr>
          <a:xfrm>
            <a:off x="898450" y="1210252"/>
            <a:ext cx="7711444" cy="2722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dirty="0" err="1">
                <a:latin typeface="DM Sans ExtraBold"/>
                <a:ea typeface="DM Sans ExtraBold"/>
                <a:cs typeface="DM Sans ExtraBold"/>
                <a:sym typeface="DM Sans ExtraBold"/>
              </a:rPr>
              <a:t>Dezvoltarea</a:t>
            </a:r>
            <a:r>
              <a:rPr lang="en-US" sz="4400" b="0" dirty="0">
                <a:latin typeface="DM Sans ExtraBold"/>
                <a:ea typeface="DM Sans ExtraBold"/>
                <a:cs typeface="DM Sans ExtraBold"/>
                <a:sym typeface="DM Sans ExtraBold"/>
              </a:rPr>
              <a:t> </a:t>
            </a:r>
            <a:r>
              <a:rPr lang="en-US" sz="4400" b="0" dirty="0" err="1">
                <a:latin typeface="DM Sans ExtraBold"/>
                <a:ea typeface="DM Sans ExtraBold"/>
                <a:cs typeface="DM Sans ExtraBold"/>
                <a:sym typeface="DM Sans ExtraBold"/>
              </a:rPr>
              <a:t>sistemelor</a:t>
            </a:r>
            <a:r>
              <a:rPr lang="en-US" sz="4400" b="0" dirty="0">
                <a:latin typeface="DM Sans ExtraBold"/>
                <a:ea typeface="DM Sans ExtraBold"/>
                <a:cs typeface="DM Sans ExtraBold"/>
                <a:sym typeface="DM Sans ExtraBold"/>
              </a:rPr>
              <a:t> de </a:t>
            </a:r>
            <a:r>
              <a:rPr lang="en-US" sz="4400" b="0" dirty="0" err="1">
                <a:latin typeface="DM Sans ExtraBold"/>
                <a:ea typeface="DM Sans ExtraBold"/>
                <a:cs typeface="DM Sans ExtraBold"/>
                <a:sym typeface="DM Sans ExtraBold"/>
              </a:rPr>
              <a:t>distribuire</a:t>
            </a:r>
            <a:r>
              <a:rPr lang="en-US" sz="4400" b="0" dirty="0">
                <a:latin typeface="DM Sans ExtraBold"/>
                <a:ea typeface="DM Sans ExtraBold"/>
                <a:cs typeface="DM Sans ExtraBold"/>
                <a:sym typeface="DM Sans ExtraBold"/>
              </a:rPr>
              <a:t> al </a:t>
            </a:r>
            <a:r>
              <a:rPr lang="en-US" sz="4400" b="0" dirty="0" err="1">
                <a:latin typeface="DM Sans ExtraBold"/>
                <a:ea typeface="DM Sans ExtraBold"/>
                <a:cs typeface="DM Sans ExtraBold"/>
                <a:sym typeface="DM Sans ExtraBold"/>
              </a:rPr>
              <a:t>traficului</a:t>
            </a:r>
            <a:r>
              <a:rPr lang="en-US" sz="4400" b="0" dirty="0">
                <a:latin typeface="DM Sans ExtraBold"/>
                <a:ea typeface="DM Sans ExtraBold"/>
                <a:cs typeface="DM Sans ExtraBold"/>
                <a:sym typeface="DM Sans ExtraBold"/>
              </a:rPr>
              <a:t>. Analiza de </a:t>
            </a:r>
            <a:r>
              <a:rPr lang="en-US" sz="4400" b="0" dirty="0" err="1">
                <a:latin typeface="DM Sans ExtraBold"/>
                <a:ea typeface="DM Sans ExtraBold"/>
                <a:cs typeface="DM Sans ExtraBold"/>
                <a:sym typeface="DM Sans ExtraBold"/>
              </a:rPr>
              <a:t>stabilitate</a:t>
            </a:r>
            <a:r>
              <a:rPr lang="en-US" sz="4400" b="0" dirty="0">
                <a:latin typeface="DM Sans ExtraBold"/>
                <a:ea typeface="DM Sans ExtraBold"/>
                <a:cs typeface="DM Sans ExtraBold"/>
                <a:sym typeface="DM Sans ExtraBold"/>
              </a:rPr>
              <a:t> </a:t>
            </a:r>
            <a:r>
              <a:rPr lang="ro-RO" sz="4400" b="0" dirty="0">
                <a:latin typeface="DM Sans ExtraBold"/>
                <a:ea typeface="DM Sans ExtraBold"/>
                <a:cs typeface="DM Sans ExtraBold"/>
                <a:sym typeface="DM Sans ExtraBold"/>
              </a:rPr>
              <a:t>și performanță.</a:t>
            </a:r>
            <a:endParaRPr sz="4400" b="0" dirty="0">
              <a:latin typeface="DM Sans ExtraBold"/>
              <a:ea typeface="DM Sans ExtraBold"/>
              <a:cs typeface="DM Sans ExtraBold"/>
              <a:sym typeface="DM Sans ExtraBold"/>
            </a:endParaRPr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1"/>
          </p:nvPr>
        </p:nvSpPr>
        <p:spPr>
          <a:xfrm>
            <a:off x="898450" y="3922269"/>
            <a:ext cx="6957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/>
              <a:t>Ștefănică Robert-Manuel</a:t>
            </a:r>
            <a:endParaRPr sz="1600" dirty="0"/>
          </a:p>
        </p:txBody>
      </p:sp>
      <p:sp>
        <p:nvSpPr>
          <p:cNvPr id="296" name="Google Shape;296;p28"/>
          <p:cNvSpPr/>
          <p:nvPr/>
        </p:nvSpPr>
        <p:spPr>
          <a:xfrm rot="5400000">
            <a:off x="625212" y="973043"/>
            <a:ext cx="111618" cy="64395"/>
          </a:xfrm>
          <a:custGeom>
            <a:avLst/>
            <a:gdLst/>
            <a:ahLst/>
            <a:cxnLst/>
            <a:rect l="l" t="t" r="r" b="b"/>
            <a:pathLst>
              <a:path w="78" h="45" extrusionOk="0">
                <a:moveTo>
                  <a:pt x="0" y="23"/>
                </a:moveTo>
                <a:lnTo>
                  <a:pt x="39" y="0"/>
                </a:lnTo>
                <a:lnTo>
                  <a:pt x="78" y="23"/>
                </a:lnTo>
                <a:lnTo>
                  <a:pt x="39" y="45"/>
                </a:lnTo>
                <a:lnTo>
                  <a:pt x="0" y="2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602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Tehnologiile utilizate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E8B6CD-2CB6-5312-138C-BD8F37E97542}"/>
              </a:ext>
            </a:extLst>
          </p:cNvPr>
          <p:cNvGrpSpPr/>
          <p:nvPr/>
        </p:nvGrpSpPr>
        <p:grpSpPr>
          <a:xfrm>
            <a:off x="870531" y="1476769"/>
            <a:ext cx="1658537" cy="602364"/>
            <a:chOff x="1412362" y="1279"/>
            <a:chExt cx="2038656" cy="1223193"/>
          </a:xfrm>
          <a:solidFill>
            <a:schemeClr val="accent4">
              <a:alpha val="50000"/>
            </a:schemeClr>
          </a:solidFill>
        </p:grpSpPr>
        <p:sp>
          <p:nvSpPr>
            <p:cNvPr id="7" name="Rectangle: Rounded Corners 2">
              <a:extLst>
                <a:ext uri="{FF2B5EF4-FFF2-40B4-BE49-F238E27FC236}">
                  <a16:creationId xmlns:a16="http://schemas.microsoft.com/office/drawing/2014/main" id="{5A9CBCD1-1A60-28BD-236E-D416134335D7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9E98D2E0-F8EB-946B-2605-83672DE5190E}"/>
                </a:ext>
              </a:extLst>
            </p:cNvPr>
            <p:cNvSpPr txBox="1"/>
            <p:nvPr/>
          </p:nvSpPr>
          <p:spPr>
            <a:xfrm>
              <a:off x="1448188" y="37105"/>
              <a:ext cx="1967004" cy="1151541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b="0" i="0" kern="1200" dirty="0">
                  <a:solidFill>
                    <a:schemeClr val="tx2">
                      <a:lumMod val="25000"/>
                    </a:schemeClr>
                  </a:solidFill>
                </a:rPr>
                <a:t>Kotlin</a:t>
              </a:r>
              <a:endParaRPr lang="en-US" sz="2000" kern="1200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2722A3-C763-DA65-47FF-729F402EFF53}"/>
              </a:ext>
            </a:extLst>
          </p:cNvPr>
          <p:cNvGrpSpPr/>
          <p:nvPr/>
        </p:nvGrpSpPr>
        <p:grpSpPr>
          <a:xfrm>
            <a:off x="3166870" y="3672427"/>
            <a:ext cx="1658537" cy="602364"/>
            <a:chOff x="1412362" y="1279"/>
            <a:chExt cx="2038656" cy="1223193"/>
          </a:xfrm>
          <a:solidFill>
            <a:schemeClr val="accent4">
              <a:alpha val="50000"/>
            </a:schemeClr>
          </a:solidFill>
        </p:grpSpPr>
        <p:sp>
          <p:nvSpPr>
            <p:cNvPr id="11" name="Rectangle: Rounded Corners 2">
              <a:extLst>
                <a:ext uri="{FF2B5EF4-FFF2-40B4-BE49-F238E27FC236}">
                  <a16:creationId xmlns:a16="http://schemas.microsoft.com/office/drawing/2014/main" id="{16606F6C-19E1-9752-94E9-77A667DE566F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6D1976A7-55FF-47C4-68FA-D7B93C653CCE}"/>
                </a:ext>
              </a:extLst>
            </p:cNvPr>
            <p:cNvSpPr txBox="1"/>
            <p:nvPr/>
          </p:nvSpPr>
          <p:spPr>
            <a:xfrm>
              <a:off x="1448188" y="37105"/>
              <a:ext cx="1967004" cy="1151541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b="0" i="0" kern="1200" dirty="0">
                  <a:solidFill>
                    <a:schemeClr val="tx2">
                      <a:lumMod val="25000"/>
                    </a:schemeClr>
                  </a:solidFill>
                </a:rPr>
                <a:t>Docker</a:t>
              </a:r>
              <a:endParaRPr lang="en-US" sz="2000" kern="1200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6FF2CC-9C26-0E6B-DF37-66F46435F7DB}"/>
              </a:ext>
            </a:extLst>
          </p:cNvPr>
          <p:cNvGrpSpPr/>
          <p:nvPr/>
        </p:nvGrpSpPr>
        <p:grpSpPr>
          <a:xfrm>
            <a:off x="5463209" y="1475802"/>
            <a:ext cx="1658537" cy="602364"/>
            <a:chOff x="1412362" y="1279"/>
            <a:chExt cx="2038656" cy="1223193"/>
          </a:xfrm>
          <a:solidFill>
            <a:schemeClr val="accent4">
              <a:alpha val="50000"/>
            </a:schemeClr>
          </a:solidFill>
        </p:grpSpPr>
        <p:sp>
          <p:nvSpPr>
            <p:cNvPr id="17" name="Rectangle: Rounded Corners 2">
              <a:extLst>
                <a:ext uri="{FF2B5EF4-FFF2-40B4-BE49-F238E27FC236}">
                  <a16:creationId xmlns:a16="http://schemas.microsoft.com/office/drawing/2014/main" id="{1EE61BFE-A9EA-D2A1-A363-0FDC832B811D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878012FC-500C-6D93-FC70-55CFBEB43F6B}"/>
                </a:ext>
              </a:extLst>
            </p:cNvPr>
            <p:cNvSpPr txBox="1"/>
            <p:nvPr/>
          </p:nvSpPr>
          <p:spPr>
            <a:xfrm>
              <a:off x="1448188" y="37105"/>
              <a:ext cx="1967004" cy="1151541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b="0" i="0" kern="1200" dirty="0">
                  <a:solidFill>
                    <a:schemeClr val="tx2">
                      <a:lumMod val="25000"/>
                    </a:schemeClr>
                  </a:solidFill>
                </a:rPr>
                <a:t>Exposed</a:t>
              </a:r>
              <a:endParaRPr lang="en-US" sz="2000" kern="1200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0B606D-34BE-0BC3-60EB-EAF08B0F861E}"/>
              </a:ext>
            </a:extLst>
          </p:cNvPr>
          <p:cNvGrpSpPr/>
          <p:nvPr/>
        </p:nvGrpSpPr>
        <p:grpSpPr>
          <a:xfrm>
            <a:off x="3166870" y="1467667"/>
            <a:ext cx="1658537" cy="602364"/>
            <a:chOff x="1412362" y="1279"/>
            <a:chExt cx="2038656" cy="1223193"/>
          </a:xfrm>
          <a:solidFill>
            <a:schemeClr val="accent4">
              <a:alpha val="50000"/>
            </a:schemeClr>
          </a:solidFill>
        </p:grpSpPr>
        <p:sp>
          <p:nvSpPr>
            <p:cNvPr id="26" name="Rectangle: Rounded Corners 2">
              <a:extLst>
                <a:ext uri="{FF2B5EF4-FFF2-40B4-BE49-F238E27FC236}">
                  <a16:creationId xmlns:a16="http://schemas.microsoft.com/office/drawing/2014/main" id="{E6AF26D6-2E90-E24C-5EEB-C6CCF05EEDC9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0946AB23-DD5F-63C2-6498-6C9758C532B5}"/>
                </a:ext>
              </a:extLst>
            </p:cNvPr>
            <p:cNvSpPr txBox="1"/>
            <p:nvPr/>
          </p:nvSpPr>
          <p:spPr>
            <a:xfrm>
              <a:off x="1448188" y="37105"/>
              <a:ext cx="1967004" cy="1151541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b="0" i="0" kern="1200" dirty="0">
                  <a:solidFill>
                    <a:schemeClr val="tx2">
                      <a:lumMod val="25000"/>
                    </a:schemeClr>
                  </a:solidFill>
                </a:rPr>
                <a:t>PostgreSql</a:t>
              </a:r>
              <a:endParaRPr lang="en-US" sz="2000" kern="1200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EDB732-A24A-8B72-1A6D-14743F37145F}"/>
              </a:ext>
            </a:extLst>
          </p:cNvPr>
          <p:cNvGrpSpPr/>
          <p:nvPr/>
        </p:nvGrpSpPr>
        <p:grpSpPr>
          <a:xfrm>
            <a:off x="870530" y="2601169"/>
            <a:ext cx="1658537" cy="602364"/>
            <a:chOff x="1412362" y="1279"/>
            <a:chExt cx="2038656" cy="1223193"/>
          </a:xfrm>
          <a:solidFill>
            <a:schemeClr val="accent4">
              <a:alpha val="50000"/>
            </a:schemeClr>
          </a:solidFill>
        </p:grpSpPr>
        <p:sp>
          <p:nvSpPr>
            <p:cNvPr id="29" name="Rectangle: Rounded Corners 2">
              <a:extLst>
                <a:ext uri="{FF2B5EF4-FFF2-40B4-BE49-F238E27FC236}">
                  <a16:creationId xmlns:a16="http://schemas.microsoft.com/office/drawing/2014/main" id="{6F8C8EB3-8105-C735-AE90-6AB4914C5BE0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6BDB2CDF-448A-2664-FFA8-C18E995AD45C}"/>
                </a:ext>
              </a:extLst>
            </p:cNvPr>
            <p:cNvSpPr txBox="1"/>
            <p:nvPr/>
          </p:nvSpPr>
          <p:spPr>
            <a:xfrm>
              <a:off x="1448188" y="37105"/>
              <a:ext cx="1967004" cy="1151541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b="0" i="0" kern="1200" dirty="0">
                  <a:solidFill>
                    <a:schemeClr val="tx2">
                      <a:lumMod val="25000"/>
                    </a:schemeClr>
                  </a:solidFill>
                </a:rPr>
                <a:t>Koin</a:t>
              </a:r>
              <a:endParaRPr lang="en-US" sz="2000" kern="1200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636836-9DFD-B458-E2EC-D023C05092A3}"/>
              </a:ext>
            </a:extLst>
          </p:cNvPr>
          <p:cNvGrpSpPr/>
          <p:nvPr/>
        </p:nvGrpSpPr>
        <p:grpSpPr>
          <a:xfrm>
            <a:off x="5463208" y="2577438"/>
            <a:ext cx="1658537" cy="602364"/>
            <a:chOff x="1412362" y="1279"/>
            <a:chExt cx="2038656" cy="1223193"/>
          </a:xfrm>
          <a:solidFill>
            <a:schemeClr val="accent4">
              <a:alpha val="50000"/>
            </a:schemeClr>
          </a:solidFill>
        </p:grpSpPr>
        <p:sp>
          <p:nvSpPr>
            <p:cNvPr id="32" name="Rectangle: Rounded Corners 2">
              <a:extLst>
                <a:ext uri="{FF2B5EF4-FFF2-40B4-BE49-F238E27FC236}">
                  <a16:creationId xmlns:a16="http://schemas.microsoft.com/office/drawing/2014/main" id="{CC55BA9F-0A50-88AC-9C01-E1CB089632D3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B1CE5480-359C-2C7A-E179-3333434F2AC2}"/>
                </a:ext>
              </a:extLst>
            </p:cNvPr>
            <p:cNvSpPr txBox="1"/>
            <p:nvPr/>
          </p:nvSpPr>
          <p:spPr>
            <a:xfrm>
              <a:off x="1448188" y="37105"/>
              <a:ext cx="1967004" cy="1151541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b="0" i="0" kern="1200" dirty="0">
                  <a:solidFill>
                    <a:schemeClr val="tx2">
                      <a:lumMod val="25000"/>
                    </a:schemeClr>
                  </a:solidFill>
                </a:rPr>
                <a:t>Ktor</a:t>
              </a:r>
              <a:endParaRPr lang="en-US" sz="2000" kern="1200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5619A3-FB66-0BA3-8142-C70A74D3112E}"/>
              </a:ext>
            </a:extLst>
          </p:cNvPr>
          <p:cNvGrpSpPr/>
          <p:nvPr/>
        </p:nvGrpSpPr>
        <p:grpSpPr>
          <a:xfrm>
            <a:off x="3137724" y="2601169"/>
            <a:ext cx="1658537" cy="602364"/>
            <a:chOff x="1412362" y="1279"/>
            <a:chExt cx="2038656" cy="1223193"/>
          </a:xfrm>
          <a:solidFill>
            <a:schemeClr val="accent4">
              <a:alpha val="50000"/>
            </a:schemeClr>
          </a:solidFill>
        </p:grpSpPr>
        <p:sp>
          <p:nvSpPr>
            <p:cNvPr id="35" name="Rectangle: Rounded Corners 2">
              <a:extLst>
                <a:ext uri="{FF2B5EF4-FFF2-40B4-BE49-F238E27FC236}">
                  <a16:creationId xmlns:a16="http://schemas.microsoft.com/office/drawing/2014/main" id="{2D790350-D13C-23FB-B642-2947079B5730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: Rounded Corners 4">
              <a:extLst>
                <a:ext uri="{FF2B5EF4-FFF2-40B4-BE49-F238E27FC236}">
                  <a16:creationId xmlns:a16="http://schemas.microsoft.com/office/drawing/2014/main" id="{2B347DA4-5865-6093-2AA4-38C20436042D}"/>
                </a:ext>
              </a:extLst>
            </p:cNvPr>
            <p:cNvSpPr txBox="1"/>
            <p:nvPr/>
          </p:nvSpPr>
          <p:spPr>
            <a:xfrm>
              <a:off x="1448188" y="37105"/>
              <a:ext cx="1967004" cy="1151541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b="0" i="0" kern="1200" dirty="0">
                  <a:solidFill>
                    <a:schemeClr val="tx2">
                      <a:lumMod val="25000"/>
                    </a:schemeClr>
                  </a:solidFill>
                </a:rPr>
                <a:t>React</a:t>
              </a:r>
              <a:endParaRPr lang="en-US" sz="2000" kern="1200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FE6B2A-93A0-E239-8434-446DD40A4EFF}"/>
              </a:ext>
            </a:extLst>
          </p:cNvPr>
          <p:cNvGrpSpPr/>
          <p:nvPr/>
        </p:nvGrpSpPr>
        <p:grpSpPr>
          <a:xfrm>
            <a:off x="5463207" y="3672427"/>
            <a:ext cx="1658537" cy="602364"/>
            <a:chOff x="1412362" y="1279"/>
            <a:chExt cx="2038656" cy="1223193"/>
          </a:xfrm>
          <a:solidFill>
            <a:schemeClr val="accent4">
              <a:alpha val="50000"/>
            </a:schemeClr>
          </a:solidFill>
        </p:grpSpPr>
        <p:sp>
          <p:nvSpPr>
            <p:cNvPr id="38" name="Rectangle: Rounded Corners 2">
              <a:extLst>
                <a:ext uri="{FF2B5EF4-FFF2-40B4-BE49-F238E27FC236}">
                  <a16:creationId xmlns:a16="http://schemas.microsoft.com/office/drawing/2014/main" id="{6D7E6961-7F25-EA96-5DD0-86D89C7084FF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: Rounded Corners 4">
              <a:extLst>
                <a:ext uri="{FF2B5EF4-FFF2-40B4-BE49-F238E27FC236}">
                  <a16:creationId xmlns:a16="http://schemas.microsoft.com/office/drawing/2014/main" id="{7C3FBA4D-FF63-D996-F91F-E9FD70309483}"/>
                </a:ext>
              </a:extLst>
            </p:cNvPr>
            <p:cNvSpPr txBox="1"/>
            <p:nvPr/>
          </p:nvSpPr>
          <p:spPr>
            <a:xfrm>
              <a:off x="1448188" y="37105"/>
              <a:ext cx="1967004" cy="1151541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b="0" i="0" kern="1200" dirty="0">
                  <a:solidFill>
                    <a:schemeClr val="tx2">
                      <a:lumMod val="25000"/>
                    </a:schemeClr>
                  </a:solidFill>
                </a:rPr>
                <a:t>Docker Composed</a:t>
              </a:r>
              <a:endParaRPr lang="en-US" sz="2000" kern="1200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E2340B0-CB90-D9F0-B9DB-4AF6546E385F}"/>
              </a:ext>
            </a:extLst>
          </p:cNvPr>
          <p:cNvGrpSpPr/>
          <p:nvPr/>
        </p:nvGrpSpPr>
        <p:grpSpPr>
          <a:xfrm>
            <a:off x="870530" y="3718026"/>
            <a:ext cx="1658537" cy="602364"/>
            <a:chOff x="1412362" y="1279"/>
            <a:chExt cx="2038656" cy="1223193"/>
          </a:xfrm>
          <a:solidFill>
            <a:schemeClr val="accent4">
              <a:alpha val="50000"/>
            </a:schemeClr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412E512-6A88-2441-AF54-1DF07863D5ED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BD03B188-1BDB-FDDC-28D1-C3AFEEEBDF47}"/>
                </a:ext>
              </a:extLst>
            </p:cNvPr>
            <p:cNvSpPr txBox="1"/>
            <p:nvPr/>
          </p:nvSpPr>
          <p:spPr>
            <a:xfrm>
              <a:off x="1448188" y="37105"/>
              <a:ext cx="1967004" cy="1151541"/>
            </a:xfrm>
            <a:prstGeom prst="round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>
                  <a:solidFill>
                    <a:schemeClr val="tx2">
                      <a:lumMod val="25000"/>
                    </a:schemeClr>
                  </a:solidFill>
                </a:rPr>
                <a:t>gRPC</a:t>
              </a:r>
              <a:endParaRPr lang="en-US" sz="2000" kern="1200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720000" y="2909475"/>
            <a:ext cx="692911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Arhitectura</a:t>
            </a:r>
            <a:br>
              <a:rPr lang="ro-RO" dirty="0"/>
            </a:br>
            <a:endParaRPr lang="ro-RO" dirty="0"/>
          </a:p>
        </p:txBody>
      </p:sp>
      <p:sp>
        <p:nvSpPr>
          <p:cNvPr id="334" name="Google Shape;334;p31"/>
          <p:cNvSpPr txBox="1">
            <a:spLocks noGrp="1"/>
          </p:cNvSpPr>
          <p:nvPr>
            <p:ph type="subTitle" idx="1"/>
          </p:nvPr>
        </p:nvSpPr>
        <p:spPr>
          <a:xfrm>
            <a:off x="720000" y="3734775"/>
            <a:ext cx="8156872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Prezentarea arhitecturii sistemului propus</a:t>
            </a:r>
          </a:p>
        </p:txBody>
      </p:sp>
      <p:sp>
        <p:nvSpPr>
          <p:cNvPr id="335" name="Google Shape;335;p31"/>
          <p:cNvSpPr txBox="1">
            <a:spLocks noGrp="1"/>
          </p:cNvSpPr>
          <p:nvPr>
            <p:ph type="title" idx="2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455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>
            <a:spLocks noGrp="1"/>
          </p:cNvSpPr>
          <p:nvPr>
            <p:ph type="title"/>
          </p:nvPr>
        </p:nvSpPr>
        <p:spPr>
          <a:xfrm>
            <a:off x="373237" y="909361"/>
            <a:ext cx="2732160" cy="3324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Arhitectura sistemului de distribuire a traficului propus</a:t>
            </a:r>
            <a:endParaRPr dirty="0"/>
          </a:p>
        </p:txBody>
      </p:sp>
      <p:pic>
        <p:nvPicPr>
          <p:cNvPr id="11" name="Picture 10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C9246FCE-C403-4B2C-31B8-FE849CC5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97" y="128070"/>
            <a:ext cx="5487794" cy="48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Avantaje</a:t>
            </a:r>
            <a:endParaRPr dirty="0"/>
          </a:p>
        </p:txBody>
      </p:sp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720000" y="1707266"/>
            <a:ext cx="7704000" cy="2741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ro-RO" sz="2000" dirty="0"/>
              <a:t>Monitorizarea traficului și a configurației sistemelor distribuite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ro-RO" sz="2000" dirty="0"/>
              <a:t>Scalarea sistemelor administrate în funcție de trafic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ro-RO" sz="2000" dirty="0"/>
              <a:t>Algoritmii numeroși de distribuire a traficului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ro-RO" sz="2000" dirty="0"/>
              <a:t>Mecanisme de healthcheck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ro-RO" sz="2000" dirty="0"/>
              <a:t>Stabilitate ridicată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92887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720000" y="2909475"/>
            <a:ext cx="692911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Analiza</a:t>
            </a:r>
          </a:p>
        </p:txBody>
      </p:sp>
      <p:sp>
        <p:nvSpPr>
          <p:cNvPr id="334" name="Google Shape;334;p31"/>
          <p:cNvSpPr txBox="1">
            <a:spLocks noGrp="1"/>
          </p:cNvSpPr>
          <p:nvPr>
            <p:ph type="subTitle" idx="1"/>
          </p:nvPr>
        </p:nvSpPr>
        <p:spPr>
          <a:xfrm>
            <a:off x="720000" y="3734775"/>
            <a:ext cx="8156872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Rezultate obținute de analiza algoritmilor propuși</a:t>
            </a:r>
          </a:p>
        </p:txBody>
      </p:sp>
      <p:sp>
        <p:nvSpPr>
          <p:cNvPr id="335" name="Google Shape;335;p31"/>
          <p:cNvSpPr txBox="1">
            <a:spLocks noGrp="1"/>
          </p:cNvSpPr>
          <p:nvPr>
            <p:ph type="title" idx="2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41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Prezentarea scenariilor de analiză</a:t>
            </a:r>
            <a:endParaRPr dirty="0"/>
          </a:p>
        </p:txBody>
      </p:sp>
      <p:sp>
        <p:nvSpPr>
          <p:cNvPr id="486" name="Google Shape;486;p41"/>
          <p:cNvSpPr txBox="1"/>
          <p:nvPr/>
        </p:nvSpPr>
        <p:spPr>
          <a:xfrm>
            <a:off x="209353" y="2577688"/>
            <a:ext cx="1183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Scenarii</a:t>
            </a:r>
            <a:endParaRPr sz="2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7" name="Google Shape;487;p41"/>
          <p:cNvSpPr txBox="1"/>
          <p:nvPr/>
        </p:nvSpPr>
        <p:spPr>
          <a:xfrm>
            <a:off x="3741001" y="1227473"/>
            <a:ext cx="25695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Timp fix de 500ms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8" name="Google Shape;488;p41"/>
          <p:cNvSpPr txBox="1"/>
          <p:nvPr/>
        </p:nvSpPr>
        <p:spPr>
          <a:xfrm>
            <a:off x="3783799" y="2473324"/>
            <a:ext cx="4807998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Timp variabil între 500ms și 5000ms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9" name="Google Shape;489;p41"/>
          <p:cNvSpPr txBox="1"/>
          <p:nvPr/>
        </p:nvSpPr>
        <p:spPr>
          <a:xfrm>
            <a:off x="3741001" y="3719175"/>
            <a:ext cx="4850796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Timp variabil între 2000ms și 2500ms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1" name="Google Shape;491;p41"/>
          <p:cNvSpPr/>
          <p:nvPr/>
        </p:nvSpPr>
        <p:spPr>
          <a:xfrm>
            <a:off x="2353658" y="1305173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41"/>
          <p:cNvSpPr/>
          <p:nvPr/>
        </p:nvSpPr>
        <p:spPr>
          <a:xfrm>
            <a:off x="2353658" y="213574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41"/>
          <p:cNvSpPr/>
          <p:nvPr/>
        </p:nvSpPr>
        <p:spPr>
          <a:xfrm>
            <a:off x="2353658" y="2966308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41"/>
          <p:cNvSpPr/>
          <p:nvPr/>
        </p:nvSpPr>
        <p:spPr>
          <a:xfrm>
            <a:off x="2353658" y="3796875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9" name="Google Shape;519;p41"/>
          <p:cNvCxnSpPr>
            <a:cxnSpLocks/>
            <a:stCxn id="486" idx="3"/>
            <a:endCxn id="11" idx="1"/>
          </p:cNvCxnSpPr>
          <p:nvPr/>
        </p:nvCxnSpPr>
        <p:spPr>
          <a:xfrm flipV="1">
            <a:off x="1392553" y="1589105"/>
            <a:ext cx="1640676" cy="12276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20" name="Google Shape;520;p41"/>
          <p:cNvCxnSpPr>
            <a:cxnSpLocks/>
            <a:stCxn id="486" idx="3"/>
            <a:endCxn id="9" idx="1"/>
          </p:cNvCxnSpPr>
          <p:nvPr/>
        </p:nvCxnSpPr>
        <p:spPr>
          <a:xfrm>
            <a:off x="1392553" y="2816788"/>
            <a:ext cx="1640676" cy="30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21" name="Google Shape;521;p41"/>
          <p:cNvCxnSpPr>
            <a:cxnSpLocks/>
            <a:stCxn id="486" idx="3"/>
            <a:endCxn id="7" idx="1"/>
          </p:cNvCxnSpPr>
          <p:nvPr/>
        </p:nvCxnSpPr>
        <p:spPr>
          <a:xfrm>
            <a:off x="1392553" y="2816788"/>
            <a:ext cx="1640676" cy="12544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7" name="Google Shape;433;p37">
            <a:extLst>
              <a:ext uri="{FF2B5EF4-FFF2-40B4-BE49-F238E27FC236}">
                <a16:creationId xmlns:a16="http://schemas.microsoft.com/office/drawing/2014/main" id="{EF9B81BA-14C6-B9D6-69AD-37A7CAF9DE7E}"/>
              </a:ext>
            </a:extLst>
          </p:cNvPr>
          <p:cNvSpPr txBox="1"/>
          <p:nvPr/>
        </p:nvSpPr>
        <p:spPr>
          <a:xfrm>
            <a:off x="3033229" y="3856275"/>
            <a:ext cx="576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D39306"/>
                </a:solidFill>
                <a:latin typeface="DM Sans ExtraBold"/>
                <a:ea typeface="DM Sans ExtraBold"/>
                <a:cs typeface="DM Sans ExtraBold"/>
                <a:sym typeface="DM Sans ExtraBold"/>
              </a:rPr>
              <a:t>3</a:t>
            </a:r>
            <a:endParaRPr sz="2000" dirty="0">
              <a:solidFill>
                <a:srgbClr val="D39306"/>
              </a:solidFill>
              <a:latin typeface="DM Sans ExtraBold"/>
              <a:ea typeface="DM Sans ExtraBold"/>
              <a:cs typeface="DM Sans ExtraBold"/>
              <a:sym typeface="DM Sans ExtraBold"/>
            </a:endParaRPr>
          </a:p>
        </p:txBody>
      </p:sp>
      <p:sp>
        <p:nvSpPr>
          <p:cNvPr id="9" name="Google Shape;433;p37">
            <a:extLst>
              <a:ext uri="{FF2B5EF4-FFF2-40B4-BE49-F238E27FC236}">
                <a16:creationId xmlns:a16="http://schemas.microsoft.com/office/drawing/2014/main" id="{F5BB19F2-1B28-7A8D-19BC-11DDC5F4EB00}"/>
              </a:ext>
            </a:extLst>
          </p:cNvPr>
          <p:cNvSpPr txBox="1"/>
          <p:nvPr/>
        </p:nvSpPr>
        <p:spPr>
          <a:xfrm>
            <a:off x="3033229" y="2604848"/>
            <a:ext cx="576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2000" dirty="0">
                <a:solidFill>
                  <a:srgbClr val="D39306"/>
                </a:solidFill>
                <a:latin typeface="DM Sans ExtraBold"/>
                <a:ea typeface="DM Sans ExtraBold"/>
                <a:cs typeface="DM Sans ExtraBold"/>
                <a:sym typeface="DM Sans ExtraBold"/>
              </a:rPr>
              <a:t>2</a:t>
            </a:r>
            <a:endParaRPr sz="2000" dirty="0">
              <a:solidFill>
                <a:srgbClr val="D39306"/>
              </a:solidFill>
              <a:latin typeface="DM Sans ExtraBold"/>
              <a:ea typeface="DM Sans ExtraBold"/>
              <a:cs typeface="DM Sans ExtraBold"/>
              <a:sym typeface="DM Sans ExtraBold"/>
            </a:endParaRPr>
          </a:p>
        </p:txBody>
      </p:sp>
      <p:sp>
        <p:nvSpPr>
          <p:cNvPr id="11" name="Google Shape;433;p37">
            <a:extLst>
              <a:ext uri="{FF2B5EF4-FFF2-40B4-BE49-F238E27FC236}">
                <a16:creationId xmlns:a16="http://schemas.microsoft.com/office/drawing/2014/main" id="{7451B595-BC81-7A77-8CD5-EC84E409F318}"/>
              </a:ext>
            </a:extLst>
          </p:cNvPr>
          <p:cNvSpPr txBox="1"/>
          <p:nvPr/>
        </p:nvSpPr>
        <p:spPr>
          <a:xfrm>
            <a:off x="3033229" y="1374155"/>
            <a:ext cx="576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2000" dirty="0">
                <a:solidFill>
                  <a:srgbClr val="D39306"/>
                </a:solidFill>
                <a:latin typeface="DM Sans ExtraBold"/>
                <a:ea typeface="DM Sans ExtraBold"/>
                <a:cs typeface="DM Sans ExtraBold"/>
                <a:sym typeface="DM Sans ExtraBold"/>
              </a:rPr>
              <a:t>1</a:t>
            </a:r>
            <a:endParaRPr sz="2000" dirty="0">
              <a:solidFill>
                <a:srgbClr val="D39306"/>
              </a:solidFill>
              <a:latin typeface="DM Sans ExtraBold"/>
              <a:ea typeface="DM Sans ExtraBold"/>
              <a:cs typeface="DM Sans ExtraBold"/>
              <a:sym typeface="DM Sans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Prezentarea scenariilor de analiză</a:t>
            </a:r>
            <a:endParaRPr dirty="0"/>
          </a:p>
        </p:txBody>
      </p:sp>
      <p:sp>
        <p:nvSpPr>
          <p:cNvPr id="3" name="Google Shape;439;p38">
            <a:extLst>
              <a:ext uri="{FF2B5EF4-FFF2-40B4-BE49-F238E27FC236}">
                <a16:creationId xmlns:a16="http://schemas.microsoft.com/office/drawing/2014/main" id="{3F754AED-9625-E1D3-61FB-2540A6BB9393}"/>
              </a:ext>
            </a:extLst>
          </p:cNvPr>
          <p:cNvSpPr txBox="1">
            <a:spLocks/>
          </p:cNvSpPr>
          <p:nvPr/>
        </p:nvSpPr>
        <p:spPr>
          <a:xfrm>
            <a:off x="583434" y="1573481"/>
            <a:ext cx="7704000" cy="3124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ro-RO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30000 de cereri</a:t>
            </a:r>
          </a:p>
          <a:p>
            <a:pPr marL="457200" indent="-317500"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ro-RO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pând la 230 de cereri executate în paralel</a:t>
            </a:r>
          </a:p>
          <a:p>
            <a:pPr marL="457200" indent="-317500"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ro-RO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Nivelul de scalabilitate a fost de 5 instanțe ale containerului respectiv, fiecare având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marL="914400" lvl="1" indent="-317500">
              <a:buSzPts val="1400"/>
              <a:buFont typeface="Nunito Light"/>
              <a:buChar char="○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Limit</a:t>
            </a:r>
            <a:r>
              <a:rPr lang="ro-RO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ă de memorie de 200mb</a:t>
            </a:r>
          </a:p>
          <a:p>
            <a:pPr marL="914400" lvl="1" indent="-317500">
              <a:buSzPts val="1400"/>
              <a:buFont typeface="Nunito Light"/>
              <a:buChar char="○"/>
            </a:pPr>
            <a:r>
              <a:rPr lang="ro-RO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Limită procesorului (cpu quota) de 20ms</a:t>
            </a: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92958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Algoritmi analizați</a:t>
            </a:r>
            <a:endParaRPr dirty="0"/>
          </a:p>
        </p:txBody>
      </p:sp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720000" y="1643604"/>
            <a:ext cx="7704000" cy="2805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en-US" sz="2000" dirty="0" err="1"/>
              <a:t>Distribuire</a:t>
            </a:r>
            <a:r>
              <a:rPr lang="en-US" sz="2000" dirty="0"/>
              <a:t> </a:t>
            </a:r>
            <a:r>
              <a:rPr lang="en-US" sz="2000" dirty="0" err="1"/>
              <a:t>aleatoare</a:t>
            </a:r>
            <a:endParaRPr lang="en-US" sz="2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en-US" sz="2000" dirty="0" err="1"/>
              <a:t>Distribuire</a:t>
            </a:r>
            <a:r>
              <a:rPr lang="en-US" sz="2000" dirty="0"/>
              <a:t> uniform</a:t>
            </a:r>
            <a:r>
              <a:rPr lang="ro-RO" sz="2000" dirty="0"/>
              <a:t>ă (Round Robin)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en-US" sz="2000" dirty="0" err="1"/>
              <a:t>Distribuire</a:t>
            </a:r>
            <a:r>
              <a:rPr lang="en-US" sz="2000" dirty="0"/>
              <a:t> </a:t>
            </a:r>
            <a:r>
              <a:rPr lang="ro-RO" sz="2000" dirty="0"/>
              <a:t>către containerul cu cel mai mic număr de conexiuni active (Least Connections)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ro-RO" sz="2000" dirty="0"/>
              <a:t>Distribuire </a:t>
            </a:r>
            <a:r>
              <a:rPr lang="en-US" sz="2000" dirty="0" err="1"/>
              <a:t>aleatoare</a:t>
            </a:r>
            <a:r>
              <a:rPr lang="ro-RO" sz="2000" dirty="0"/>
              <a:t> utilizând ponderea responsivității (Weighted Response Time)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ro-RO" sz="2000" dirty="0"/>
              <a:t>Distribuire </a:t>
            </a:r>
            <a:r>
              <a:rPr lang="en-US" sz="2000" dirty="0" err="1"/>
              <a:t>aleatoare</a:t>
            </a:r>
            <a:r>
              <a:rPr lang="ro-RO" sz="2000" dirty="0"/>
              <a:t> utilizând ponderea utilizării resurselor</a:t>
            </a:r>
            <a:r>
              <a:rPr lang="en-US" sz="2000" dirty="0"/>
              <a:t> (Weighted score)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29848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720000" y="2932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Algoritmul propus</a:t>
            </a:r>
            <a:endParaRPr dirty="0"/>
          </a:p>
        </p:txBody>
      </p:sp>
      <p:sp>
        <p:nvSpPr>
          <p:cNvPr id="4" name="Google Shape;445;p39">
            <a:extLst>
              <a:ext uri="{FF2B5EF4-FFF2-40B4-BE49-F238E27FC236}">
                <a16:creationId xmlns:a16="http://schemas.microsoft.com/office/drawing/2014/main" id="{77E44879-D835-7626-9C16-951715A8DF5F}"/>
              </a:ext>
            </a:extLst>
          </p:cNvPr>
          <p:cNvSpPr txBox="1"/>
          <p:nvPr/>
        </p:nvSpPr>
        <p:spPr>
          <a:xfrm>
            <a:off x="1152102" y="1388962"/>
            <a:ext cx="4206554" cy="52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Calculul ponderii unui container</a:t>
            </a:r>
            <a:endParaRPr sz="2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5" name="Google Shape;449;p39">
            <a:extLst>
              <a:ext uri="{FF2B5EF4-FFF2-40B4-BE49-F238E27FC236}">
                <a16:creationId xmlns:a16="http://schemas.microsoft.com/office/drawing/2014/main" id="{47098A7B-22CC-6A5F-2620-4D9202649AE6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1926550" y="1024498"/>
            <a:ext cx="438113" cy="22195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6" name="Google Shape;450;p39">
            <a:extLst>
              <a:ext uri="{FF2B5EF4-FFF2-40B4-BE49-F238E27FC236}">
                <a16:creationId xmlns:a16="http://schemas.microsoft.com/office/drawing/2014/main" id="{2756D1CC-7690-19E5-EA7B-DE6951918E3B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rot="16200000" flipH="1">
            <a:off x="4161928" y="1008665"/>
            <a:ext cx="438113" cy="22512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" name="Google Shape;450;p39">
            <a:extLst>
              <a:ext uri="{FF2B5EF4-FFF2-40B4-BE49-F238E27FC236}">
                <a16:creationId xmlns:a16="http://schemas.microsoft.com/office/drawing/2014/main" id="{ED37972C-CBC6-D9BE-3577-51E1AE76809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16200000" flipH="1">
            <a:off x="3041432" y="2129162"/>
            <a:ext cx="428814" cy="9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0" name="Google Shape;433;p37">
            <a:extLst>
              <a:ext uri="{FF2B5EF4-FFF2-40B4-BE49-F238E27FC236}">
                <a16:creationId xmlns:a16="http://schemas.microsoft.com/office/drawing/2014/main" id="{794B573D-C88A-7888-876C-2A9BF13C32D2}"/>
              </a:ext>
            </a:extLst>
          </p:cNvPr>
          <p:cNvSpPr txBox="1"/>
          <p:nvPr/>
        </p:nvSpPr>
        <p:spPr>
          <a:xfrm>
            <a:off x="747383" y="2353328"/>
            <a:ext cx="576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2000" dirty="0">
                <a:solidFill>
                  <a:srgbClr val="D39306"/>
                </a:solidFill>
                <a:latin typeface="DM Sans ExtraBold"/>
                <a:ea typeface="DM Sans ExtraBold"/>
                <a:cs typeface="DM Sans ExtraBold"/>
                <a:sym typeface="DM Sans ExtraBold"/>
              </a:rPr>
              <a:t>1.7</a:t>
            </a:r>
            <a:endParaRPr sz="2000" dirty="0">
              <a:solidFill>
                <a:srgbClr val="D39306"/>
              </a:solidFill>
              <a:latin typeface="DM Sans ExtraBold"/>
              <a:ea typeface="DM Sans ExtraBold"/>
              <a:cs typeface="DM Sans ExtraBold"/>
              <a:sym typeface="DM Sans ExtraBold"/>
            </a:endParaRPr>
          </a:p>
        </p:txBody>
      </p:sp>
      <p:sp>
        <p:nvSpPr>
          <p:cNvPr id="12" name="Google Shape;487;p41">
            <a:extLst>
              <a:ext uri="{FF2B5EF4-FFF2-40B4-BE49-F238E27FC236}">
                <a16:creationId xmlns:a16="http://schemas.microsoft.com/office/drawing/2014/main" id="{FA89272A-55B9-4B55-038C-3C12C6F24B9F}"/>
              </a:ext>
            </a:extLst>
          </p:cNvPr>
          <p:cNvSpPr txBox="1"/>
          <p:nvPr/>
        </p:nvSpPr>
        <p:spPr>
          <a:xfrm>
            <a:off x="112220" y="2769752"/>
            <a:ext cx="1995496" cy="192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Procentul timpul</a:t>
            </a:r>
            <a:r>
              <a:rPr lang="en-US" sz="20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ui</a:t>
            </a:r>
            <a:r>
              <a:rPr lang="ro-RO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mediu de răspuns mediu măsurat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" name="Google Shape;487;p41">
            <a:extLst>
              <a:ext uri="{FF2B5EF4-FFF2-40B4-BE49-F238E27FC236}">
                <a16:creationId xmlns:a16="http://schemas.microsoft.com/office/drawing/2014/main" id="{E283C7D4-0A54-7D2D-88A0-5F8EB2F543B5}"/>
              </a:ext>
            </a:extLst>
          </p:cNvPr>
          <p:cNvSpPr txBox="1"/>
          <p:nvPr/>
        </p:nvSpPr>
        <p:spPr>
          <a:xfrm>
            <a:off x="4667439" y="2821133"/>
            <a:ext cx="1678300" cy="144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Procen</a:t>
            </a:r>
            <a:r>
              <a:rPr lang="en-U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ro-RO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ul de cereri active redirectate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" name="Google Shape;433;p37">
            <a:extLst>
              <a:ext uri="{FF2B5EF4-FFF2-40B4-BE49-F238E27FC236}">
                <a16:creationId xmlns:a16="http://schemas.microsoft.com/office/drawing/2014/main" id="{DEC81418-1153-FD2C-3522-D84367773C58}"/>
              </a:ext>
            </a:extLst>
          </p:cNvPr>
          <p:cNvSpPr txBox="1"/>
          <p:nvPr/>
        </p:nvSpPr>
        <p:spPr>
          <a:xfrm>
            <a:off x="2967849" y="2344029"/>
            <a:ext cx="576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2000" dirty="0">
                <a:solidFill>
                  <a:srgbClr val="D39306"/>
                </a:solidFill>
                <a:latin typeface="DM Sans ExtraBold"/>
                <a:ea typeface="DM Sans ExtraBold"/>
                <a:cs typeface="DM Sans ExtraBold"/>
                <a:sym typeface="DM Sans ExtraBold"/>
              </a:rPr>
              <a:t>1</a:t>
            </a:r>
            <a:endParaRPr sz="2000" dirty="0">
              <a:solidFill>
                <a:srgbClr val="D39306"/>
              </a:solidFill>
              <a:latin typeface="DM Sans ExtraBold"/>
              <a:ea typeface="DM Sans ExtraBold"/>
              <a:cs typeface="DM Sans ExtraBold"/>
              <a:sym typeface="DM Sans ExtraBold"/>
            </a:endParaRPr>
          </a:p>
        </p:txBody>
      </p:sp>
      <p:sp>
        <p:nvSpPr>
          <p:cNvPr id="18" name="Google Shape;433;p37">
            <a:extLst>
              <a:ext uri="{FF2B5EF4-FFF2-40B4-BE49-F238E27FC236}">
                <a16:creationId xmlns:a16="http://schemas.microsoft.com/office/drawing/2014/main" id="{57CBD180-3333-252D-38D7-DB34D236F7F2}"/>
              </a:ext>
            </a:extLst>
          </p:cNvPr>
          <p:cNvSpPr txBox="1"/>
          <p:nvPr/>
        </p:nvSpPr>
        <p:spPr>
          <a:xfrm>
            <a:off x="5182528" y="2353328"/>
            <a:ext cx="648123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-RO" sz="2000" dirty="0">
                <a:solidFill>
                  <a:srgbClr val="D39306"/>
                </a:solidFill>
                <a:latin typeface="DM Sans ExtraBold"/>
                <a:ea typeface="DM Sans ExtraBold"/>
                <a:cs typeface="DM Sans ExtraBold"/>
                <a:sym typeface="DM Sans ExtraBold"/>
              </a:rPr>
              <a:t>0.6</a:t>
            </a:r>
            <a:endParaRPr sz="2000" dirty="0">
              <a:solidFill>
                <a:srgbClr val="D39306"/>
              </a:solidFill>
              <a:latin typeface="DM Sans ExtraBold"/>
              <a:ea typeface="DM Sans ExtraBold"/>
              <a:cs typeface="DM Sans ExtraBold"/>
              <a:sym typeface="DM Sans ExtraBold"/>
            </a:endParaRPr>
          </a:p>
        </p:txBody>
      </p:sp>
      <p:sp>
        <p:nvSpPr>
          <p:cNvPr id="20" name="Google Shape;487;p41">
            <a:extLst>
              <a:ext uri="{FF2B5EF4-FFF2-40B4-BE49-F238E27FC236}">
                <a16:creationId xmlns:a16="http://schemas.microsoft.com/office/drawing/2014/main" id="{D582DD57-1390-4C5C-3A5B-9F52CC42ED15}"/>
              </a:ext>
            </a:extLst>
          </p:cNvPr>
          <p:cNvSpPr txBox="1"/>
          <p:nvPr/>
        </p:nvSpPr>
        <p:spPr>
          <a:xfrm>
            <a:off x="2319939" y="2772842"/>
            <a:ext cx="1866933" cy="149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Procentul de utilizare al resurselor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7" name="Google Shape;457;p39">
            <a:extLst>
              <a:ext uri="{FF2B5EF4-FFF2-40B4-BE49-F238E27FC236}">
                <a16:creationId xmlns:a16="http://schemas.microsoft.com/office/drawing/2014/main" id="{0D1871D8-CCD5-4142-A43A-1813B25CE1D0}"/>
              </a:ext>
            </a:extLst>
          </p:cNvPr>
          <p:cNvGrpSpPr/>
          <p:nvPr/>
        </p:nvGrpSpPr>
        <p:grpSpPr>
          <a:xfrm>
            <a:off x="6267439" y="1388962"/>
            <a:ext cx="139148" cy="2986268"/>
            <a:chOff x="5797375" y="1379625"/>
            <a:chExt cx="156600" cy="3268200"/>
          </a:xfrm>
        </p:grpSpPr>
        <p:cxnSp>
          <p:nvCxnSpPr>
            <p:cNvPr id="28" name="Google Shape;458;p39">
              <a:extLst>
                <a:ext uri="{FF2B5EF4-FFF2-40B4-BE49-F238E27FC236}">
                  <a16:creationId xmlns:a16="http://schemas.microsoft.com/office/drawing/2014/main" id="{45BFE58C-494D-A38E-92EC-97353E775BC8}"/>
                </a:ext>
              </a:extLst>
            </p:cNvPr>
            <p:cNvCxnSpPr/>
            <p:nvPr/>
          </p:nvCxnSpPr>
          <p:spPr>
            <a:xfrm>
              <a:off x="5940475" y="1379625"/>
              <a:ext cx="13500" cy="3268200"/>
            </a:xfrm>
            <a:prstGeom prst="straightConnector1">
              <a:avLst/>
            </a:prstGeom>
            <a:noFill/>
            <a:ln w="19050" cap="flat" cmpd="sng">
              <a:solidFill>
                <a:srgbClr val="D3930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459;p39">
              <a:extLst>
                <a:ext uri="{FF2B5EF4-FFF2-40B4-BE49-F238E27FC236}">
                  <a16:creationId xmlns:a16="http://schemas.microsoft.com/office/drawing/2014/main" id="{1116FBB9-AB19-C992-DDAB-7F361C5E0C66}"/>
                </a:ext>
              </a:extLst>
            </p:cNvPr>
            <p:cNvCxnSpPr/>
            <p:nvPr/>
          </p:nvCxnSpPr>
          <p:spPr>
            <a:xfrm>
              <a:off x="5797375" y="1379625"/>
              <a:ext cx="147300" cy="0"/>
            </a:xfrm>
            <a:prstGeom prst="straightConnector1">
              <a:avLst/>
            </a:prstGeom>
            <a:noFill/>
            <a:ln w="19050" cap="flat" cmpd="sng">
              <a:solidFill>
                <a:srgbClr val="D3930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460;p39">
              <a:extLst>
                <a:ext uri="{FF2B5EF4-FFF2-40B4-BE49-F238E27FC236}">
                  <a16:creationId xmlns:a16="http://schemas.microsoft.com/office/drawing/2014/main" id="{F55F626F-8410-79BE-A7D8-86463FECDB28}"/>
                </a:ext>
              </a:extLst>
            </p:cNvPr>
            <p:cNvCxnSpPr/>
            <p:nvPr/>
          </p:nvCxnSpPr>
          <p:spPr>
            <a:xfrm>
              <a:off x="5804072" y="4647825"/>
              <a:ext cx="147300" cy="0"/>
            </a:xfrm>
            <a:prstGeom prst="straightConnector1">
              <a:avLst/>
            </a:prstGeom>
            <a:noFill/>
            <a:ln w="19050" cap="flat" cmpd="sng">
              <a:solidFill>
                <a:srgbClr val="D3930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Google Shape;487;p41">
            <a:extLst>
              <a:ext uri="{FF2B5EF4-FFF2-40B4-BE49-F238E27FC236}">
                <a16:creationId xmlns:a16="http://schemas.microsoft.com/office/drawing/2014/main" id="{BB86B958-180E-3124-6D8A-5D4D63863F00}"/>
              </a:ext>
            </a:extLst>
          </p:cNvPr>
          <p:cNvSpPr txBox="1"/>
          <p:nvPr/>
        </p:nvSpPr>
        <p:spPr>
          <a:xfrm>
            <a:off x="6604501" y="1388963"/>
            <a:ext cx="1866933" cy="2986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Containerul destinație este ales aletor pe baza ponderii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1295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Analiza rezultatelor primului scenariu</a:t>
            </a:r>
            <a:endParaRPr dirty="0"/>
          </a:p>
        </p:txBody>
      </p:sp>
      <p:sp>
        <p:nvSpPr>
          <p:cNvPr id="542" name="Google Shape;542;p43"/>
          <p:cNvSpPr txBox="1"/>
          <p:nvPr/>
        </p:nvSpPr>
        <p:spPr>
          <a:xfrm>
            <a:off x="0" y="1313630"/>
            <a:ext cx="3465600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ro-RO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Simulează un sistem cu timpi de răspuns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</a:t>
            </a:r>
            <a:r>
              <a:rPr lang="ro-RO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ăzuți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ro-RO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Weighted  score a obținut cea mai mică medie a timpilor de răspuns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ro-RO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Distribuirea adaptivă a obșinut cei mai stabili timpi de răspuns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266F7E-CC8F-4BE9-2757-CF192F327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862832"/>
              </p:ext>
            </p:extLst>
          </p:nvPr>
        </p:nvGraphicFramePr>
        <p:xfrm>
          <a:off x="3637805" y="131363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519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Cuprins</a:t>
            </a:r>
            <a:endParaRPr dirty="0"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3"/>
          </p:nvPr>
        </p:nvSpPr>
        <p:spPr>
          <a:xfrm>
            <a:off x="3419250" y="36033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Rezultate obținute de analiza algoritmilor propuși</a:t>
            </a:r>
            <a:endParaRPr dirty="0"/>
          </a:p>
        </p:txBody>
      </p:sp>
      <p:sp>
        <p:nvSpPr>
          <p:cNvPr id="312" name="Google Shape;312;p30"/>
          <p:cNvSpPr txBox="1">
            <a:spLocks noGrp="1"/>
          </p:cNvSpPr>
          <p:nvPr>
            <p:ph type="subTitle" idx="1"/>
          </p:nvPr>
        </p:nvSpPr>
        <p:spPr>
          <a:xfrm>
            <a:off x="713225" y="20570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Contextul și obiectivele</a:t>
            </a:r>
            <a:endParaRPr dirty="0"/>
          </a:p>
        </p:txBody>
      </p:sp>
      <p:sp>
        <p:nvSpPr>
          <p:cNvPr id="313" name="Google Shape;313;p30"/>
          <p:cNvSpPr txBox="1">
            <a:spLocks noGrp="1"/>
          </p:cNvSpPr>
          <p:nvPr>
            <p:ph type="subTitle" idx="2"/>
          </p:nvPr>
        </p:nvSpPr>
        <p:spPr>
          <a:xfrm>
            <a:off x="713225" y="36033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Prezentarea arhitecturii sistemului propus</a:t>
            </a:r>
            <a:endParaRPr dirty="0"/>
          </a:p>
        </p:txBody>
      </p:sp>
      <p:sp>
        <p:nvSpPr>
          <p:cNvPr id="314" name="Google Shape;314;p30"/>
          <p:cNvSpPr txBox="1">
            <a:spLocks noGrp="1"/>
          </p:cNvSpPr>
          <p:nvPr>
            <p:ph type="subTitle" idx="4"/>
          </p:nvPr>
        </p:nvSpPr>
        <p:spPr>
          <a:xfrm>
            <a:off x="3419250" y="20570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Analiza și optimizarea sistemelor software</a:t>
            </a:r>
            <a:endParaRPr dirty="0"/>
          </a:p>
        </p:txBody>
      </p:sp>
      <p:sp>
        <p:nvSpPr>
          <p:cNvPr id="315" name="Google Shape;315;p30"/>
          <p:cNvSpPr txBox="1">
            <a:spLocks noGrp="1"/>
          </p:cNvSpPr>
          <p:nvPr>
            <p:ph type="title" idx="5"/>
          </p:nvPr>
        </p:nvSpPr>
        <p:spPr>
          <a:xfrm>
            <a:off x="1415375" y="1191725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6" name="Google Shape;316;p30"/>
          <p:cNvSpPr txBox="1">
            <a:spLocks noGrp="1"/>
          </p:cNvSpPr>
          <p:nvPr>
            <p:ph type="title" idx="6"/>
          </p:nvPr>
        </p:nvSpPr>
        <p:spPr>
          <a:xfrm>
            <a:off x="4121400" y="2738100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title" idx="7"/>
          </p:nvPr>
        </p:nvSpPr>
        <p:spPr>
          <a:xfrm>
            <a:off x="1415375" y="2738100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 idx="8"/>
          </p:nvPr>
        </p:nvSpPr>
        <p:spPr>
          <a:xfrm>
            <a:off x="4121400" y="1191725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subTitle" idx="13"/>
          </p:nvPr>
        </p:nvSpPr>
        <p:spPr>
          <a:xfrm>
            <a:off x="6125275" y="2057075"/>
            <a:ext cx="23756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Tehnologiile utilizate pentru implementarea sistemului</a:t>
            </a:r>
            <a:endParaRPr dirty="0"/>
          </a:p>
        </p:txBody>
      </p:sp>
      <p:sp>
        <p:nvSpPr>
          <p:cNvPr id="321" name="Google Shape;321;p30"/>
          <p:cNvSpPr txBox="1">
            <a:spLocks noGrp="1"/>
          </p:cNvSpPr>
          <p:nvPr>
            <p:ph type="title" idx="14"/>
          </p:nvPr>
        </p:nvSpPr>
        <p:spPr>
          <a:xfrm>
            <a:off x="6827425" y="2738100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22" name="Google Shape;322;p30"/>
          <p:cNvSpPr txBox="1">
            <a:spLocks noGrp="1"/>
          </p:cNvSpPr>
          <p:nvPr>
            <p:ph type="title" idx="15"/>
          </p:nvPr>
        </p:nvSpPr>
        <p:spPr>
          <a:xfrm>
            <a:off x="6827425" y="1191725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subTitle" idx="16"/>
          </p:nvPr>
        </p:nvSpPr>
        <p:spPr>
          <a:xfrm>
            <a:off x="713225" y="17756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Introducere</a:t>
            </a:r>
            <a:endParaRPr dirty="0"/>
          </a:p>
        </p:txBody>
      </p:sp>
      <p:sp>
        <p:nvSpPr>
          <p:cNvPr id="324" name="Google Shape;324;p30"/>
          <p:cNvSpPr txBox="1">
            <a:spLocks noGrp="1"/>
          </p:cNvSpPr>
          <p:nvPr>
            <p:ph type="subTitle" idx="17"/>
          </p:nvPr>
        </p:nvSpPr>
        <p:spPr>
          <a:xfrm>
            <a:off x="713225" y="332189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Arhitectura</a:t>
            </a:r>
            <a:endParaRPr dirty="0"/>
          </a:p>
        </p:txBody>
      </p:sp>
      <p:sp>
        <p:nvSpPr>
          <p:cNvPr id="325" name="Google Shape;325;p30"/>
          <p:cNvSpPr txBox="1">
            <a:spLocks noGrp="1"/>
          </p:cNvSpPr>
          <p:nvPr>
            <p:ph type="subTitle" idx="18"/>
          </p:nvPr>
        </p:nvSpPr>
        <p:spPr>
          <a:xfrm>
            <a:off x="3419250" y="332189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Analiza</a:t>
            </a:r>
            <a:endParaRPr dirty="0"/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19"/>
          </p:nvPr>
        </p:nvSpPr>
        <p:spPr>
          <a:xfrm>
            <a:off x="3018725" y="1775675"/>
            <a:ext cx="310655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Metode de optimizare</a:t>
            </a: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subTitle" idx="20"/>
          </p:nvPr>
        </p:nvSpPr>
        <p:spPr>
          <a:xfrm>
            <a:off x="6125275" y="332189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Concluzii</a:t>
            </a:r>
            <a:endParaRPr dirty="0"/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21"/>
          </p:nvPr>
        </p:nvSpPr>
        <p:spPr>
          <a:xfrm>
            <a:off x="6125275" y="17756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Tehnologi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5D4E5-EA21-FBF0-6DB2-9DED8EE2BB35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build="p"/>
      <p:bldP spid="313" grpId="0" build="p"/>
      <p:bldP spid="314" grpId="0" build="p"/>
      <p:bldP spid="316" grpId="0"/>
      <p:bldP spid="317" grpId="0"/>
      <p:bldP spid="318" grpId="0"/>
      <p:bldP spid="320" grpId="0" build="p"/>
      <p:bldP spid="321" grpId="0"/>
      <p:bldP spid="322" grpId="0"/>
      <p:bldP spid="324" grpId="0" build="p"/>
      <p:bldP spid="325" grpId="0" build="p"/>
      <p:bldP spid="326" grpId="0" build="p"/>
      <p:bldP spid="327" grpId="0" build="p"/>
      <p:bldP spid="32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Analiza rezultatelor scenariu</a:t>
            </a:r>
            <a:r>
              <a:rPr lang="ro-RO" dirty="0"/>
              <a:t>lui al doilea</a:t>
            </a:r>
            <a:endParaRPr dirty="0"/>
          </a:p>
        </p:txBody>
      </p:sp>
      <p:sp>
        <p:nvSpPr>
          <p:cNvPr id="542" name="Google Shape;542;p43"/>
          <p:cNvSpPr txBox="1"/>
          <p:nvPr/>
        </p:nvSpPr>
        <p:spPr>
          <a:xfrm>
            <a:off x="172205" y="1182520"/>
            <a:ext cx="3465600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ro-RO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Simulează un sistem cu timpi de răspuns cu fluctuații mari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ro-RO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Distribuirea adaptivă a obținut cel mai mic și stabil timp de răspuns mediu adițional de 3.35ms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ro-RO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Weighted score a obținut următorul timp de răspuns mediu adițional de 3.52ms, dar a avut o stabilitate mai redusă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8266F7E-CC8F-4BE9-2757-CF192F327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500811"/>
              </p:ext>
            </p:extLst>
          </p:nvPr>
        </p:nvGraphicFramePr>
        <p:xfrm>
          <a:off x="3573780" y="118252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3164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Analiza rezultatelor </a:t>
            </a:r>
            <a:r>
              <a:rPr lang="ro-RO" dirty="0"/>
              <a:t>s</a:t>
            </a:r>
            <a:r>
              <a:rPr lang="en" dirty="0"/>
              <a:t>cenariu</a:t>
            </a:r>
            <a:r>
              <a:rPr lang="ro-RO" dirty="0"/>
              <a:t>lui al treilea</a:t>
            </a:r>
            <a:endParaRPr dirty="0"/>
          </a:p>
        </p:txBody>
      </p:sp>
      <p:sp>
        <p:nvSpPr>
          <p:cNvPr id="542" name="Google Shape;542;p43"/>
          <p:cNvSpPr txBox="1"/>
          <p:nvPr/>
        </p:nvSpPr>
        <p:spPr>
          <a:xfrm>
            <a:off x="172205" y="1182520"/>
            <a:ext cx="3465600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ro-RO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Simulează un sistem cu timp de răspuns ridicat, dar cu fluctuații reduse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ts val="1400"/>
              <a:buFont typeface="Lato"/>
              <a:buChar char="●"/>
            </a:pPr>
            <a:r>
              <a:rPr lang="ro-RO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Distribuirea adaptivă a obținut cel mai mic și stabil timp de răspuns mediu adițional de 3.51ms</a:t>
            </a:r>
          </a:p>
          <a:p>
            <a:pPr marL="457200" lvl="0" indent="-3175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ts val="1400"/>
              <a:buFont typeface="Lato"/>
              <a:buChar char="●"/>
            </a:pPr>
            <a:r>
              <a:rPr lang="ro-RO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Weighted score a obținut următorul timp de răspuns mediu adițional de 3.7ms, dar a avut o stabilitate mai redusă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8266F7E-CC8F-4BE9-2757-CF192F327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126012"/>
              </p:ext>
            </p:extLst>
          </p:nvPr>
        </p:nvGraphicFramePr>
        <p:xfrm>
          <a:off x="3577590" y="118252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827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>
            <a:spLocks noGrp="1"/>
          </p:cNvSpPr>
          <p:nvPr>
            <p:ph type="title"/>
          </p:nvPr>
        </p:nvSpPr>
        <p:spPr>
          <a:xfrm>
            <a:off x="996150" y="2474600"/>
            <a:ext cx="4699200" cy="179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366" name="Google Shape;366;p35"/>
          <p:cNvSpPr/>
          <p:nvPr/>
        </p:nvSpPr>
        <p:spPr>
          <a:xfrm>
            <a:off x="7070287" y="-1846893"/>
            <a:ext cx="2720976" cy="4967292"/>
          </a:xfrm>
          <a:custGeom>
            <a:avLst/>
            <a:gdLst/>
            <a:ahLst/>
            <a:cxnLst/>
            <a:rect l="l" t="t" r="r" b="b"/>
            <a:pathLst>
              <a:path w="2292" h="4183" extrusionOk="0">
                <a:moveTo>
                  <a:pt x="1146" y="4183"/>
                </a:moveTo>
                <a:cubicBezTo>
                  <a:pt x="840" y="4183"/>
                  <a:pt x="552" y="4064"/>
                  <a:pt x="336" y="3847"/>
                </a:cubicBezTo>
                <a:cubicBezTo>
                  <a:pt x="119" y="3631"/>
                  <a:pt x="0" y="3343"/>
                  <a:pt x="0" y="3037"/>
                </a:cubicBezTo>
                <a:cubicBezTo>
                  <a:pt x="0" y="1145"/>
                  <a:pt x="0" y="1145"/>
                  <a:pt x="0" y="1145"/>
                </a:cubicBezTo>
                <a:cubicBezTo>
                  <a:pt x="0" y="839"/>
                  <a:pt x="119" y="552"/>
                  <a:pt x="336" y="335"/>
                </a:cubicBezTo>
                <a:cubicBezTo>
                  <a:pt x="552" y="119"/>
                  <a:pt x="840" y="0"/>
                  <a:pt x="1146" y="0"/>
                </a:cubicBezTo>
                <a:cubicBezTo>
                  <a:pt x="1452" y="0"/>
                  <a:pt x="1740" y="119"/>
                  <a:pt x="1956" y="335"/>
                </a:cubicBezTo>
                <a:cubicBezTo>
                  <a:pt x="2173" y="552"/>
                  <a:pt x="2292" y="839"/>
                  <a:pt x="2292" y="1145"/>
                </a:cubicBezTo>
                <a:cubicBezTo>
                  <a:pt x="2292" y="3037"/>
                  <a:pt x="2292" y="3037"/>
                  <a:pt x="2292" y="3037"/>
                </a:cubicBezTo>
                <a:cubicBezTo>
                  <a:pt x="2292" y="3343"/>
                  <a:pt x="2173" y="3631"/>
                  <a:pt x="1956" y="3847"/>
                </a:cubicBezTo>
                <a:cubicBezTo>
                  <a:pt x="1740" y="4064"/>
                  <a:pt x="1452" y="4183"/>
                  <a:pt x="1146" y="4183"/>
                </a:cubicBezTo>
                <a:close/>
                <a:moveTo>
                  <a:pt x="1146" y="12"/>
                </a:moveTo>
                <a:cubicBezTo>
                  <a:pt x="521" y="12"/>
                  <a:pt x="12" y="520"/>
                  <a:pt x="12" y="1145"/>
                </a:cubicBezTo>
                <a:cubicBezTo>
                  <a:pt x="12" y="3037"/>
                  <a:pt x="12" y="3037"/>
                  <a:pt x="12" y="3037"/>
                </a:cubicBezTo>
                <a:cubicBezTo>
                  <a:pt x="12" y="3662"/>
                  <a:pt x="521" y="4171"/>
                  <a:pt x="1146" y="4171"/>
                </a:cubicBezTo>
                <a:cubicBezTo>
                  <a:pt x="1146" y="4171"/>
                  <a:pt x="1146" y="4171"/>
                  <a:pt x="1146" y="4171"/>
                </a:cubicBezTo>
                <a:cubicBezTo>
                  <a:pt x="1771" y="4171"/>
                  <a:pt x="2280" y="3662"/>
                  <a:pt x="2280" y="3037"/>
                </a:cubicBezTo>
                <a:cubicBezTo>
                  <a:pt x="2280" y="1145"/>
                  <a:pt x="2280" y="1145"/>
                  <a:pt x="2280" y="1145"/>
                </a:cubicBezTo>
                <a:cubicBezTo>
                  <a:pt x="2280" y="520"/>
                  <a:pt x="1771" y="12"/>
                  <a:pt x="1146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7" name="Google Shape;367;p35"/>
          <p:cNvGrpSpPr/>
          <p:nvPr/>
        </p:nvGrpSpPr>
        <p:grpSpPr>
          <a:xfrm>
            <a:off x="-792263" y="-1494461"/>
            <a:ext cx="3409951" cy="2797182"/>
            <a:chOff x="-792263" y="-1494461"/>
            <a:chExt cx="3409951" cy="2797182"/>
          </a:xfrm>
        </p:grpSpPr>
        <p:sp>
          <p:nvSpPr>
            <p:cNvPr id="368" name="Google Shape;368;p35"/>
            <p:cNvSpPr/>
            <p:nvPr/>
          </p:nvSpPr>
          <p:spPr>
            <a:xfrm rot="5400000">
              <a:off x="-22325" y="-1337292"/>
              <a:ext cx="1870076" cy="3409951"/>
            </a:xfrm>
            <a:custGeom>
              <a:avLst/>
              <a:gdLst/>
              <a:ahLst/>
              <a:cxnLst/>
              <a:rect l="l" t="t" r="r" b="b"/>
              <a:pathLst>
                <a:path w="1575" h="2871" extrusionOk="0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9" name="Google Shape;369;p35"/>
            <p:cNvGrpSpPr/>
            <p:nvPr/>
          </p:nvGrpSpPr>
          <p:grpSpPr>
            <a:xfrm rot="5400000">
              <a:off x="7325" y="-131592"/>
              <a:ext cx="2797175" cy="71438"/>
              <a:chOff x="969625" y="5671683"/>
              <a:chExt cx="2797175" cy="71438"/>
            </a:xfrm>
          </p:grpSpPr>
          <p:sp>
            <p:nvSpPr>
              <p:cNvPr id="370" name="Google Shape;370;p35"/>
              <p:cNvSpPr/>
              <p:nvPr/>
            </p:nvSpPr>
            <p:spPr>
              <a:xfrm>
                <a:off x="969625" y="5700202"/>
                <a:ext cx="26973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5"/>
              <p:cNvSpPr/>
              <p:nvPr/>
            </p:nvSpPr>
            <p:spPr>
              <a:xfrm>
                <a:off x="3644562" y="5671683"/>
                <a:ext cx="122238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77" h="45" extrusionOk="0">
                    <a:moveTo>
                      <a:pt x="0" y="23"/>
                    </a:moveTo>
                    <a:lnTo>
                      <a:pt x="39" y="0"/>
                    </a:lnTo>
                    <a:lnTo>
                      <a:pt x="77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5"/>
              <p:cNvSpPr/>
              <p:nvPr/>
            </p:nvSpPr>
            <p:spPr>
              <a:xfrm>
                <a:off x="3644562" y="5671683"/>
                <a:ext cx="122238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77" h="45" extrusionOk="0">
                    <a:moveTo>
                      <a:pt x="0" y="23"/>
                    </a:moveTo>
                    <a:lnTo>
                      <a:pt x="39" y="0"/>
                    </a:lnTo>
                    <a:lnTo>
                      <a:pt x="77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985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720000" y="2909475"/>
            <a:ext cx="692911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Concluzii</a:t>
            </a:r>
          </a:p>
        </p:txBody>
      </p:sp>
      <p:sp>
        <p:nvSpPr>
          <p:cNvPr id="335" name="Google Shape;335;p31"/>
          <p:cNvSpPr txBox="1">
            <a:spLocks noGrp="1"/>
          </p:cNvSpPr>
          <p:nvPr>
            <p:ph type="title" idx="2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233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Concluzii</a:t>
            </a:r>
            <a:endParaRPr dirty="0"/>
          </a:p>
        </p:txBody>
      </p:sp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243840" y="944881"/>
            <a:ext cx="8625840" cy="3503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ro-RO" sz="2000" dirty="0"/>
              <a:t>Nivelul de performanță este foarte important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ro-RO" sz="2000" dirty="0"/>
              <a:t>Eficientizarea și perform</a:t>
            </a:r>
            <a:r>
              <a:rPr lang="en-US" sz="2000" dirty="0"/>
              <a:t>a</a:t>
            </a:r>
            <a:r>
              <a:rPr lang="ro-RO" sz="2000" dirty="0"/>
              <a:t>nța trebuie urmărite încă din etapele de proiectare și planificare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ro-RO" sz="2000" dirty="0"/>
              <a:t>Alegerea tehnologiil</a:t>
            </a:r>
            <a:r>
              <a:rPr lang="en-US" sz="2000" dirty="0"/>
              <a:t>or</a:t>
            </a:r>
            <a:r>
              <a:rPr lang="ro-RO" sz="2000" dirty="0"/>
              <a:t> care urmează să fie folosite influențează eficiența de dezvoltare și de întreținere a sistemului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ro-RO" sz="2000" dirty="0"/>
              <a:t>Prin utilizarea diverselor metode performanța unui sistem software poate crește considerabil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ro-RO" sz="2000" dirty="0"/>
              <a:t>Introducerea unui sistem de distribuire a traficului duce în orice scenariu la creșterea performanței acestuia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ro-RO" sz="2000" dirty="0"/>
              <a:t>Alegerea unui algoritm potrivit pentru distribuirea traficului duce la o îmbunătățire și mai ridicată a performanței</a:t>
            </a:r>
          </a:p>
        </p:txBody>
      </p:sp>
    </p:spTree>
    <p:extLst>
      <p:ext uri="{BB962C8B-B14F-4D97-AF65-F5344CB8AC3E}">
        <p14:creationId xmlns:p14="http://schemas.microsoft.com/office/powerpoint/2010/main" val="2766945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Concluzii</a:t>
            </a:r>
            <a:endParaRPr dirty="0"/>
          </a:p>
        </p:txBody>
      </p:sp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289560" y="1215750"/>
            <a:ext cx="813444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pt-BR" sz="2000" dirty="0"/>
              <a:t>Prin utilizarea sistemului implementat și propus se observă n</a:t>
            </a:r>
            <a:r>
              <a:rPr lang="ro-RO" sz="2000" dirty="0"/>
              <a:t>umeroase avantaje</a:t>
            </a:r>
            <a:r>
              <a:rPr lang="en-US" sz="2000" dirty="0"/>
              <a:t>:</a:t>
            </a:r>
          </a:p>
          <a:p>
            <a:pPr lvl="1" indent="-317500">
              <a:buClr>
                <a:schemeClr val="accent1"/>
              </a:buClr>
              <a:buSzPts val="1400"/>
              <a:buFont typeface="Courier New" panose="02070309020205020404" pitchFamily="49" charset="0"/>
              <a:buChar char="o"/>
            </a:pPr>
            <a:r>
              <a:rPr lang="pt-BR" sz="2000" dirty="0"/>
              <a:t>Scalarea este administrat</a:t>
            </a:r>
            <a:r>
              <a:rPr lang="ro-RO" sz="2000" dirty="0"/>
              <a:t>ă în cadrul aceluiași sistem</a:t>
            </a:r>
          </a:p>
          <a:p>
            <a:pPr lvl="1" indent="-317500">
              <a:buClr>
                <a:schemeClr val="accent1"/>
              </a:buClr>
              <a:buSzPts val="1400"/>
              <a:buFont typeface="Courier New" panose="02070309020205020404" pitchFamily="49" charset="0"/>
              <a:buChar char="o"/>
            </a:pPr>
            <a:r>
              <a:rPr lang="ro-RO" sz="2000" dirty="0"/>
              <a:t>Monitorizarea sistemelor administrate fără integrarea cu alte sisteme</a:t>
            </a:r>
          </a:p>
          <a:p>
            <a:pPr lvl="1" indent="-317500">
              <a:buClr>
                <a:schemeClr val="accent1"/>
              </a:buClr>
              <a:buSzPts val="1400"/>
              <a:buFont typeface="Courier New" panose="02070309020205020404" pitchFamily="49" charset="0"/>
              <a:buChar char="o"/>
            </a:pPr>
            <a:r>
              <a:rPr lang="ro-RO" sz="2000" dirty="0"/>
              <a:t>Oferă numeroși algoritmi de monitorizare al traficului</a:t>
            </a:r>
          </a:p>
          <a:p>
            <a:pPr lvl="1" indent="-317500">
              <a:buClr>
                <a:schemeClr val="accent1"/>
              </a:buClr>
              <a:buSzPts val="1400"/>
              <a:buFont typeface="Courier New" panose="02070309020205020404" pitchFamily="49" charset="0"/>
              <a:buChar char="o"/>
            </a:pPr>
            <a:r>
              <a:rPr lang="ro-RO" sz="2000" dirty="0"/>
              <a:t>Algoritmul adaptiv propus, oferă cei mai buni și stabili timpi de răspuns în cadrul tuturor scenariilor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6913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>
            <a:spLocks noGrp="1"/>
          </p:cNvSpPr>
          <p:nvPr>
            <p:ph type="title"/>
          </p:nvPr>
        </p:nvSpPr>
        <p:spPr>
          <a:xfrm>
            <a:off x="996150" y="2474600"/>
            <a:ext cx="4699200" cy="179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Mulțumesc!</a:t>
            </a:r>
            <a:endParaRPr dirty="0"/>
          </a:p>
        </p:txBody>
      </p:sp>
      <p:sp>
        <p:nvSpPr>
          <p:cNvPr id="366" name="Google Shape;366;p35"/>
          <p:cNvSpPr/>
          <p:nvPr/>
        </p:nvSpPr>
        <p:spPr>
          <a:xfrm>
            <a:off x="7070287" y="-1846893"/>
            <a:ext cx="2720976" cy="4967292"/>
          </a:xfrm>
          <a:custGeom>
            <a:avLst/>
            <a:gdLst/>
            <a:ahLst/>
            <a:cxnLst/>
            <a:rect l="l" t="t" r="r" b="b"/>
            <a:pathLst>
              <a:path w="2292" h="4183" extrusionOk="0">
                <a:moveTo>
                  <a:pt x="1146" y="4183"/>
                </a:moveTo>
                <a:cubicBezTo>
                  <a:pt x="840" y="4183"/>
                  <a:pt x="552" y="4064"/>
                  <a:pt x="336" y="3847"/>
                </a:cubicBezTo>
                <a:cubicBezTo>
                  <a:pt x="119" y="3631"/>
                  <a:pt x="0" y="3343"/>
                  <a:pt x="0" y="3037"/>
                </a:cubicBezTo>
                <a:cubicBezTo>
                  <a:pt x="0" y="1145"/>
                  <a:pt x="0" y="1145"/>
                  <a:pt x="0" y="1145"/>
                </a:cubicBezTo>
                <a:cubicBezTo>
                  <a:pt x="0" y="839"/>
                  <a:pt x="119" y="552"/>
                  <a:pt x="336" y="335"/>
                </a:cubicBezTo>
                <a:cubicBezTo>
                  <a:pt x="552" y="119"/>
                  <a:pt x="840" y="0"/>
                  <a:pt x="1146" y="0"/>
                </a:cubicBezTo>
                <a:cubicBezTo>
                  <a:pt x="1452" y="0"/>
                  <a:pt x="1740" y="119"/>
                  <a:pt x="1956" y="335"/>
                </a:cubicBezTo>
                <a:cubicBezTo>
                  <a:pt x="2173" y="552"/>
                  <a:pt x="2292" y="839"/>
                  <a:pt x="2292" y="1145"/>
                </a:cubicBezTo>
                <a:cubicBezTo>
                  <a:pt x="2292" y="3037"/>
                  <a:pt x="2292" y="3037"/>
                  <a:pt x="2292" y="3037"/>
                </a:cubicBezTo>
                <a:cubicBezTo>
                  <a:pt x="2292" y="3343"/>
                  <a:pt x="2173" y="3631"/>
                  <a:pt x="1956" y="3847"/>
                </a:cubicBezTo>
                <a:cubicBezTo>
                  <a:pt x="1740" y="4064"/>
                  <a:pt x="1452" y="4183"/>
                  <a:pt x="1146" y="4183"/>
                </a:cubicBezTo>
                <a:close/>
                <a:moveTo>
                  <a:pt x="1146" y="12"/>
                </a:moveTo>
                <a:cubicBezTo>
                  <a:pt x="521" y="12"/>
                  <a:pt x="12" y="520"/>
                  <a:pt x="12" y="1145"/>
                </a:cubicBezTo>
                <a:cubicBezTo>
                  <a:pt x="12" y="3037"/>
                  <a:pt x="12" y="3037"/>
                  <a:pt x="12" y="3037"/>
                </a:cubicBezTo>
                <a:cubicBezTo>
                  <a:pt x="12" y="3662"/>
                  <a:pt x="521" y="4171"/>
                  <a:pt x="1146" y="4171"/>
                </a:cubicBezTo>
                <a:cubicBezTo>
                  <a:pt x="1146" y="4171"/>
                  <a:pt x="1146" y="4171"/>
                  <a:pt x="1146" y="4171"/>
                </a:cubicBezTo>
                <a:cubicBezTo>
                  <a:pt x="1771" y="4171"/>
                  <a:pt x="2280" y="3662"/>
                  <a:pt x="2280" y="3037"/>
                </a:cubicBezTo>
                <a:cubicBezTo>
                  <a:pt x="2280" y="1145"/>
                  <a:pt x="2280" y="1145"/>
                  <a:pt x="2280" y="1145"/>
                </a:cubicBezTo>
                <a:cubicBezTo>
                  <a:pt x="2280" y="520"/>
                  <a:pt x="1771" y="12"/>
                  <a:pt x="1146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7" name="Google Shape;367;p35"/>
          <p:cNvGrpSpPr/>
          <p:nvPr/>
        </p:nvGrpSpPr>
        <p:grpSpPr>
          <a:xfrm>
            <a:off x="-792263" y="-1494461"/>
            <a:ext cx="3409951" cy="2797182"/>
            <a:chOff x="-792263" y="-1494461"/>
            <a:chExt cx="3409951" cy="2797182"/>
          </a:xfrm>
        </p:grpSpPr>
        <p:sp>
          <p:nvSpPr>
            <p:cNvPr id="368" name="Google Shape;368;p35"/>
            <p:cNvSpPr/>
            <p:nvPr/>
          </p:nvSpPr>
          <p:spPr>
            <a:xfrm rot="5400000">
              <a:off x="-22325" y="-1337292"/>
              <a:ext cx="1870076" cy="3409951"/>
            </a:xfrm>
            <a:custGeom>
              <a:avLst/>
              <a:gdLst/>
              <a:ahLst/>
              <a:cxnLst/>
              <a:rect l="l" t="t" r="r" b="b"/>
              <a:pathLst>
                <a:path w="1575" h="2871" extrusionOk="0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9" name="Google Shape;369;p35"/>
            <p:cNvGrpSpPr/>
            <p:nvPr/>
          </p:nvGrpSpPr>
          <p:grpSpPr>
            <a:xfrm rot="5400000">
              <a:off x="7325" y="-131592"/>
              <a:ext cx="2797175" cy="71438"/>
              <a:chOff x="969625" y="5671683"/>
              <a:chExt cx="2797175" cy="71438"/>
            </a:xfrm>
          </p:grpSpPr>
          <p:sp>
            <p:nvSpPr>
              <p:cNvPr id="370" name="Google Shape;370;p35"/>
              <p:cNvSpPr/>
              <p:nvPr/>
            </p:nvSpPr>
            <p:spPr>
              <a:xfrm>
                <a:off x="969625" y="5700202"/>
                <a:ext cx="26973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5"/>
              <p:cNvSpPr/>
              <p:nvPr/>
            </p:nvSpPr>
            <p:spPr>
              <a:xfrm>
                <a:off x="3644562" y="5671683"/>
                <a:ext cx="122238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77" h="45" extrusionOk="0">
                    <a:moveTo>
                      <a:pt x="0" y="23"/>
                    </a:moveTo>
                    <a:lnTo>
                      <a:pt x="39" y="0"/>
                    </a:lnTo>
                    <a:lnTo>
                      <a:pt x="77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5"/>
              <p:cNvSpPr/>
              <p:nvPr/>
            </p:nvSpPr>
            <p:spPr>
              <a:xfrm>
                <a:off x="3644562" y="5671683"/>
                <a:ext cx="122238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77" h="45" extrusionOk="0">
                    <a:moveTo>
                      <a:pt x="0" y="23"/>
                    </a:moveTo>
                    <a:lnTo>
                      <a:pt x="39" y="0"/>
                    </a:lnTo>
                    <a:lnTo>
                      <a:pt x="77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994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720000" y="29094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Motivație</a:t>
            </a:r>
            <a:endParaRPr lang="en-US" dirty="0"/>
          </a:p>
        </p:txBody>
      </p:sp>
      <p:sp>
        <p:nvSpPr>
          <p:cNvPr id="334" name="Google Shape;334;p31"/>
          <p:cNvSpPr txBox="1">
            <a:spLocks noGrp="1"/>
          </p:cNvSpPr>
          <p:nvPr>
            <p:ph type="subTitle" idx="1"/>
          </p:nvPr>
        </p:nvSpPr>
        <p:spPr>
          <a:xfrm>
            <a:off x="720000" y="3734775"/>
            <a:ext cx="8156872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Prezentarea contextului și al limitărilor sistemelor existente de distribuire al traficului</a:t>
            </a:r>
            <a:endParaRPr dirty="0"/>
          </a:p>
        </p:txBody>
      </p:sp>
      <p:sp>
        <p:nvSpPr>
          <p:cNvPr id="335" name="Google Shape;335;p31"/>
          <p:cNvSpPr txBox="1">
            <a:spLocks noGrp="1"/>
          </p:cNvSpPr>
          <p:nvPr>
            <p:ph type="title" idx="2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068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4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4301" r="14301"/>
          <a:stretch/>
        </p:blipFill>
        <p:spPr>
          <a:xfrm>
            <a:off x="5112775" y="533863"/>
            <a:ext cx="2910003" cy="4075803"/>
          </a:xfrm>
          <a:prstGeom prst="rect">
            <a:avLst/>
          </a:prstGeom>
        </p:spPr>
      </p:pic>
      <p:sp>
        <p:nvSpPr>
          <p:cNvPr id="359" name="Google Shape;359;p34"/>
          <p:cNvSpPr txBox="1">
            <a:spLocks noGrp="1"/>
          </p:cNvSpPr>
          <p:nvPr>
            <p:ph type="title"/>
          </p:nvPr>
        </p:nvSpPr>
        <p:spPr>
          <a:xfrm>
            <a:off x="1119709" y="683540"/>
            <a:ext cx="4243571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Context</a:t>
            </a:r>
            <a:endParaRPr sz="3200" dirty="0"/>
          </a:p>
        </p:txBody>
      </p:sp>
      <p:sp>
        <p:nvSpPr>
          <p:cNvPr id="360" name="Google Shape;360;p34"/>
          <p:cNvSpPr txBox="1">
            <a:spLocks noGrp="1"/>
          </p:cNvSpPr>
          <p:nvPr>
            <p:ph type="subTitle" idx="1"/>
          </p:nvPr>
        </p:nvSpPr>
        <p:spPr>
          <a:xfrm>
            <a:off x="852926" y="2156864"/>
            <a:ext cx="3888770" cy="1831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dirty="0"/>
              <a:t>Utilizarea tehnologiei a devenit tot mai accesibilă, aspect vizibil prin numărul în creștere de utilizatori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o-RO" sz="16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dirty="0"/>
              <a:t>Sistemele distribuite trebuie să fie adaptate pentru a face față traficului tot mai ridicat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Obiective</a:t>
            </a:r>
            <a:endParaRPr lang="ro-RO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7F7BB4-8106-70C7-34FC-45BC0BD64022}"/>
              </a:ext>
            </a:extLst>
          </p:cNvPr>
          <p:cNvGrpSpPr/>
          <p:nvPr/>
        </p:nvGrpSpPr>
        <p:grpSpPr>
          <a:xfrm>
            <a:off x="393368" y="1399081"/>
            <a:ext cx="3200400" cy="1188720"/>
            <a:chOff x="1412362" y="1279"/>
            <a:chExt cx="2038656" cy="122319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7FD1A92-F746-A06A-DE4C-385B407484B7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8B96554E-3791-978D-D76E-93E854D96E78}"/>
                </a:ext>
              </a:extLst>
            </p:cNvPr>
            <p:cNvSpPr txBox="1"/>
            <p:nvPr/>
          </p:nvSpPr>
          <p:spPr>
            <a:xfrm>
              <a:off x="1448188" y="37105"/>
              <a:ext cx="1967004" cy="1151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b="0" i="0" kern="1200" dirty="0">
                  <a:solidFill>
                    <a:schemeClr val="tx2">
                      <a:lumMod val="25000"/>
                    </a:schemeClr>
                  </a:solidFill>
                </a:rPr>
                <a:t>Analiza metodelor de dezvoltare de sisteme software distribuite performante</a:t>
              </a:r>
              <a:endParaRPr lang="en-US" sz="2000" kern="1200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C047B6-57EF-2BD2-6EED-0D0FF42D8872}"/>
              </a:ext>
            </a:extLst>
          </p:cNvPr>
          <p:cNvGrpSpPr/>
          <p:nvPr/>
        </p:nvGrpSpPr>
        <p:grpSpPr>
          <a:xfrm>
            <a:off x="1511540" y="3094480"/>
            <a:ext cx="3200400" cy="1188720"/>
            <a:chOff x="1412362" y="1279"/>
            <a:chExt cx="2038656" cy="122319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E480229-FC5A-38C0-6ED9-77ADF171C7B9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0453FC21-68B6-3626-385D-E49E9D3E43B0}"/>
                </a:ext>
              </a:extLst>
            </p:cNvPr>
            <p:cNvSpPr txBox="1"/>
            <p:nvPr/>
          </p:nvSpPr>
          <p:spPr>
            <a:xfrm>
              <a:off x="1448188" y="37105"/>
              <a:ext cx="1967004" cy="1151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139700" lvl="0" algn="ctr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</a:pPr>
              <a:r>
                <a:rPr lang="ro-RO" sz="2000" kern="1200" dirty="0">
                  <a:solidFill>
                    <a:schemeClr val="tx2">
                      <a:lumMod val="25000"/>
                    </a:schemeClr>
                  </a:solidFill>
                </a:rPr>
                <a:t>Analiza metodelor de îmbunătățire a performanței sistemelor software distribuite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45AC86-5B68-3F2E-3188-CC154BB67065}"/>
              </a:ext>
            </a:extLst>
          </p:cNvPr>
          <p:cNvGrpSpPr/>
          <p:nvPr/>
        </p:nvGrpSpPr>
        <p:grpSpPr>
          <a:xfrm>
            <a:off x="5326676" y="3077033"/>
            <a:ext cx="3200400" cy="1188720"/>
            <a:chOff x="1412362" y="1279"/>
            <a:chExt cx="2038656" cy="122319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492A626-BE1A-9388-2E70-3143A282FCBB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B88BB8C5-9FD8-8367-2F7A-14B1837FA610}"/>
                </a:ext>
              </a:extLst>
            </p:cNvPr>
            <p:cNvSpPr txBox="1"/>
            <p:nvPr/>
          </p:nvSpPr>
          <p:spPr>
            <a:xfrm>
              <a:off x="1448188" y="37105"/>
              <a:ext cx="1967004" cy="1151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137160" marR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ro-RO" sz="1800" b="0" i="0" kern="1200" dirty="0">
                  <a:solidFill>
                    <a:srgbClr val="554314"/>
                  </a:solidFill>
                  <a:effectLst/>
                  <a:latin typeface="Arial" panose="020B0604020202020204" pitchFamily="34" charset="0"/>
                  <a:ea typeface="+mn-ea"/>
                  <a:cs typeface="+mn-cs"/>
                </a:rPr>
                <a:t>Propunerea unui algoritm nou de distribuire al traficului</a:t>
              </a:r>
              <a:endParaRPr lang="en-US" sz="2800" dirty="0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0D0388-42AA-6476-1327-7F4F082728F9}"/>
              </a:ext>
            </a:extLst>
          </p:cNvPr>
          <p:cNvGrpSpPr/>
          <p:nvPr/>
        </p:nvGrpSpPr>
        <p:grpSpPr>
          <a:xfrm>
            <a:off x="4304828" y="1399081"/>
            <a:ext cx="3200400" cy="1188720"/>
            <a:chOff x="1412362" y="1279"/>
            <a:chExt cx="2038656" cy="12231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5B2EF0F-903E-C755-754E-40D5E614B992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D20390DE-F78C-688D-4A50-C2CAA0F463A6}"/>
                </a:ext>
              </a:extLst>
            </p:cNvPr>
            <p:cNvSpPr txBox="1"/>
            <p:nvPr/>
          </p:nvSpPr>
          <p:spPr>
            <a:xfrm>
              <a:off x="1448188" y="37105"/>
              <a:ext cx="1967004" cy="1151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137160" marR="0" algn="ctr" rtl="0">
                <a:spcBef>
                  <a:spcPts val="1000"/>
                </a:spcBef>
                <a:spcAft>
                  <a:spcPts val="0"/>
                </a:spcAft>
              </a:pPr>
              <a:r>
                <a:rPr lang="ro-RO" sz="1800" b="0" i="0" kern="1200" dirty="0">
                  <a:solidFill>
                    <a:srgbClr val="554314"/>
                  </a:solidFill>
                  <a:effectLst/>
                  <a:latin typeface="Arial" panose="020B0604020202020204" pitchFamily="34" charset="0"/>
                  <a:ea typeface="+mn-ea"/>
                  <a:cs typeface="+mn-cs"/>
                </a:rPr>
                <a:t>Analiza celor mai utilizați algoritmi de distribuire al traficului</a:t>
              </a:r>
              <a:endParaRPr lang="en-US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4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720000" y="2909475"/>
            <a:ext cx="692911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Metode de optimizare</a:t>
            </a:r>
          </a:p>
        </p:txBody>
      </p:sp>
      <p:sp>
        <p:nvSpPr>
          <p:cNvPr id="334" name="Google Shape;334;p31"/>
          <p:cNvSpPr txBox="1">
            <a:spLocks noGrp="1"/>
          </p:cNvSpPr>
          <p:nvPr>
            <p:ph type="subTitle" idx="1"/>
          </p:nvPr>
        </p:nvSpPr>
        <p:spPr>
          <a:xfrm>
            <a:off x="720000" y="3734775"/>
            <a:ext cx="8156872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Prezentarea metodelor de analiză și optimizare a performanței sistemelor software</a:t>
            </a:r>
          </a:p>
        </p:txBody>
      </p:sp>
      <p:sp>
        <p:nvSpPr>
          <p:cNvPr id="335" name="Google Shape;335;p31"/>
          <p:cNvSpPr txBox="1">
            <a:spLocks noGrp="1"/>
          </p:cNvSpPr>
          <p:nvPr>
            <p:ph type="title" idx="2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30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1029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Creșterea performanței unui sistem software existent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7F7BB4-8106-70C7-34FC-45BC0BD64022}"/>
              </a:ext>
            </a:extLst>
          </p:cNvPr>
          <p:cNvGrpSpPr/>
          <p:nvPr/>
        </p:nvGrpSpPr>
        <p:grpSpPr>
          <a:xfrm>
            <a:off x="372820" y="1619975"/>
            <a:ext cx="3200400" cy="1188720"/>
            <a:chOff x="1412362" y="1279"/>
            <a:chExt cx="2038656" cy="1223193"/>
          </a:xfrm>
          <a:solidFill>
            <a:schemeClr val="accent4">
              <a:alpha val="50000"/>
            </a:schemeClr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7FD1A92-F746-A06A-DE4C-385B407484B7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2Same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8B96554E-3791-978D-D76E-93E854D96E78}"/>
                </a:ext>
              </a:extLst>
            </p:cNvPr>
            <p:cNvSpPr txBox="1"/>
            <p:nvPr/>
          </p:nvSpPr>
          <p:spPr>
            <a:xfrm>
              <a:off x="1448188" y="37105"/>
              <a:ext cx="1967004" cy="1151541"/>
            </a:xfrm>
            <a:prstGeom prst="round2Same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b="0" i="0" kern="1200" dirty="0">
                  <a:solidFill>
                    <a:schemeClr val="tx2">
                      <a:lumMod val="25000"/>
                    </a:schemeClr>
                  </a:solidFill>
                </a:rPr>
                <a:t>Modificarea parametrilor de scalare sau a limitelor resurselor componentelor</a:t>
              </a:r>
              <a:endParaRPr lang="en-US" sz="2000" kern="1200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AD1023-6684-881D-6E8B-717DD6D3C2F3}"/>
              </a:ext>
            </a:extLst>
          </p:cNvPr>
          <p:cNvGrpSpPr/>
          <p:nvPr/>
        </p:nvGrpSpPr>
        <p:grpSpPr>
          <a:xfrm rot="10800000">
            <a:off x="372820" y="3174792"/>
            <a:ext cx="3200400" cy="1188720"/>
            <a:chOff x="1412362" y="1279"/>
            <a:chExt cx="2038656" cy="1223193"/>
          </a:xfrm>
          <a:solidFill>
            <a:schemeClr val="accent4">
              <a:alpha val="50000"/>
            </a:schemeClr>
          </a:solidFill>
        </p:grpSpPr>
        <p:sp>
          <p:nvSpPr>
            <p:cNvPr id="15" name="Rectangle: Rounded Corners 2">
              <a:extLst>
                <a:ext uri="{FF2B5EF4-FFF2-40B4-BE49-F238E27FC236}">
                  <a16:creationId xmlns:a16="http://schemas.microsoft.com/office/drawing/2014/main" id="{48B59E13-B838-AAFF-1D31-46EEE2E65DAA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2Same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10E58795-ADC2-1C7B-51CA-A404A64FE49A}"/>
                </a:ext>
              </a:extLst>
            </p:cNvPr>
            <p:cNvSpPr txBox="1"/>
            <p:nvPr/>
          </p:nvSpPr>
          <p:spPr>
            <a:xfrm rot="10800000">
              <a:off x="1448188" y="37108"/>
              <a:ext cx="1967004" cy="11515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b="0" i="0" kern="1200" dirty="0">
                  <a:solidFill>
                    <a:schemeClr val="tx2">
                      <a:lumMod val="25000"/>
                    </a:schemeClr>
                  </a:solidFill>
                </a:rPr>
                <a:t>Analiza traficului dintre componente</a:t>
              </a:r>
              <a:endParaRPr lang="en-US" sz="2000" kern="1200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250F83-E9C0-2AA6-5D23-4F607D951B71}"/>
              </a:ext>
            </a:extLst>
          </p:cNvPr>
          <p:cNvGrpSpPr/>
          <p:nvPr/>
        </p:nvGrpSpPr>
        <p:grpSpPr>
          <a:xfrm rot="10800000">
            <a:off x="4881463" y="3174792"/>
            <a:ext cx="3200400" cy="1188720"/>
            <a:chOff x="1412362" y="1279"/>
            <a:chExt cx="2038656" cy="1223193"/>
          </a:xfrm>
          <a:solidFill>
            <a:schemeClr val="accent4">
              <a:alpha val="50000"/>
            </a:schemeClr>
          </a:solidFill>
        </p:grpSpPr>
        <p:sp>
          <p:nvSpPr>
            <p:cNvPr id="21" name="Rectangle: Rounded Corners 2">
              <a:extLst>
                <a:ext uri="{FF2B5EF4-FFF2-40B4-BE49-F238E27FC236}">
                  <a16:creationId xmlns:a16="http://schemas.microsoft.com/office/drawing/2014/main" id="{6BAA2618-394E-BA98-B17F-6D0C50046E72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2Same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F633781F-DFFD-930E-946E-71C0460341BF}"/>
                </a:ext>
              </a:extLst>
            </p:cNvPr>
            <p:cNvSpPr txBox="1"/>
            <p:nvPr/>
          </p:nvSpPr>
          <p:spPr>
            <a:xfrm rot="10800000">
              <a:off x="1448188" y="37108"/>
              <a:ext cx="1967004" cy="11515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b="0" i="0" kern="1200" dirty="0">
                  <a:solidFill>
                    <a:schemeClr val="tx2">
                      <a:lumMod val="25000"/>
                    </a:schemeClr>
                  </a:solidFill>
                </a:rPr>
                <a:t>Introducerea de sisteme de distribuire a traficului și mecanisme de caching</a:t>
              </a:r>
              <a:endParaRPr lang="en-US" sz="2000" kern="1200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C446D5-A058-778B-4A18-21F9683BD030}"/>
              </a:ext>
            </a:extLst>
          </p:cNvPr>
          <p:cNvGrpSpPr/>
          <p:nvPr/>
        </p:nvGrpSpPr>
        <p:grpSpPr>
          <a:xfrm>
            <a:off x="4881463" y="1619974"/>
            <a:ext cx="3200400" cy="1188720"/>
            <a:chOff x="1412362" y="1279"/>
            <a:chExt cx="2038656" cy="1223193"/>
          </a:xfrm>
          <a:solidFill>
            <a:schemeClr val="accent4">
              <a:alpha val="50000"/>
            </a:schemeClr>
          </a:solidFill>
        </p:grpSpPr>
        <p:sp>
          <p:nvSpPr>
            <p:cNvPr id="24" name="Rectangle: Rounded Corners 2">
              <a:extLst>
                <a:ext uri="{FF2B5EF4-FFF2-40B4-BE49-F238E27FC236}">
                  <a16:creationId xmlns:a16="http://schemas.microsoft.com/office/drawing/2014/main" id="{98A1EA8D-7692-21FE-0F38-AABD1403FD65}"/>
                </a:ext>
              </a:extLst>
            </p:cNvPr>
            <p:cNvSpPr/>
            <p:nvPr/>
          </p:nvSpPr>
          <p:spPr>
            <a:xfrm>
              <a:off x="1412362" y="1279"/>
              <a:ext cx="2038656" cy="1223193"/>
            </a:xfrm>
            <a:prstGeom prst="round2Same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93A96BA8-9712-F8C3-6572-A9C70B617B08}"/>
                </a:ext>
              </a:extLst>
            </p:cNvPr>
            <p:cNvSpPr txBox="1"/>
            <p:nvPr/>
          </p:nvSpPr>
          <p:spPr>
            <a:xfrm>
              <a:off x="1448188" y="37105"/>
              <a:ext cx="1967004" cy="1151541"/>
            </a:xfrm>
            <a:prstGeom prst="round2Same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000" b="0" i="0" kern="1200" dirty="0">
                  <a:solidFill>
                    <a:schemeClr val="tx2">
                      <a:lumMod val="25000"/>
                    </a:schemeClr>
                  </a:solidFill>
                </a:rPr>
                <a:t>Refactorizare</a:t>
              </a:r>
              <a:endParaRPr lang="en-US" sz="2000" kern="1200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99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Etapele dezvoltării eficiente ale unui sistem software performant</a:t>
            </a:r>
            <a:endParaRPr dirty="0"/>
          </a:p>
        </p:txBody>
      </p:sp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720000" y="1788289"/>
            <a:ext cx="7704000" cy="2660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ro-RO" sz="2000" dirty="0"/>
              <a:t>Colectarea completa și eficientă a cerințelor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ro-RO" sz="2000" dirty="0"/>
              <a:t>Analiza și identificarea tipului de arhitectură software potrivit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ro-RO" sz="2000" dirty="0"/>
              <a:t>Planificarea eficientă a dezvoltării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ro-RO" sz="2000" dirty="0"/>
              <a:t>Testarea timpurie a performanței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ro-RO" sz="2000" dirty="0"/>
              <a:t>Refactorizare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2936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720000" y="2909475"/>
            <a:ext cx="692911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Tehnologi</a:t>
            </a:r>
          </a:p>
        </p:txBody>
      </p:sp>
      <p:sp>
        <p:nvSpPr>
          <p:cNvPr id="334" name="Google Shape;334;p31"/>
          <p:cNvSpPr txBox="1">
            <a:spLocks noGrp="1"/>
          </p:cNvSpPr>
          <p:nvPr>
            <p:ph type="subTitle" idx="1"/>
          </p:nvPr>
        </p:nvSpPr>
        <p:spPr>
          <a:xfrm>
            <a:off x="720000" y="3734775"/>
            <a:ext cx="8156872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Tehnologiile utilizate pentru implementarea sistemului de distribuire de trafic propus</a:t>
            </a:r>
          </a:p>
        </p:txBody>
      </p:sp>
      <p:sp>
        <p:nvSpPr>
          <p:cNvPr id="335" name="Google Shape;335;p31"/>
          <p:cNvSpPr txBox="1">
            <a:spLocks noGrp="1"/>
          </p:cNvSpPr>
          <p:nvPr>
            <p:ph type="title" idx="2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007468"/>
      </p:ext>
    </p:extLst>
  </p:cSld>
  <p:clrMapOvr>
    <a:masterClrMapping/>
  </p:clrMapOvr>
</p:sld>
</file>

<file path=ppt/theme/theme1.xml><?xml version="1.0" encoding="utf-8"?>
<a:theme xmlns:a="http://schemas.openxmlformats.org/drawingml/2006/main" name="Dissertation Defense - Doctor of Philosophy (Ph.D.) in History by Slidesgo">
  <a:themeElements>
    <a:clrScheme name="Simple Light">
      <a:dk1>
        <a:srgbClr val="4B4739"/>
      </a:dk1>
      <a:lt1>
        <a:srgbClr val="745D28"/>
      </a:lt1>
      <a:dk2>
        <a:srgbClr val="FDF9ED"/>
      </a:dk2>
      <a:lt2>
        <a:srgbClr val="EEDFB8"/>
      </a:lt2>
      <a:accent1>
        <a:srgbClr val="D39306"/>
      </a:accent1>
      <a:accent2>
        <a:srgbClr val="B19951"/>
      </a:accent2>
      <a:accent3>
        <a:srgbClr val="BBAE88"/>
      </a:accent3>
      <a:accent4>
        <a:srgbClr val="FFFFFF"/>
      </a:accent4>
      <a:accent5>
        <a:srgbClr val="FFFFFF"/>
      </a:accent5>
      <a:accent6>
        <a:srgbClr val="FFFFFF"/>
      </a:accent6>
      <a:hlink>
        <a:srgbClr val="5549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736</Words>
  <Application>Microsoft Office PowerPoint</Application>
  <PresentationFormat>On-screen Show (16:9)</PresentationFormat>
  <Paragraphs>133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DM Sans ExtraBold</vt:lpstr>
      <vt:lpstr>DM Sans</vt:lpstr>
      <vt:lpstr>Nunito Light</vt:lpstr>
      <vt:lpstr>Lato</vt:lpstr>
      <vt:lpstr>Courier New</vt:lpstr>
      <vt:lpstr>Nunito</vt:lpstr>
      <vt:lpstr>Calibri</vt:lpstr>
      <vt:lpstr>Arial</vt:lpstr>
      <vt:lpstr>Dissertation Defense - Doctor of Philosophy (Ph.D.) in History by Slidesgo</vt:lpstr>
      <vt:lpstr>Dezvoltarea sistemelor de distribuire al traficului. Analiza de stabilitate și performanță.</vt:lpstr>
      <vt:lpstr>Cuprins</vt:lpstr>
      <vt:lpstr>Motivație</vt:lpstr>
      <vt:lpstr>Context</vt:lpstr>
      <vt:lpstr>Obiective</vt:lpstr>
      <vt:lpstr>Metode de optimizare</vt:lpstr>
      <vt:lpstr>Creșterea performanței unui sistem software existent</vt:lpstr>
      <vt:lpstr>Etapele dezvoltării eficiente ale unui sistem software performant</vt:lpstr>
      <vt:lpstr>Tehnologi</vt:lpstr>
      <vt:lpstr>Tehnologiile utilizate</vt:lpstr>
      <vt:lpstr>Arhitectura </vt:lpstr>
      <vt:lpstr>Arhitectura sistemului de distribuire a traficului propus</vt:lpstr>
      <vt:lpstr>Avantaje</vt:lpstr>
      <vt:lpstr>Analiza</vt:lpstr>
      <vt:lpstr>Prezentarea scenariilor de analiză</vt:lpstr>
      <vt:lpstr>Prezentarea scenariilor de analiză</vt:lpstr>
      <vt:lpstr>Algoritmi analizați</vt:lpstr>
      <vt:lpstr>Algoritmul propus</vt:lpstr>
      <vt:lpstr>Analiza rezultatelor primului scenariu</vt:lpstr>
      <vt:lpstr>Analiza rezultatelor scenariului al doilea</vt:lpstr>
      <vt:lpstr>Analiza rezultatelor scenariului al treilea</vt:lpstr>
      <vt:lpstr>Demo</vt:lpstr>
      <vt:lpstr>Concluzii</vt:lpstr>
      <vt:lpstr>Concluzii</vt:lpstr>
      <vt:lpstr>Concluzii</vt:lpstr>
      <vt:lpstr>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Robert-Manuel Stefanica</dc:creator>
  <cp:lastModifiedBy>Robert-Manuel Stefanica</cp:lastModifiedBy>
  <cp:revision>16</cp:revision>
  <dcterms:modified xsi:type="dcterms:W3CDTF">2024-09-04T07:39:19Z</dcterms:modified>
</cp:coreProperties>
</file>