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311" r:id="rId3"/>
    <p:sldId id="312" r:id="rId4"/>
    <p:sldId id="295" r:id="rId5"/>
    <p:sldId id="314" r:id="rId6"/>
    <p:sldId id="296" r:id="rId7"/>
    <p:sldId id="313" r:id="rId8"/>
    <p:sldId id="298" r:id="rId9"/>
    <p:sldId id="299" r:id="rId10"/>
    <p:sldId id="305" r:id="rId11"/>
    <p:sldId id="300" r:id="rId12"/>
    <p:sldId id="307" r:id="rId13"/>
    <p:sldId id="315" r:id="rId14"/>
    <p:sldId id="317" r:id="rId15"/>
    <p:sldId id="318" r:id="rId16"/>
    <p:sldId id="316" r:id="rId17"/>
    <p:sldId id="319" r:id="rId18"/>
    <p:sldId id="306" r:id="rId19"/>
  </p:sldIdLst>
  <p:sldSz cx="9144000" cy="5143500" type="screen16x9"/>
  <p:notesSz cx="7104063" cy="10234613"/>
  <p:embeddedFontLst>
    <p:embeddedFont>
      <p:font typeface="Cascadia Code" panose="020B0609020000020004" pitchFamily="49" charset="0"/>
      <p:regular r:id="rId21"/>
      <p:bold r:id="rId22"/>
      <p:italic r:id="rId23"/>
      <p:boldItalic r:id="rId24"/>
    </p:embeddedFont>
    <p:embeddedFont>
      <p:font typeface="Fira Sans" panose="020B0503050000020004" pitchFamily="34" charset="0"/>
      <p:regular r:id="rId25"/>
      <p:bold r:id="rId26"/>
      <p:italic r:id="rId27"/>
      <p:boldItalic r:id="rId28"/>
    </p:embeddedFont>
    <p:embeddedFont>
      <p:font typeface="Fira Sans Light" panose="020B0403050000020004" pitchFamily="34" charset="0"/>
      <p:regular r:id="rId29"/>
      <p:bold r:id="rId30"/>
      <p:italic r:id="rId31"/>
      <p:boldItalic r:id="rId32"/>
    </p:embeddedFont>
    <p:embeddedFont>
      <p:font typeface="Fira Sans SemiBold" panose="020B0603050000020004" pitchFamily="34" charset="0"/>
      <p:regular r:id="rId33"/>
      <p:bold r:id="rId34"/>
      <p:italic r:id="rId35"/>
      <p:boldItalic r:id="rId36"/>
    </p:embeddedFont>
    <p:embeddedFont>
      <p:font typeface="Roboto Slab" pitchFamily="2" charset="0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2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00860D-6354-4378-A09D-8DFCC888E2C9}">
  <a:tblStyle styleId="{9800860D-6354-4378-A09D-8DFCC888E2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3F8801-1707-46FC-A2A7-8ED0A2465BA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viewProps" Target="view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f391192_017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53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29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607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85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362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29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88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29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849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ed75ccf_028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268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745725" y="0"/>
            <a:ext cx="4406366" cy="5143500"/>
          </a:xfrm>
          <a:custGeom>
            <a:avLst/>
            <a:gdLst/>
            <a:ahLst/>
            <a:cxnLst/>
            <a:rect l="l" t="t" r="r" b="b"/>
            <a:pathLst>
              <a:path w="6228079" h="6858000" extrusionOk="0">
                <a:moveTo>
                  <a:pt x="0" y="0"/>
                </a:moveTo>
                <a:cubicBezTo>
                  <a:pt x="1192022" y="1180275"/>
                  <a:pt x="1930400" y="2817749"/>
                  <a:pt x="1930400" y="4627690"/>
                </a:cubicBezTo>
                <a:cubicBezTo>
                  <a:pt x="1931225" y="5388331"/>
                  <a:pt x="1798574" y="6143219"/>
                  <a:pt x="1538478" y="6858000"/>
                </a:cubicBezTo>
                <a:lnTo>
                  <a:pt x="6228080" y="6858000"/>
                </a:lnTo>
                <a:lnTo>
                  <a:pt x="6228080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907910" y="0"/>
            <a:ext cx="4243868" cy="5143500"/>
          </a:xfrm>
          <a:custGeom>
            <a:avLst/>
            <a:gdLst/>
            <a:ahLst/>
            <a:cxnLst/>
            <a:rect l="l" t="t" r="r" b="b"/>
            <a:pathLst>
              <a:path w="5998400" h="6858000" extrusionOk="0">
                <a:moveTo>
                  <a:pt x="2752407" y="0"/>
                </a:moveTo>
                <a:cubicBezTo>
                  <a:pt x="2856294" y="466997"/>
                  <a:pt x="2908554" y="943991"/>
                  <a:pt x="2908300" y="1422400"/>
                </a:cubicBezTo>
                <a:cubicBezTo>
                  <a:pt x="2908300" y="3686239"/>
                  <a:pt x="1753171" y="5680139"/>
                  <a:pt x="0" y="6847206"/>
                </a:cubicBezTo>
                <a:lnTo>
                  <a:pt x="0" y="6858000"/>
                </a:lnTo>
                <a:lnTo>
                  <a:pt x="5998401" y="6858000"/>
                </a:lnTo>
                <a:lnTo>
                  <a:pt x="5998401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451122" y="0"/>
            <a:ext cx="2697686" cy="3605879"/>
          </a:xfrm>
          <a:custGeom>
            <a:avLst/>
            <a:gdLst/>
            <a:ahLst/>
            <a:cxnLst/>
            <a:rect l="l" t="t" r="r" b="b"/>
            <a:pathLst>
              <a:path w="3812984" h="4807839" extrusionOk="0">
                <a:moveTo>
                  <a:pt x="3812984" y="4807839"/>
                </a:moveTo>
                <a:lnTo>
                  <a:pt x="3812984" y="0"/>
                </a:lnTo>
                <a:lnTo>
                  <a:pt x="0" y="0"/>
                </a:lnTo>
                <a:cubicBezTo>
                  <a:pt x="1961959" y="853313"/>
                  <a:pt x="3421634" y="2644648"/>
                  <a:pt x="3812984" y="4807839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79100" y="1991825"/>
            <a:ext cx="55776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6962100" cy="289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3252900" cy="292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488203" y="1492425"/>
            <a:ext cx="3252900" cy="292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7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2168700" cy="296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3175738" y="1492425"/>
            <a:ext cx="2168700" cy="296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5572375" y="1492425"/>
            <a:ext cx="2168700" cy="296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8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bg>
      <p:bgPr>
        <a:gradFill>
          <a:gsLst>
            <a:gs pos="0">
              <a:schemeClr val="accent2"/>
            </a:gs>
            <a:gs pos="72000">
              <a:schemeClr val="accent3"/>
            </a:gs>
            <a:gs pos="100000">
              <a:schemeClr val="accent3"/>
            </a:gs>
          </a:gsLst>
          <a:lin ang="5400700" scaled="0"/>
        </a:gra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1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1"/>
          <p:cNvSpPr/>
          <p:nvPr/>
        </p:nvSpPr>
        <p:spPr>
          <a:xfrm rot="10800000">
            <a:off x="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1"/>
          <p:cNvSpPr/>
          <p:nvPr/>
        </p:nvSpPr>
        <p:spPr>
          <a:xfrm rot="10800000">
            <a:off x="7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1"/>
          <p:cNvSpPr/>
          <p:nvPr/>
        </p:nvSpPr>
        <p:spPr>
          <a:xfrm rot="10800000">
            <a:off x="9" y="3749421"/>
            <a:ext cx="1378553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4745725" y="0"/>
            <a:ext cx="4406366" cy="5143500"/>
          </a:xfrm>
          <a:custGeom>
            <a:avLst/>
            <a:gdLst/>
            <a:ahLst/>
            <a:cxnLst/>
            <a:rect l="l" t="t" r="r" b="b"/>
            <a:pathLst>
              <a:path w="6228079" h="6858000" extrusionOk="0">
                <a:moveTo>
                  <a:pt x="0" y="0"/>
                </a:moveTo>
                <a:cubicBezTo>
                  <a:pt x="1192022" y="1180275"/>
                  <a:pt x="1930400" y="2817749"/>
                  <a:pt x="1930400" y="4627690"/>
                </a:cubicBezTo>
                <a:cubicBezTo>
                  <a:pt x="1931225" y="5388331"/>
                  <a:pt x="1798574" y="6143219"/>
                  <a:pt x="1538478" y="6858000"/>
                </a:cubicBezTo>
                <a:lnTo>
                  <a:pt x="6228080" y="6858000"/>
                </a:lnTo>
                <a:lnTo>
                  <a:pt x="6228080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4907910" y="0"/>
            <a:ext cx="4243868" cy="5143500"/>
          </a:xfrm>
          <a:custGeom>
            <a:avLst/>
            <a:gdLst/>
            <a:ahLst/>
            <a:cxnLst/>
            <a:rect l="l" t="t" r="r" b="b"/>
            <a:pathLst>
              <a:path w="5998400" h="6858000" extrusionOk="0">
                <a:moveTo>
                  <a:pt x="2752407" y="0"/>
                </a:moveTo>
                <a:cubicBezTo>
                  <a:pt x="2856294" y="466997"/>
                  <a:pt x="2908554" y="943991"/>
                  <a:pt x="2908300" y="1422400"/>
                </a:cubicBezTo>
                <a:cubicBezTo>
                  <a:pt x="2908300" y="3686239"/>
                  <a:pt x="1753171" y="5680139"/>
                  <a:pt x="0" y="6847206"/>
                </a:cubicBezTo>
                <a:lnTo>
                  <a:pt x="0" y="6858000"/>
                </a:lnTo>
                <a:lnTo>
                  <a:pt x="5998401" y="6858000"/>
                </a:lnTo>
                <a:lnTo>
                  <a:pt x="599840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6451122" y="0"/>
            <a:ext cx="2697686" cy="3605879"/>
          </a:xfrm>
          <a:custGeom>
            <a:avLst/>
            <a:gdLst/>
            <a:ahLst/>
            <a:cxnLst/>
            <a:rect l="l" t="t" r="r" b="b"/>
            <a:pathLst>
              <a:path w="3812984" h="4807839" extrusionOk="0">
                <a:moveTo>
                  <a:pt x="3812984" y="4807839"/>
                </a:moveTo>
                <a:lnTo>
                  <a:pt x="3812984" y="0"/>
                </a:lnTo>
                <a:lnTo>
                  <a:pt x="0" y="0"/>
                </a:lnTo>
                <a:cubicBezTo>
                  <a:pt x="1961959" y="853313"/>
                  <a:pt x="3421634" y="2644648"/>
                  <a:pt x="3812984" y="480783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779100" y="1984688"/>
            <a:ext cx="5040600" cy="63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79100" y="2713913"/>
            <a:ext cx="5040600" cy="44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76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6962100" cy="28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7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ctrTitle"/>
          </p:nvPr>
        </p:nvSpPr>
        <p:spPr>
          <a:xfrm>
            <a:off x="0" y="1489364"/>
            <a:ext cx="5832764" cy="231717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it-IT" sz="3600" cap="small" dirty="0"/>
              <a:t>INIEZIONE AUTOMATIZZATA DI VULNERABILITÀ</a:t>
            </a:r>
            <a:br>
              <a:rPr lang="it-IT" sz="3600" cap="small" dirty="0"/>
            </a:br>
            <a:r>
              <a:rPr lang="it-IT" sz="3600" cap="small" dirty="0"/>
              <a:t>MASS ASSIGNMENT IN </a:t>
            </a:r>
            <a:br>
              <a:rPr lang="it-IT" sz="3600" cap="small" dirty="0"/>
            </a:br>
            <a:r>
              <a:rPr lang="it-IT" sz="3600" cap="small" dirty="0"/>
              <a:t>REST API</a:t>
            </a:r>
            <a:endParaRPr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>
          <a:xfrm>
            <a:off x="226829" y="2810300"/>
            <a:ext cx="5337544" cy="63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Iniezione di vulnerabilità</a:t>
            </a:r>
            <a:endParaRPr dirty="0"/>
          </a:p>
        </p:txBody>
      </p:sp>
      <p:sp>
        <p:nvSpPr>
          <p:cNvPr id="110" name="Google Shape;110;p15"/>
          <p:cNvSpPr/>
          <p:nvPr/>
        </p:nvSpPr>
        <p:spPr>
          <a:xfrm>
            <a:off x="7062378" y="2810300"/>
            <a:ext cx="1204570" cy="232629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it-IT" dirty="0">
                <a:gradFill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5400700" scaled="0"/>
                </a:gradFill>
                <a:latin typeface="Fira Sans;600"/>
              </a:rPr>
              <a:t>2</a:t>
            </a:r>
            <a:endParaRPr b="0" i="0" dirty="0">
              <a:ln>
                <a:noFill/>
              </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700" scaled="0"/>
              </a:gradFill>
              <a:latin typeface="Fira Sans;600"/>
            </a:endParaRPr>
          </a:p>
        </p:txBody>
      </p:sp>
    </p:spTree>
    <p:extLst>
      <p:ext uri="{BB962C8B-B14F-4D97-AF65-F5344CB8AC3E}">
        <p14:creationId xmlns:p14="http://schemas.microsoft.com/office/powerpoint/2010/main" val="262401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Processo di iniezione automatizzata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11</a:t>
            </a:fld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85" y="1285929"/>
            <a:ext cx="7791328" cy="1565505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797407" y="3194105"/>
            <a:ext cx="6925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...</a:t>
            </a:r>
          </a:p>
          <a:p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@</a:t>
            </a:r>
            <a:r>
              <a:rPr lang="it-IT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HttpCode</a:t>
            </a:r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HttpStatus.OK</a:t>
            </a:r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@Post(’</a:t>
            </a:r>
            <a:r>
              <a:rPr lang="it-IT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signup</a:t>
            </a:r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’) </a:t>
            </a:r>
            <a:r>
              <a:rPr lang="it-IT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signUp</a:t>
            </a:r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(@Body() </a:t>
            </a:r>
            <a:r>
              <a:rPr lang="it-IT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signUpDto</a:t>
            </a:r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: </a:t>
            </a:r>
            <a:r>
              <a:rPr lang="it-IT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CreateUserDto</a:t>
            </a:r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) {</a:t>
            </a:r>
          </a:p>
          <a:p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return</a:t>
            </a:r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this.authService.signUp</a:t>
            </a:r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signUpDto</a:t>
            </a:r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... 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4601029" y="3614057"/>
            <a:ext cx="1175657" cy="1596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/>
          <p:cNvSpPr/>
          <p:nvPr/>
        </p:nvSpPr>
        <p:spPr>
          <a:xfrm>
            <a:off x="4550228" y="3570514"/>
            <a:ext cx="1647372" cy="203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/>
          <p:cNvSpPr txBox="1"/>
          <p:nvPr/>
        </p:nvSpPr>
        <p:spPr>
          <a:xfrm>
            <a:off x="4550228" y="3555385"/>
            <a:ext cx="914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any</a:t>
            </a:r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) {</a:t>
            </a:r>
          </a:p>
        </p:txBody>
      </p:sp>
    </p:spTree>
    <p:extLst>
      <p:ext uri="{BB962C8B-B14F-4D97-AF65-F5344CB8AC3E}">
        <p14:creationId xmlns:p14="http://schemas.microsoft.com/office/powerpoint/2010/main" val="424324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7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>
          <a:xfrm>
            <a:off x="226829" y="2810300"/>
            <a:ext cx="5337544" cy="63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Validazione sperimentale</a:t>
            </a:r>
            <a:endParaRPr dirty="0"/>
          </a:p>
        </p:txBody>
      </p:sp>
      <p:sp>
        <p:nvSpPr>
          <p:cNvPr id="110" name="Google Shape;110;p15"/>
          <p:cNvSpPr/>
          <p:nvPr/>
        </p:nvSpPr>
        <p:spPr>
          <a:xfrm>
            <a:off x="7062378" y="2810300"/>
            <a:ext cx="1204570" cy="232629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it-IT" dirty="0">
                <a:gradFill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5400700" scaled="0"/>
                </a:gradFill>
                <a:latin typeface="Fira Sans;600"/>
              </a:rPr>
              <a:t>3</a:t>
            </a:r>
            <a:endParaRPr b="0" i="0" dirty="0">
              <a:ln>
                <a:noFill/>
              </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700" scaled="0"/>
              </a:gradFill>
              <a:latin typeface="Fira Sans;600"/>
            </a:endParaRPr>
          </a:p>
        </p:txBody>
      </p:sp>
    </p:spTree>
    <p:extLst>
      <p:ext uri="{BB962C8B-B14F-4D97-AF65-F5344CB8AC3E}">
        <p14:creationId xmlns:p14="http://schemas.microsoft.com/office/powerpoint/2010/main" val="1103536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Quesiti di ricerca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b="1" dirty="0">
                <a:latin typeface="Fira Sans" panose="020B0604020202020204" charset="0"/>
              </a:rPr>
              <a:t>QR1: </a:t>
            </a:r>
            <a:r>
              <a:rPr lang="it-IT" sz="1800" dirty="0">
                <a:latin typeface="Fira Sans Light" panose="020B0403050000020004" pitchFamily="34" charset="0"/>
              </a:rPr>
              <a:t>Sono stati effettivamente iniettati tutti i punti potenzialmente vulnerabili?</a:t>
            </a:r>
            <a:br>
              <a:rPr lang="it-IT" sz="1800" dirty="0">
                <a:latin typeface="Fira Sans" panose="020B0604020202020204" charset="0"/>
              </a:rPr>
            </a:br>
            <a:endParaRPr lang="it-IT" sz="1800" dirty="0">
              <a:latin typeface="Fira Sans" panose="020B0604020202020204" charset="0"/>
            </a:endParaRPr>
          </a:p>
          <a:p>
            <a:r>
              <a:rPr lang="it-IT" sz="1800" b="1" dirty="0">
                <a:latin typeface="Fira Sans" panose="020B0604020202020204" charset="0"/>
              </a:rPr>
              <a:t>QR2: </a:t>
            </a:r>
            <a:r>
              <a:rPr lang="it-IT" sz="1800" dirty="0"/>
              <a:t>Il codice modificato è effettivamente vulnerabile a mass </a:t>
            </a:r>
            <a:r>
              <a:rPr lang="it-IT" sz="1800" dirty="0" err="1"/>
              <a:t>assignment</a:t>
            </a:r>
            <a:r>
              <a:rPr lang="it-IT" sz="1800" dirty="0"/>
              <a:t>?</a:t>
            </a:r>
            <a:br>
              <a:rPr lang="it-IT" sz="1800" dirty="0"/>
            </a:br>
            <a:endParaRPr lang="it-IT" sz="1800" dirty="0"/>
          </a:p>
          <a:p>
            <a:r>
              <a:rPr lang="it-IT" sz="1800" b="1" dirty="0">
                <a:latin typeface="Fira Sans" panose="020B0604020202020204" charset="0"/>
              </a:rPr>
              <a:t>QR3: </a:t>
            </a:r>
            <a:r>
              <a:rPr lang="it-IT" sz="1800" dirty="0"/>
              <a:t>Il codice modificato rimane corretto da un punto di vista funzionale?</a:t>
            </a:r>
          </a:p>
        </p:txBody>
      </p:sp>
    </p:spTree>
    <p:extLst>
      <p:ext uri="{BB962C8B-B14F-4D97-AF65-F5344CB8AC3E}">
        <p14:creationId xmlns:p14="http://schemas.microsoft.com/office/powerpoint/2010/main" val="23748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Setup sperimentale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400" dirty="0"/>
              <a:t>Scelti 9 casi di studio, 3 per ogni linguaggio e rispettivo </a:t>
            </a:r>
            <a:r>
              <a:rPr lang="it-IT" sz="1400" dirty="0" err="1"/>
              <a:t>framework</a:t>
            </a:r>
            <a:r>
              <a:rPr lang="it-IT" sz="1400" dirty="0"/>
              <a:t> di programmazione</a:t>
            </a:r>
            <a:br>
              <a:rPr lang="it-IT" sz="1400" dirty="0"/>
            </a:br>
            <a:endParaRPr lang="it-IT" sz="1400" dirty="0"/>
          </a:p>
          <a:p>
            <a:r>
              <a:rPr lang="it-IT" sz="1400" dirty="0"/>
              <a:t>Definite 3 metriche:</a:t>
            </a:r>
          </a:p>
          <a:p>
            <a:pPr lvl="1">
              <a:lnSpc>
                <a:spcPct val="100000"/>
              </a:lnSpc>
            </a:pPr>
            <a:r>
              <a:rPr lang="it-IT" sz="1400" dirty="0"/>
              <a:t>Correttezza dell’identificazione dei pattern</a:t>
            </a:r>
          </a:p>
          <a:p>
            <a:pPr lvl="1">
              <a:lnSpc>
                <a:spcPct val="100000"/>
              </a:lnSpc>
            </a:pPr>
            <a:r>
              <a:rPr lang="it-IT" sz="1400" dirty="0"/>
              <a:t>Correttezza dell’iniezione di vulnerabilità</a:t>
            </a:r>
          </a:p>
          <a:p>
            <a:pPr lvl="1">
              <a:lnSpc>
                <a:spcPct val="100000"/>
              </a:lnSpc>
            </a:pPr>
            <a:r>
              <a:rPr lang="it-IT" sz="1400" dirty="0"/>
              <a:t>Validità delle API post iniezione</a:t>
            </a:r>
          </a:p>
          <a:p>
            <a:pPr lvl="1">
              <a:lnSpc>
                <a:spcPct val="100000"/>
              </a:lnSpc>
            </a:pPr>
            <a:endParaRPr lang="it-IT" sz="1400" dirty="0"/>
          </a:p>
          <a:p>
            <a:pPr>
              <a:lnSpc>
                <a:spcPct val="100000"/>
              </a:lnSpc>
            </a:pPr>
            <a:r>
              <a:rPr lang="it-IT" sz="1400" dirty="0"/>
              <a:t>Scelto un sottoinsieme di file per ogni caso di studio, analizzati prima e dopo l’esecuzione del </a:t>
            </a:r>
            <a:r>
              <a:rPr lang="it-IT" sz="1400" dirty="0" err="1"/>
              <a:t>tool</a:t>
            </a:r>
            <a:r>
              <a:rPr lang="it-IT" sz="1400" dirty="0"/>
              <a:t> insieme a stampe di </a:t>
            </a:r>
            <a:r>
              <a:rPr lang="it-IT" sz="1400" dirty="0" err="1"/>
              <a:t>debug</a:t>
            </a:r>
            <a:r>
              <a:rPr lang="it-IT" sz="1400" dirty="0"/>
              <a:t> preimpostate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2374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600" dirty="0"/>
              <a:t>Nei casi in cui erano presenti punti potenzialmente iniettabili, lo strumento ha identificato e modificato con successo la quasi totalità dei casi, 41 casi identificati su 45 potenziali</a:t>
            </a:r>
            <a:br>
              <a:rPr lang="it-IT" sz="1600" dirty="0"/>
            </a:br>
            <a:endParaRPr lang="it-IT" sz="1600" dirty="0"/>
          </a:p>
          <a:p>
            <a:r>
              <a:rPr lang="it-IT" sz="1600" dirty="0"/>
              <a:t>La vulnerabilità di mass </a:t>
            </a:r>
            <a:r>
              <a:rPr lang="it-IT" sz="1600" dirty="0" err="1"/>
              <a:t>assignment</a:t>
            </a:r>
            <a:r>
              <a:rPr lang="it-IT" sz="1600" dirty="0"/>
              <a:t> è stata correttamente introdotta da tutte le iniezioni effettuate</a:t>
            </a:r>
            <a:br>
              <a:rPr lang="it-IT" sz="1600" dirty="0"/>
            </a:br>
            <a:endParaRPr lang="it-IT" sz="1600" dirty="0"/>
          </a:p>
          <a:p>
            <a:r>
              <a:rPr lang="it-IT" sz="1600" dirty="0"/>
              <a:t>Tutte le API esaminate si sono rivelate funzionanti anche utilizzando il codice prodotto dallo strumento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8699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Risposte ai quesiti di ricerca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600" b="1" dirty="0">
                <a:latin typeface="Fira Sans" panose="020B0604020202020204" charset="0"/>
              </a:rPr>
              <a:t>Risposta a QR1: </a:t>
            </a:r>
            <a:r>
              <a:rPr lang="it-IT" sz="1600" dirty="0"/>
              <a:t>Lo strumento mostra una buona correttezza nell’identificare i punti potenzialmente vulnerabili, con una percentuale totale di identificazione corretta del 91%</a:t>
            </a:r>
            <a:br>
              <a:rPr lang="it-IT" sz="1600" b="1" dirty="0">
                <a:latin typeface="Fira Sans" panose="020B0604020202020204" charset="0"/>
              </a:rPr>
            </a:br>
            <a:endParaRPr lang="it-IT" sz="1600" b="1" dirty="0">
              <a:latin typeface="Fira Sans" panose="020B0604020202020204" charset="0"/>
            </a:endParaRPr>
          </a:p>
          <a:p>
            <a:r>
              <a:rPr lang="it-IT" sz="1600" b="1" dirty="0">
                <a:latin typeface="Fira Sans" panose="020B0604020202020204" charset="0"/>
              </a:rPr>
              <a:t>Risposta a QR2: </a:t>
            </a:r>
            <a:r>
              <a:rPr lang="it-IT" sz="1600" dirty="0"/>
              <a:t>Lo strumento presenta un’ottima correttezza nell’iniezione di vulnerabilità al mass </a:t>
            </a:r>
            <a:r>
              <a:rPr lang="it-IT" sz="1600" dirty="0" err="1"/>
              <a:t>assignment</a:t>
            </a:r>
            <a:r>
              <a:rPr lang="it-IT" sz="1600" dirty="0"/>
              <a:t>, mostrando una percentuale del 100% nei casi utilizzati per la sperimentazione</a:t>
            </a:r>
            <a:br>
              <a:rPr lang="it-IT" sz="1600" b="1" dirty="0">
                <a:latin typeface="Fira Sans" panose="020B0604020202020204" charset="0"/>
              </a:rPr>
            </a:br>
            <a:endParaRPr lang="it-IT" sz="1600" b="1" dirty="0">
              <a:latin typeface="Fira Sans" panose="020B0604020202020204" charset="0"/>
            </a:endParaRPr>
          </a:p>
          <a:p>
            <a:r>
              <a:rPr lang="it-IT" sz="1600" b="1" dirty="0">
                <a:latin typeface="Fira Sans" panose="020B0604020202020204" charset="0"/>
              </a:rPr>
              <a:t>Risposta a QR3: </a:t>
            </a:r>
            <a:r>
              <a:rPr lang="it-IT" sz="1600" dirty="0"/>
              <a:t>Lo strumento non altera la validità del codice da un punto di vista funzionale, presentando una percentuale di validità del 100% per i codici analizzati nei casi di studio scelti</a:t>
            </a:r>
            <a:endParaRPr lang="it-IT" sz="1600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2217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Considerazioni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600" dirty="0"/>
              <a:t>Lo strumento implementato fornisce un punto di partenza per trattare la vulnerabilità al mass </a:t>
            </a:r>
            <a:r>
              <a:rPr lang="it-IT" sz="1600" dirty="0" err="1"/>
              <a:t>assignment</a:t>
            </a:r>
            <a:r>
              <a:rPr lang="it-IT" sz="1600" dirty="0"/>
              <a:t> anche in altri linguaggi e </a:t>
            </a:r>
            <a:r>
              <a:rPr lang="it-IT" sz="1600" dirty="0" err="1"/>
              <a:t>framework</a:t>
            </a:r>
            <a:r>
              <a:rPr lang="it-IT" sz="1600" dirty="0"/>
              <a:t> di programmazione</a:t>
            </a:r>
            <a:br>
              <a:rPr lang="it-IT" sz="1600" dirty="0"/>
            </a:br>
            <a:endParaRPr lang="it-IT" sz="1600" dirty="0"/>
          </a:p>
          <a:p>
            <a:r>
              <a:rPr lang="it-IT" sz="1600" dirty="0"/>
              <a:t>Può essere utilizzato per verificare la sicurezza di un’applicazione che implementa REST API contro attacchi via mass </a:t>
            </a:r>
            <a:r>
              <a:rPr lang="it-IT" sz="1600" dirty="0" err="1"/>
              <a:t>assignment</a:t>
            </a:r>
            <a:br>
              <a:rPr lang="it-IT" sz="1600" dirty="0"/>
            </a:br>
            <a:endParaRPr lang="it-IT" sz="1600" dirty="0"/>
          </a:p>
          <a:p>
            <a:r>
              <a:rPr lang="it-IT" sz="1600" dirty="0"/>
              <a:t>Fornisce supporto alla validazione tramite </a:t>
            </a:r>
            <a:r>
              <a:rPr lang="it-IT" sz="1600" dirty="0" err="1"/>
              <a:t>tool</a:t>
            </a:r>
            <a:r>
              <a:rPr lang="it-IT" sz="1600" dirty="0"/>
              <a:t> di rilevamento automatico di vulnerabilità al mass </a:t>
            </a:r>
            <a:r>
              <a:rPr lang="it-IT" sz="1600" dirty="0" err="1"/>
              <a:t>assignment</a:t>
            </a:r>
            <a:endParaRPr lang="it-IT" sz="16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4699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/>
            </a:gs>
            <a:gs pos="72000">
              <a:srgbClr val="FF0000"/>
            </a:gs>
            <a:gs pos="100000">
              <a:srgbClr val="FF0000"/>
            </a:gs>
          </a:gsLst>
          <a:lin ang="5400700" scaled="0"/>
        </a:gra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" name="Segnaposto testo 2"/>
          <p:cNvSpPr txBox="1">
            <a:spLocks/>
          </p:cNvSpPr>
          <p:nvPr/>
        </p:nvSpPr>
        <p:spPr>
          <a:xfrm>
            <a:off x="878113" y="0"/>
            <a:ext cx="3918857" cy="51435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8800" lvl="1" indent="0">
              <a:buFont typeface="Arial" panose="020B0604020202020204" pitchFamily="34" charset="0"/>
              <a:buNone/>
            </a:pPr>
            <a:r>
              <a:rPr lang="en" sz="2400" b="1" dirty="0">
                <a:solidFill>
                  <a:schemeClr val="tx1"/>
                </a:solidFill>
                <a:latin typeface="Fira Sans" panose="020B0604020202020204" charset="0"/>
                <a:ea typeface="Roboto Slab"/>
                <a:sym typeface="Roboto Slab"/>
              </a:rPr>
              <a:t>Relatore</a:t>
            </a:r>
          </a:p>
          <a:p>
            <a:pPr marL="558800" lvl="1" indent="0">
              <a:buFont typeface="Arial" panose="020B0604020202020204" pitchFamily="34" charset="0"/>
              <a:buNone/>
            </a:pPr>
            <a:r>
              <a:rPr lang="en" sz="2000" dirty="0">
                <a:solidFill>
                  <a:srgbClr val="263238"/>
                </a:solidFill>
                <a:latin typeface="Fira Sans Light" panose="020B0604020202020204" charset="0"/>
                <a:ea typeface="Roboto Slab"/>
              </a:rPr>
              <a:t>Prof. </a:t>
            </a:r>
            <a:r>
              <a:rPr lang="en" sz="2000" i="1" dirty="0">
                <a:solidFill>
                  <a:srgbClr val="263238"/>
                </a:solidFill>
                <a:latin typeface="Fira Sans Light" panose="020B0604020202020204" charset="0"/>
                <a:ea typeface="Roboto Slab"/>
              </a:rPr>
              <a:t>Mariano Ceccato</a:t>
            </a:r>
            <a:endParaRPr lang="en" sz="2000" b="1" i="1" dirty="0">
              <a:solidFill>
                <a:srgbClr val="0091EA"/>
              </a:solidFill>
              <a:latin typeface="Fira Sans Light" panose="020B0604020202020204" charset="0"/>
              <a:ea typeface="Roboto Slab"/>
              <a:sym typeface="Roboto Slab"/>
            </a:endParaRPr>
          </a:p>
          <a:p>
            <a:pPr marL="558800" lvl="1" indent="0">
              <a:buFont typeface="Arial" panose="020B0604020202020204" pitchFamily="34" charset="0"/>
              <a:buNone/>
            </a:pPr>
            <a:endParaRPr lang="en" b="1" i="1" dirty="0">
              <a:solidFill>
                <a:srgbClr val="0091EA"/>
              </a:solidFill>
              <a:ea typeface="Roboto Slab"/>
              <a:sym typeface="Roboto Slab"/>
            </a:endParaRPr>
          </a:p>
          <a:p>
            <a:pPr marL="558800" lvl="1" indent="0">
              <a:buFont typeface="Arial" panose="020B0604020202020204" pitchFamily="34" charset="0"/>
              <a:buNone/>
            </a:pPr>
            <a:r>
              <a:rPr lang="en" sz="2400" b="1" dirty="0">
                <a:solidFill>
                  <a:schemeClr val="tx1"/>
                </a:solidFill>
                <a:latin typeface="Fira Sans" panose="020B0604020202020204" charset="0"/>
                <a:ea typeface="Roboto Slab"/>
                <a:sym typeface="Roboto Slab"/>
              </a:rPr>
              <a:t>Correlatore</a:t>
            </a:r>
          </a:p>
          <a:p>
            <a:pPr marL="558800" lvl="1" indent="0">
              <a:buClr>
                <a:srgbClr val="CFD8DC"/>
              </a:buClr>
              <a:buFont typeface="Arial" panose="020B0604020202020204" pitchFamily="34" charset="0"/>
              <a:buNone/>
            </a:pPr>
            <a:r>
              <a:rPr lang="en" sz="2000" dirty="0">
                <a:solidFill>
                  <a:srgbClr val="263238"/>
                </a:solidFill>
                <a:latin typeface="Fira Sans Light" panose="020B0604020202020204" charset="0"/>
                <a:ea typeface="Roboto Slab"/>
              </a:rPr>
              <a:t>Dott. </a:t>
            </a:r>
            <a:r>
              <a:rPr lang="en" sz="2000" i="1" dirty="0">
                <a:solidFill>
                  <a:srgbClr val="263238"/>
                </a:solidFill>
                <a:latin typeface="Fira Sans Light" panose="020B0604020202020204" charset="0"/>
                <a:ea typeface="Roboto Slab"/>
              </a:rPr>
              <a:t>Davide Corradini</a:t>
            </a:r>
            <a:endParaRPr lang="en" sz="2000" b="1" i="1" dirty="0">
              <a:solidFill>
                <a:srgbClr val="0091EA"/>
              </a:solidFill>
              <a:latin typeface="Fira Sans Light" panose="020B0604020202020204" charset="0"/>
              <a:ea typeface="Roboto Slab"/>
              <a:sym typeface="Roboto Slab"/>
            </a:endParaRPr>
          </a:p>
          <a:p>
            <a:pPr marL="558800" lvl="1" indent="0">
              <a:buFont typeface="Arial" panose="020B0604020202020204" pitchFamily="34" charset="0"/>
              <a:buNone/>
            </a:pPr>
            <a:endParaRPr lang="en" b="1" i="1" dirty="0">
              <a:solidFill>
                <a:srgbClr val="0091EA"/>
              </a:solidFill>
              <a:ea typeface="Roboto Slab"/>
              <a:sym typeface="Roboto Slab"/>
            </a:endParaRPr>
          </a:p>
          <a:p>
            <a:pPr marL="558800" lvl="1" indent="0">
              <a:buFont typeface="Arial" panose="020B0604020202020204" pitchFamily="34" charset="0"/>
              <a:buNone/>
            </a:pPr>
            <a:r>
              <a:rPr lang="en" sz="2400" b="1" dirty="0">
                <a:solidFill>
                  <a:schemeClr val="tx1"/>
                </a:solidFill>
                <a:latin typeface="Fira Sans" panose="020B0604020202020204" charset="0"/>
                <a:ea typeface="Roboto Slab"/>
                <a:sym typeface="Roboto Slab"/>
              </a:rPr>
              <a:t>Contro-Relatore</a:t>
            </a:r>
          </a:p>
          <a:p>
            <a:pPr marL="558800" lvl="1" indent="0">
              <a:buClr>
                <a:srgbClr val="CFD8DC"/>
              </a:buClr>
              <a:buFont typeface="Arial" panose="020B0604020202020204" pitchFamily="34" charset="0"/>
              <a:buNone/>
            </a:pPr>
            <a:r>
              <a:rPr lang="en" sz="2000" dirty="0">
                <a:solidFill>
                  <a:srgbClr val="263238"/>
                </a:solidFill>
                <a:latin typeface="Fira Sans Light" panose="020B0604020202020204" charset="0"/>
                <a:ea typeface="Roboto Slab"/>
              </a:rPr>
              <a:t>Prof. </a:t>
            </a:r>
            <a:r>
              <a:rPr lang="en" sz="2000" i="1" dirty="0">
                <a:solidFill>
                  <a:srgbClr val="263238"/>
                </a:solidFill>
                <a:latin typeface="Fira Sans Light" panose="020B0604020202020204" charset="0"/>
                <a:ea typeface="Roboto Slab"/>
              </a:rPr>
              <a:t>Michele Pasqua</a:t>
            </a:r>
            <a:endParaRPr lang="en" sz="2000" b="1" i="1" dirty="0">
              <a:solidFill>
                <a:srgbClr val="0091EA"/>
              </a:solidFill>
              <a:latin typeface="Fira Sans Light" panose="020B0604020202020204" charset="0"/>
              <a:ea typeface="Roboto Slab"/>
              <a:sym typeface="Roboto Slab"/>
            </a:endParaRPr>
          </a:p>
        </p:txBody>
      </p:sp>
      <p:sp>
        <p:nvSpPr>
          <p:cNvPr id="6" name="Segnaposto testo 3"/>
          <p:cNvSpPr txBox="1">
            <a:spLocks/>
          </p:cNvSpPr>
          <p:nvPr/>
        </p:nvSpPr>
        <p:spPr>
          <a:xfrm>
            <a:off x="4796970" y="1"/>
            <a:ext cx="3171373" cy="514345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 indent="0">
              <a:buFont typeface="Arial" panose="020B0604020202020204" pitchFamily="34" charset="0"/>
              <a:buNone/>
            </a:pPr>
            <a:r>
              <a:rPr lang="en" sz="2400" b="1" dirty="0">
                <a:solidFill>
                  <a:schemeClr val="tx1"/>
                </a:solidFill>
                <a:latin typeface="Fira Sans" panose="020B0604020202020204" charset="0"/>
                <a:ea typeface="Roboto Slab"/>
                <a:sym typeface="Roboto Slab"/>
              </a:rPr>
              <a:t>Laureando</a:t>
            </a:r>
            <a:br>
              <a:rPr lang="en" b="1" dirty="0">
                <a:solidFill>
                  <a:srgbClr val="0091EA"/>
                </a:solidFill>
                <a:latin typeface="Roboto Slab"/>
                <a:ea typeface="Roboto Slab"/>
                <a:sym typeface="Roboto Slab"/>
              </a:rPr>
            </a:br>
            <a:r>
              <a:rPr lang="en" sz="2000" i="1" dirty="0">
                <a:solidFill>
                  <a:srgbClr val="263238"/>
                </a:solidFill>
                <a:latin typeface="Fira Sans Light" panose="020B0604020202020204" charset="0"/>
                <a:ea typeface="Roboto Slab"/>
              </a:rPr>
              <a:t>Robert Octavian Timofte</a:t>
            </a:r>
            <a:br>
              <a:rPr lang="en" sz="2000" i="1" dirty="0">
                <a:solidFill>
                  <a:srgbClr val="263238"/>
                </a:solidFill>
                <a:latin typeface="Fira Sans Light" panose="020B0604020202020204" charset="0"/>
                <a:ea typeface="Roboto Slab"/>
              </a:rPr>
            </a:br>
            <a:r>
              <a:rPr lang="en" sz="2000" i="1" dirty="0">
                <a:solidFill>
                  <a:srgbClr val="263238"/>
                </a:solidFill>
                <a:latin typeface="Fira Sans Light" panose="020B0604020202020204" charset="0"/>
                <a:ea typeface="Roboto Slab"/>
              </a:rPr>
              <a:t>VR471628</a:t>
            </a:r>
            <a:endParaRPr lang="en" sz="2000" b="1" i="1" dirty="0">
              <a:solidFill>
                <a:srgbClr val="0091EA"/>
              </a:solidFill>
              <a:latin typeface="Fira Sans Light" panose="020B0604020202020204" charset="0"/>
              <a:ea typeface="Roboto Slab"/>
              <a:sym typeface="Roboto Slab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2567520" y="4749851"/>
            <a:ext cx="4071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Fira Sans SemiBold" panose="020B0604020202020204" charset="0"/>
              </a:rPr>
              <a:t>ANNO ACCADEMICO 2022/2023</a:t>
            </a:r>
          </a:p>
        </p:txBody>
      </p:sp>
    </p:spTree>
    <p:extLst>
      <p:ext uri="{BB962C8B-B14F-4D97-AF65-F5344CB8AC3E}">
        <p14:creationId xmlns:p14="http://schemas.microsoft.com/office/powerpoint/2010/main" val="92522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79099" y="856782"/>
            <a:ext cx="6962100" cy="396300"/>
          </a:xfrm>
        </p:spPr>
        <p:txBody>
          <a:bodyPr/>
          <a:lstStyle/>
          <a:p>
            <a:r>
              <a:rPr lang="it-IT" dirty="0"/>
              <a:t>REST API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</a:t>
            </a:fld>
            <a:endParaRPr lang="it-IT"/>
          </a:p>
        </p:txBody>
      </p:sp>
      <p:sp>
        <p:nvSpPr>
          <p:cNvPr id="8" name="Rettangolo arrotondato 7"/>
          <p:cNvSpPr/>
          <p:nvPr/>
        </p:nvSpPr>
        <p:spPr>
          <a:xfrm>
            <a:off x="779100" y="2473771"/>
            <a:ext cx="1191491" cy="561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779100" y="2554270"/>
            <a:ext cx="1191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it-IT" sz="2000" dirty="0">
                <a:solidFill>
                  <a:schemeClr val="bg1"/>
                </a:solidFill>
                <a:latin typeface="Fira Sans Light" panose="020B0604020202020204" charset="0"/>
              </a:rPr>
              <a:t>Client</a:t>
            </a:r>
          </a:p>
        </p:txBody>
      </p:sp>
      <p:sp>
        <p:nvSpPr>
          <p:cNvPr id="10" name="Rettangolo arrotondato 9"/>
          <p:cNvSpPr/>
          <p:nvPr/>
        </p:nvSpPr>
        <p:spPr>
          <a:xfrm>
            <a:off x="6549708" y="2473770"/>
            <a:ext cx="1191491" cy="561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6549708" y="2554269"/>
            <a:ext cx="1191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Fira Sans Light" panose="020B0604020202020204" charset="0"/>
              </a:rPr>
              <a:t>Server</a:t>
            </a:r>
          </a:p>
        </p:txBody>
      </p:sp>
      <p:sp>
        <p:nvSpPr>
          <p:cNvPr id="12" name="Rettangolo arrotondato 11"/>
          <p:cNvSpPr/>
          <p:nvPr/>
        </p:nvSpPr>
        <p:spPr>
          <a:xfrm>
            <a:off x="2961190" y="1590672"/>
            <a:ext cx="1191491" cy="56110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/>
          <p:cNvSpPr txBox="1"/>
          <p:nvPr/>
        </p:nvSpPr>
        <p:spPr>
          <a:xfrm>
            <a:off x="2961190" y="1671171"/>
            <a:ext cx="1191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Fira Sans Light" panose="020B0604020202020204" charset="0"/>
              </a:rPr>
              <a:t>HTTP</a:t>
            </a:r>
          </a:p>
        </p:txBody>
      </p:sp>
      <p:sp>
        <p:nvSpPr>
          <p:cNvPr id="14" name="Rettangolo arrotondato 13"/>
          <p:cNvSpPr/>
          <p:nvPr/>
        </p:nvSpPr>
        <p:spPr>
          <a:xfrm>
            <a:off x="4367617" y="1590672"/>
            <a:ext cx="1191491" cy="56110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/>
          <p:cNvSpPr txBox="1"/>
          <p:nvPr/>
        </p:nvSpPr>
        <p:spPr>
          <a:xfrm>
            <a:off x="4367617" y="1671171"/>
            <a:ext cx="1191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Fira Sans Light" panose="020B0604020202020204" charset="0"/>
              </a:rPr>
              <a:t>URI</a:t>
            </a:r>
          </a:p>
        </p:txBody>
      </p:sp>
      <p:sp>
        <p:nvSpPr>
          <p:cNvPr id="16" name="Rettangolo arrotondato 15"/>
          <p:cNvSpPr/>
          <p:nvPr/>
        </p:nvSpPr>
        <p:spPr>
          <a:xfrm>
            <a:off x="3640253" y="3354492"/>
            <a:ext cx="1191491" cy="561109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/>
          <p:cNvSpPr txBox="1"/>
          <p:nvPr/>
        </p:nvSpPr>
        <p:spPr>
          <a:xfrm>
            <a:off x="3640253" y="3434991"/>
            <a:ext cx="1191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Fira Sans Light" panose="020B0604020202020204" charset="0"/>
              </a:rPr>
              <a:t>JSON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2961190" y="2232280"/>
            <a:ext cx="11914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Fira Sans Light" panose="020B0604020202020204" charset="0"/>
              </a:rPr>
              <a:t>GET</a:t>
            </a:r>
          </a:p>
          <a:p>
            <a:pPr algn="ctr"/>
            <a:r>
              <a:rPr lang="it-IT" dirty="0">
                <a:latin typeface="Fira Sans Light" panose="020B0604020202020204" charset="0"/>
              </a:rPr>
              <a:t>POST</a:t>
            </a:r>
          </a:p>
          <a:p>
            <a:pPr algn="ctr"/>
            <a:r>
              <a:rPr lang="it-IT" dirty="0">
                <a:latin typeface="Fira Sans Light" panose="020B0604020202020204" charset="0"/>
              </a:rPr>
              <a:t>DELETE</a:t>
            </a:r>
          </a:p>
          <a:p>
            <a:pPr algn="ctr"/>
            <a:r>
              <a:rPr lang="it-IT" dirty="0">
                <a:latin typeface="Fira Sans Light" panose="020B0604020202020204" charset="0"/>
              </a:rPr>
              <a:t>PUT</a:t>
            </a:r>
          </a:p>
        </p:txBody>
      </p:sp>
      <p:sp>
        <p:nvSpPr>
          <p:cNvPr id="31" name="CasellaDiTesto 30"/>
          <p:cNvSpPr txBox="1"/>
          <p:nvPr/>
        </p:nvSpPr>
        <p:spPr>
          <a:xfrm>
            <a:off x="4367617" y="2343555"/>
            <a:ext cx="11914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Fira Sans Light" panose="020B0604020202020204" charset="0"/>
              </a:rPr>
              <a:t>/utente</a:t>
            </a:r>
          </a:p>
          <a:p>
            <a:pPr algn="ctr"/>
            <a:r>
              <a:rPr lang="it-IT" dirty="0">
                <a:latin typeface="Fira Sans Light" panose="020B0604020202020204" charset="0"/>
              </a:rPr>
              <a:t>/utente/123</a:t>
            </a:r>
          </a:p>
          <a:p>
            <a:pPr algn="ctr"/>
            <a:r>
              <a:rPr lang="it-IT" dirty="0">
                <a:latin typeface="Fira Sans Light" panose="020B0604020202020204" charset="0"/>
              </a:rPr>
              <a:t>…</a:t>
            </a:r>
          </a:p>
        </p:txBody>
      </p:sp>
      <p:sp>
        <p:nvSpPr>
          <p:cNvPr id="32" name="CasellaDiTesto 31"/>
          <p:cNvSpPr txBox="1"/>
          <p:nvPr/>
        </p:nvSpPr>
        <p:spPr>
          <a:xfrm>
            <a:off x="3385566" y="3996100"/>
            <a:ext cx="17491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latin typeface="Fira Sans Light" panose="020B0604020202020204" charset="0"/>
              </a:rPr>
              <a:t>{</a:t>
            </a:r>
          </a:p>
          <a:p>
            <a:r>
              <a:rPr lang="it-IT" sz="1000" dirty="0">
                <a:latin typeface="Fira Sans Light" panose="020B0604020202020204" charset="0"/>
              </a:rPr>
              <a:t>    "email": </a:t>
            </a:r>
            <a:r>
              <a:rPr lang="it-IT" sz="1000" i="1" dirty="0">
                <a:latin typeface="Fira Sans Light" panose="020B0604020202020204" charset="0"/>
              </a:rPr>
              <a:t>email,</a:t>
            </a:r>
            <a:endParaRPr lang="it-IT" sz="1000" dirty="0">
              <a:latin typeface="Fira Sans Light" panose="020B0604020202020204" charset="0"/>
            </a:endParaRPr>
          </a:p>
          <a:p>
            <a:r>
              <a:rPr lang="it-IT" sz="1000" dirty="0">
                <a:latin typeface="Fira Sans Light" panose="020B0604020202020204" charset="0"/>
              </a:rPr>
              <a:t>    "password": </a:t>
            </a:r>
            <a:r>
              <a:rPr lang="it-IT" sz="1000" i="1" dirty="0">
                <a:latin typeface="Fira Sans Light" panose="020B0604020202020204" charset="0"/>
              </a:rPr>
              <a:t>password,</a:t>
            </a:r>
          </a:p>
          <a:p>
            <a:r>
              <a:rPr lang="it-IT" sz="1000" i="1" dirty="0">
                <a:latin typeface="Fira Sans Light" panose="020B0604020202020204" charset="0"/>
              </a:rPr>
              <a:t>    </a:t>
            </a:r>
            <a:r>
              <a:rPr lang="it-IT" sz="1000" dirty="0">
                <a:latin typeface="Fira Sans Light" panose="020B0604020202020204" charset="0"/>
              </a:rPr>
              <a:t>"nome": </a:t>
            </a:r>
            <a:r>
              <a:rPr lang="it-IT" sz="1000" i="1" dirty="0">
                <a:latin typeface="Fira Sans Light" panose="020B0604020202020204" charset="0"/>
              </a:rPr>
              <a:t>nome,</a:t>
            </a:r>
            <a:endParaRPr lang="it-IT" sz="1000" dirty="0">
              <a:latin typeface="Fira Sans Light" panose="020B0604020202020204" charset="0"/>
            </a:endParaRPr>
          </a:p>
          <a:p>
            <a:r>
              <a:rPr lang="it-IT" sz="1000" dirty="0">
                <a:latin typeface="Fira Sans Light" panose="020B0604020202020204" charset="0"/>
              </a:rPr>
              <a:t>    "cognome": </a:t>
            </a:r>
            <a:r>
              <a:rPr lang="it-IT" sz="1000" i="1" dirty="0">
                <a:latin typeface="Fira Sans Light" panose="020B0604020202020204" charset="0"/>
              </a:rPr>
              <a:t>cognome</a:t>
            </a:r>
          </a:p>
          <a:p>
            <a:r>
              <a:rPr lang="it-IT" sz="1000" dirty="0">
                <a:latin typeface="Fira Sans Light" panose="020B0604020202020204" charset="0"/>
              </a:rPr>
              <a:t>}</a:t>
            </a:r>
          </a:p>
        </p:txBody>
      </p:sp>
      <p:cxnSp>
        <p:nvCxnSpPr>
          <p:cNvPr id="36" name="Connettore 4 35"/>
          <p:cNvCxnSpPr>
            <a:stCxn id="8" idx="2"/>
            <a:endCxn id="17" idx="1"/>
          </p:cNvCxnSpPr>
          <p:nvPr/>
        </p:nvCxnSpPr>
        <p:spPr>
          <a:xfrm rot="16200000" flipH="1">
            <a:off x="2207466" y="2202259"/>
            <a:ext cx="600166" cy="2265407"/>
          </a:xfrm>
          <a:prstGeom prst="bentConnector2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4 36"/>
          <p:cNvCxnSpPr>
            <a:stCxn id="17" idx="3"/>
            <a:endCxn id="10" idx="2"/>
          </p:cNvCxnSpPr>
          <p:nvPr/>
        </p:nvCxnSpPr>
        <p:spPr>
          <a:xfrm flipV="1">
            <a:off x="4831745" y="3034879"/>
            <a:ext cx="2313709" cy="600167"/>
          </a:xfrm>
          <a:prstGeom prst="bentConnector2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4 42"/>
          <p:cNvCxnSpPr>
            <a:stCxn id="8" idx="0"/>
            <a:endCxn id="13" idx="1"/>
          </p:cNvCxnSpPr>
          <p:nvPr/>
        </p:nvCxnSpPr>
        <p:spPr>
          <a:xfrm rot="5400000" flipH="1" flipV="1">
            <a:off x="1866746" y="1379327"/>
            <a:ext cx="602545" cy="158634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/>
          <p:cNvCxnSpPr>
            <a:stCxn id="15" idx="3"/>
            <a:endCxn id="10" idx="0"/>
          </p:cNvCxnSpPr>
          <p:nvPr/>
        </p:nvCxnSpPr>
        <p:spPr>
          <a:xfrm>
            <a:off x="5559109" y="1871226"/>
            <a:ext cx="1586345" cy="60254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97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Mass </a:t>
            </a:r>
            <a:r>
              <a:rPr lang="it-IT" dirty="0" err="1"/>
              <a:t>assignment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79099" y="1492424"/>
            <a:ext cx="4111555" cy="28953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sz="1400" dirty="0"/>
              <a:t>Funzionalità di mappatura automatica dei parametri passati ad una REST API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1400" dirty="0"/>
              <a:t>Nelle REST API, le proprietà di una risorsa possono essere leggibili (R) o anche scrivibili (W) </a:t>
            </a:r>
            <a:br>
              <a:rPr lang="it-IT" sz="1400" dirty="0"/>
            </a:br>
            <a:endParaRPr lang="it-IT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1400" dirty="0"/>
              <a:t>A causa di errori di programmazione una proprietà leggibile può essere comunque modificata</a:t>
            </a:r>
            <a:br>
              <a:rPr lang="it-IT" sz="1400" dirty="0"/>
            </a:br>
            <a:endParaRPr lang="it-IT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1400" dirty="0"/>
              <a:t>La vulnerabilità al mass </a:t>
            </a:r>
            <a:r>
              <a:rPr lang="it-IT" sz="1400" dirty="0" err="1"/>
              <a:t>assignment</a:t>
            </a:r>
            <a:r>
              <a:rPr lang="it-IT" sz="1400" dirty="0"/>
              <a:t> si manifesta quando una proprietà leggibile viene scritta o modificata con successo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3</a:t>
            </a:fld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5379000" y="2348069"/>
            <a:ext cx="2362200" cy="1184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u="sng" dirty="0">
                <a:latin typeface="Fira Sans Light" panose="020B0604020202020204" charset="0"/>
              </a:rPr>
              <a:t>UTENTE</a:t>
            </a:r>
          </a:p>
          <a:p>
            <a:pPr algn="ctr"/>
            <a:r>
              <a:rPr lang="it-IT" dirty="0">
                <a:latin typeface="Fira Sans SemiBold" panose="020B0603050000020004" pitchFamily="34" charset="0"/>
              </a:rPr>
              <a:t>email (W): </a:t>
            </a:r>
            <a:r>
              <a:rPr lang="it-IT" i="1" dirty="0" err="1">
                <a:latin typeface="Fira Sans Light" panose="020B0604020202020204" charset="0"/>
              </a:rPr>
              <a:t>string</a:t>
            </a:r>
            <a:endParaRPr lang="it-IT" i="1" dirty="0">
              <a:latin typeface="Fira Sans Light" panose="020B0604020202020204" charset="0"/>
            </a:endParaRPr>
          </a:p>
          <a:p>
            <a:pPr algn="ctr"/>
            <a:r>
              <a:rPr lang="it-IT" dirty="0">
                <a:latin typeface="Fira Sans SemiBold" panose="020B0603050000020004" pitchFamily="34" charset="0"/>
              </a:rPr>
              <a:t>password (W):</a:t>
            </a:r>
            <a:r>
              <a:rPr lang="it-IT" dirty="0">
                <a:latin typeface="Fira Sans Light" panose="020B0604020202020204" charset="0"/>
              </a:rPr>
              <a:t> </a:t>
            </a:r>
            <a:r>
              <a:rPr lang="it-IT" i="1" dirty="0" err="1">
                <a:latin typeface="Fira Sans Light" panose="020B0604020202020204" charset="0"/>
              </a:rPr>
              <a:t>string</a:t>
            </a:r>
            <a:endParaRPr lang="it-IT" dirty="0">
              <a:latin typeface="Fira Sans Light" panose="020B0604020202020204" charset="0"/>
            </a:endParaRPr>
          </a:p>
          <a:p>
            <a:pPr algn="ctr"/>
            <a:r>
              <a:rPr lang="it-IT" dirty="0" err="1">
                <a:latin typeface="Fira Sans SemiBold" panose="020B0603050000020004" pitchFamily="34" charset="0"/>
              </a:rPr>
              <a:t>admin</a:t>
            </a:r>
            <a:r>
              <a:rPr lang="it-IT" dirty="0">
                <a:latin typeface="Fira Sans SemiBold" panose="020B0603050000020004" pitchFamily="34" charset="0"/>
              </a:rPr>
              <a:t> </a:t>
            </a:r>
            <a:r>
              <a:rPr lang="it-IT" b="1" dirty="0">
                <a:latin typeface="Fira Sans SemiBold" panose="020B0603050000020004" pitchFamily="34" charset="0"/>
              </a:rPr>
              <a:t>(R):</a:t>
            </a:r>
            <a:r>
              <a:rPr lang="it-IT" dirty="0">
                <a:latin typeface="Fira Sans SemiBold" panose="020B0603050000020004" pitchFamily="34" charset="0"/>
              </a:rPr>
              <a:t> </a:t>
            </a:r>
            <a:r>
              <a:rPr lang="it-IT" i="1" dirty="0" err="1">
                <a:latin typeface="Fira Sans Light" panose="020B0604020202020204" charset="0"/>
              </a:rPr>
              <a:t>boolean</a:t>
            </a:r>
            <a:endParaRPr lang="it-IT" dirty="0">
              <a:latin typeface="Fira Sa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12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Vulnerabilità al mass assignment</a:t>
            </a:r>
            <a:endParaRPr dirty="0"/>
          </a:p>
        </p:txBody>
      </p:sp>
      <p:sp>
        <p:nvSpPr>
          <p:cNvPr id="151" name="Google Shape;151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Rettangolo arrotondato 4"/>
          <p:cNvSpPr/>
          <p:nvPr/>
        </p:nvSpPr>
        <p:spPr>
          <a:xfrm>
            <a:off x="779100" y="2558791"/>
            <a:ext cx="1191491" cy="561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779100" y="2639290"/>
            <a:ext cx="1191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Fira Sans Light" panose="020B0604020202020204" charset="0"/>
              </a:rPr>
              <a:t>Client</a:t>
            </a:r>
          </a:p>
        </p:txBody>
      </p:sp>
      <p:sp>
        <p:nvSpPr>
          <p:cNvPr id="17" name="Rettangolo arrotondato 16"/>
          <p:cNvSpPr/>
          <p:nvPr/>
        </p:nvSpPr>
        <p:spPr>
          <a:xfrm>
            <a:off x="6549708" y="2558791"/>
            <a:ext cx="1191491" cy="561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/>
          <p:cNvSpPr txBox="1"/>
          <p:nvPr/>
        </p:nvSpPr>
        <p:spPr>
          <a:xfrm>
            <a:off x="6549708" y="2639290"/>
            <a:ext cx="1191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Fira Sans Light" panose="020B0604020202020204" charset="0"/>
              </a:rPr>
              <a:t>Server</a:t>
            </a:r>
          </a:p>
        </p:txBody>
      </p:sp>
      <p:sp>
        <p:nvSpPr>
          <p:cNvPr id="19" name="Google Shape;806;p47"/>
          <p:cNvSpPr/>
          <p:nvPr/>
        </p:nvSpPr>
        <p:spPr>
          <a:xfrm>
            <a:off x="4341129" y="2254170"/>
            <a:ext cx="1140620" cy="1140553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BB244E"/>
          </a:solidFill>
          <a:ln>
            <a:solidFill>
              <a:srgbClr val="BB244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4112300" y="1880821"/>
            <a:ext cx="1517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  <a:latin typeface="Fira Sans Light" panose="020B0604020202020204" charset="0"/>
              </a:rPr>
              <a:t>REST API</a:t>
            </a:r>
          </a:p>
        </p:txBody>
      </p:sp>
      <p:cxnSp>
        <p:nvCxnSpPr>
          <p:cNvPr id="14" name="Connettore 2 13"/>
          <p:cNvCxnSpPr/>
          <p:nvPr/>
        </p:nvCxnSpPr>
        <p:spPr>
          <a:xfrm flipV="1">
            <a:off x="2161308" y="2729516"/>
            <a:ext cx="2032074" cy="4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Connettore 2 24"/>
          <p:cNvCxnSpPr/>
          <p:nvPr/>
        </p:nvCxnSpPr>
        <p:spPr>
          <a:xfrm flipH="1">
            <a:off x="2161308" y="2929452"/>
            <a:ext cx="2032074" cy="8348"/>
          </a:xfrm>
          <a:prstGeom prst="straightConnector1">
            <a:avLst/>
          </a:prstGeom>
          <a:ln>
            <a:tailEnd type="triangle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Connettore 2 30"/>
          <p:cNvCxnSpPr/>
          <p:nvPr/>
        </p:nvCxnSpPr>
        <p:spPr>
          <a:xfrm>
            <a:off x="5675086" y="2731321"/>
            <a:ext cx="68390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 flipH="1">
            <a:off x="5675086" y="2935489"/>
            <a:ext cx="683905" cy="0"/>
          </a:xfrm>
          <a:prstGeom prst="straightConnector1">
            <a:avLst/>
          </a:prstGeom>
          <a:ln>
            <a:tailEnd type="triangle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CasellaDiTesto 32"/>
          <p:cNvSpPr txBox="1"/>
          <p:nvPr/>
        </p:nvSpPr>
        <p:spPr>
          <a:xfrm>
            <a:off x="2161308" y="3009029"/>
            <a:ext cx="2032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Fira Sans Light" panose="020B0604020202020204" charset="0"/>
              </a:rPr>
              <a:t>UTENTE CREATO</a:t>
            </a:r>
          </a:p>
        </p:txBody>
      </p:sp>
      <p:sp>
        <p:nvSpPr>
          <p:cNvPr id="34" name="CasellaDiTesto 33"/>
          <p:cNvSpPr txBox="1"/>
          <p:nvPr/>
        </p:nvSpPr>
        <p:spPr>
          <a:xfrm>
            <a:off x="2161308" y="1850551"/>
            <a:ext cx="2032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Fira Sans Light" panose="020B0604020202020204" charset="0"/>
              </a:rPr>
              <a:t>{</a:t>
            </a:r>
          </a:p>
          <a:p>
            <a:r>
              <a:rPr lang="it-IT" sz="1200" dirty="0">
                <a:latin typeface="Fira Sans Light" panose="020B0604020202020204" charset="0"/>
              </a:rPr>
              <a:t>    "email": </a:t>
            </a:r>
            <a:r>
              <a:rPr lang="it-IT" sz="1200" i="1" dirty="0">
                <a:latin typeface="Fira Sans Light" panose="020B0604020202020204" charset="0"/>
              </a:rPr>
              <a:t>email,</a:t>
            </a:r>
            <a:endParaRPr lang="it-IT" sz="1200" dirty="0">
              <a:latin typeface="Fira Sans Light" panose="020B0604020202020204" charset="0"/>
            </a:endParaRPr>
          </a:p>
          <a:p>
            <a:r>
              <a:rPr lang="it-IT" sz="1200" dirty="0">
                <a:latin typeface="Fira Sans Light" panose="020B0604020202020204" charset="0"/>
              </a:rPr>
              <a:t>    "password": </a:t>
            </a:r>
            <a:r>
              <a:rPr lang="it-IT" sz="1200" i="1" dirty="0">
                <a:latin typeface="Fira Sans Light" panose="020B0604020202020204" charset="0"/>
              </a:rPr>
              <a:t>password</a:t>
            </a:r>
            <a:endParaRPr lang="it-IT" sz="1200" dirty="0">
              <a:latin typeface="Fira Sans Light" panose="020B0604020202020204" charset="0"/>
            </a:endParaRPr>
          </a:p>
          <a:p>
            <a:r>
              <a:rPr lang="it-IT" sz="1200" dirty="0">
                <a:latin typeface="Fira Sans Light" panose="020B0604020202020204" charset="0"/>
              </a:rPr>
              <a:t>}</a:t>
            </a:r>
          </a:p>
        </p:txBody>
      </p:sp>
      <p:sp>
        <p:nvSpPr>
          <p:cNvPr id="47" name="CasellaDiTesto 46"/>
          <p:cNvSpPr txBox="1"/>
          <p:nvPr/>
        </p:nvSpPr>
        <p:spPr>
          <a:xfrm>
            <a:off x="2161308" y="1665885"/>
            <a:ext cx="2032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Fira Sans Light" panose="020B0604020202020204" charset="0"/>
              </a:rPr>
              <a:t>{</a:t>
            </a:r>
          </a:p>
          <a:p>
            <a:r>
              <a:rPr lang="it-IT" sz="1200" dirty="0">
                <a:latin typeface="Fira Sans Light" panose="020B0604020202020204" charset="0"/>
              </a:rPr>
              <a:t>    "email": </a:t>
            </a:r>
            <a:r>
              <a:rPr lang="it-IT" sz="1200" i="1" dirty="0">
                <a:latin typeface="Fira Sans Light" panose="020B0604020202020204" charset="0"/>
              </a:rPr>
              <a:t>email,</a:t>
            </a:r>
            <a:endParaRPr lang="it-IT" sz="1200" dirty="0">
              <a:latin typeface="Fira Sans Light" panose="020B0604020202020204" charset="0"/>
            </a:endParaRPr>
          </a:p>
          <a:p>
            <a:r>
              <a:rPr lang="it-IT" sz="1200" dirty="0">
                <a:latin typeface="Fira Sans Light" panose="020B0604020202020204" charset="0"/>
              </a:rPr>
              <a:t>    "password": </a:t>
            </a:r>
            <a:r>
              <a:rPr lang="it-IT" sz="1200" i="1" dirty="0">
                <a:latin typeface="Fira Sans Light" panose="020B0604020202020204" charset="0"/>
              </a:rPr>
              <a:t>password,</a:t>
            </a:r>
          </a:p>
          <a:p>
            <a:r>
              <a:rPr lang="it-IT" sz="1200" dirty="0">
                <a:latin typeface="Fira Sans Light" panose="020B0604020202020204" charset="0"/>
              </a:rPr>
              <a:t>    "</a:t>
            </a:r>
            <a:r>
              <a:rPr lang="it-IT" sz="1200" dirty="0" err="1">
                <a:latin typeface="Fira Sans Light" panose="020B0604020202020204" charset="0"/>
              </a:rPr>
              <a:t>admin</a:t>
            </a:r>
            <a:r>
              <a:rPr lang="it-IT" sz="1200" dirty="0">
                <a:latin typeface="Fira Sans Light" panose="020B0604020202020204" charset="0"/>
              </a:rPr>
              <a:t>": </a:t>
            </a:r>
            <a:r>
              <a:rPr lang="it-IT" sz="1200" i="1" dirty="0" err="1">
                <a:latin typeface="Fira Sans Light" panose="020B0604020202020204" charset="0"/>
              </a:rPr>
              <a:t>true</a:t>
            </a:r>
            <a:endParaRPr lang="it-IT" sz="1200" dirty="0">
              <a:latin typeface="Fira Sans Light" panose="020B0604020202020204" charset="0"/>
            </a:endParaRPr>
          </a:p>
          <a:p>
            <a:r>
              <a:rPr lang="it-IT" sz="1200" dirty="0">
                <a:latin typeface="Fira Sans Light" panose="020B060402020202020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455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Problema affrontato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600" dirty="0"/>
              <a:t>Il problema affrontato nella tesi è lo sviluppo di uno strumento di iniezione di vulnerabilità al mass </a:t>
            </a:r>
            <a:r>
              <a:rPr lang="it-IT" sz="1600" dirty="0" err="1"/>
              <a:t>assignment</a:t>
            </a:r>
            <a:r>
              <a:rPr lang="it-IT" sz="1600" dirty="0"/>
              <a:t> nelle REST API</a:t>
            </a:r>
            <a:br>
              <a:rPr lang="it-IT" sz="1600" dirty="0"/>
            </a:br>
            <a:endParaRPr lang="it-IT" sz="1600" dirty="0"/>
          </a:p>
          <a:p>
            <a:r>
              <a:rPr lang="it-IT" sz="1600" dirty="0"/>
              <a:t>3 fasi:</a:t>
            </a:r>
          </a:p>
          <a:p>
            <a:pPr lvl="1"/>
            <a:r>
              <a:rPr lang="it-IT" sz="1600" dirty="0"/>
              <a:t>Identificazione dei linguaggi di programmazione più popolari e dei </a:t>
            </a:r>
            <a:r>
              <a:rPr lang="it-IT" sz="1600" dirty="0" err="1"/>
              <a:t>framework</a:t>
            </a:r>
            <a:r>
              <a:rPr lang="it-IT" sz="1600" dirty="0"/>
              <a:t> più utilizzati</a:t>
            </a:r>
          </a:p>
          <a:p>
            <a:pPr lvl="1"/>
            <a:r>
              <a:rPr lang="it-IT" sz="1600" dirty="0"/>
              <a:t>Implementazione del </a:t>
            </a:r>
            <a:r>
              <a:rPr lang="it-IT" sz="1600" dirty="0" err="1"/>
              <a:t>tool</a:t>
            </a:r>
            <a:r>
              <a:rPr lang="it-IT" sz="1600" dirty="0"/>
              <a:t> di iniezione</a:t>
            </a:r>
          </a:p>
          <a:p>
            <a:pPr lvl="1"/>
            <a:r>
              <a:rPr lang="it-IT" sz="1600" dirty="0"/>
              <a:t>Validazione dello strumento prodotto</a:t>
            </a:r>
          </a:p>
          <a:p>
            <a:endParaRPr lang="it-IT" sz="160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929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Motivazioni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779100" y="2049735"/>
            <a:ext cx="2168700" cy="2411790"/>
          </a:xfrm>
        </p:spPr>
        <p:txBody>
          <a:bodyPr/>
          <a:lstStyle/>
          <a:p>
            <a:pPr marL="127000" indent="0" algn="ctr">
              <a:buNone/>
            </a:pPr>
            <a:r>
              <a:rPr lang="it-IT" dirty="0">
                <a:latin typeface="Fira Sans Light" panose="020B0604020202020204" charset="0"/>
              </a:rPr>
              <a:t>Sostegno alla validazione sistematica svolta tramite </a:t>
            </a:r>
            <a:r>
              <a:rPr lang="it-IT" dirty="0" err="1">
                <a:latin typeface="Fira Sans Light" panose="020B0604020202020204" charset="0"/>
              </a:rPr>
              <a:t>tool</a:t>
            </a:r>
            <a:r>
              <a:rPr lang="it-IT" dirty="0">
                <a:latin typeface="Fira Sans Light" panose="020B0604020202020204" charset="0"/>
              </a:rPr>
              <a:t> di rilevamento automatico di mass </a:t>
            </a:r>
            <a:r>
              <a:rPr lang="it-IT" dirty="0" err="1">
                <a:latin typeface="Fira Sans Light" panose="020B0604020202020204" charset="0"/>
              </a:rPr>
              <a:t>assignment</a:t>
            </a:r>
            <a:endParaRPr lang="it-IT" dirty="0">
              <a:latin typeface="Fira Sans Light" panose="020B0604020202020204" charset="0"/>
            </a:endParaRPr>
          </a:p>
        </p:txBody>
      </p:sp>
      <p:sp>
        <p:nvSpPr>
          <p:cNvPr id="14" name="Segnaposto testo 13"/>
          <p:cNvSpPr>
            <a:spLocks noGrp="1"/>
          </p:cNvSpPr>
          <p:nvPr>
            <p:ph type="body" idx="2"/>
          </p:nvPr>
        </p:nvSpPr>
        <p:spPr>
          <a:xfrm>
            <a:off x="3175738" y="2049735"/>
            <a:ext cx="2168700" cy="2411790"/>
          </a:xfrm>
        </p:spPr>
        <p:txBody>
          <a:bodyPr/>
          <a:lstStyle/>
          <a:p>
            <a:pPr marL="127000" indent="0" algn="ctr">
              <a:buNone/>
            </a:pPr>
            <a:r>
              <a:rPr lang="it-IT" dirty="0"/>
              <a:t>Garantire la conformità di un’applicazione rispetto alle pratiche di sicurezza da adottare per mass </a:t>
            </a:r>
            <a:r>
              <a:rPr lang="it-IT" dirty="0" err="1"/>
              <a:t>assignment</a:t>
            </a:r>
            <a:endParaRPr lang="it-IT" dirty="0"/>
          </a:p>
        </p:txBody>
      </p:sp>
      <p:sp>
        <p:nvSpPr>
          <p:cNvPr id="15" name="Segnaposto testo 14"/>
          <p:cNvSpPr>
            <a:spLocks noGrp="1"/>
          </p:cNvSpPr>
          <p:nvPr>
            <p:ph type="body" idx="3"/>
          </p:nvPr>
        </p:nvSpPr>
        <p:spPr>
          <a:xfrm>
            <a:off x="5572375" y="2049735"/>
            <a:ext cx="2168700" cy="2411790"/>
          </a:xfrm>
        </p:spPr>
        <p:txBody>
          <a:bodyPr/>
          <a:lstStyle/>
          <a:p>
            <a:pPr marL="127000" indent="0" algn="ctr">
              <a:buNone/>
            </a:pPr>
            <a:r>
              <a:rPr lang="it-IT" dirty="0"/>
              <a:t>Migliorare la comprensione della vulnerabilità al mass </a:t>
            </a:r>
            <a:r>
              <a:rPr lang="it-IT" dirty="0" err="1"/>
              <a:t>assignment</a:t>
            </a:r>
            <a:r>
              <a:rPr lang="it-IT" dirty="0"/>
              <a:t> e contribuire alla ricerca nell’ambito della sicurezza delle REST API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6</a:t>
            </a:fld>
            <a:endParaRPr lang="it-IT"/>
          </a:p>
        </p:txBody>
      </p:sp>
      <p:grpSp>
        <p:nvGrpSpPr>
          <p:cNvPr id="8" name="Google Shape;810;p47"/>
          <p:cNvGrpSpPr/>
          <p:nvPr/>
        </p:nvGrpSpPr>
        <p:grpSpPr>
          <a:xfrm>
            <a:off x="1690398" y="1591859"/>
            <a:ext cx="346104" cy="353231"/>
            <a:chOff x="3955900" y="2984500"/>
            <a:chExt cx="414000" cy="422525"/>
          </a:xfrm>
          <a:solidFill>
            <a:srgbClr val="C00000"/>
          </a:solidFill>
        </p:grpSpPr>
        <p:sp>
          <p:nvSpPr>
            <p:cNvPr id="9" name="Google Shape;811;p4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812;p4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813;p4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oogle Shape;786;p47"/>
          <p:cNvGrpSpPr/>
          <p:nvPr/>
        </p:nvGrpSpPr>
        <p:grpSpPr>
          <a:xfrm>
            <a:off x="4084486" y="1619691"/>
            <a:ext cx="351204" cy="324661"/>
            <a:chOff x="5975075" y="2327500"/>
            <a:chExt cx="420100" cy="388350"/>
          </a:xfrm>
          <a:solidFill>
            <a:srgbClr val="C00000"/>
          </a:solidFill>
        </p:grpSpPr>
        <p:sp>
          <p:nvSpPr>
            <p:cNvPr id="17" name="Google Shape;787;p4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788;p4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9" name="Google Shape;710;p47"/>
          <p:cNvGrpSpPr/>
          <p:nvPr/>
        </p:nvGrpSpPr>
        <p:grpSpPr>
          <a:xfrm>
            <a:off x="6477549" y="1646234"/>
            <a:ext cx="358351" cy="298118"/>
            <a:chOff x="1926350" y="995225"/>
            <a:chExt cx="428650" cy="356600"/>
          </a:xfrm>
          <a:solidFill>
            <a:srgbClr val="C00000"/>
          </a:solidFill>
        </p:grpSpPr>
        <p:sp>
          <p:nvSpPr>
            <p:cNvPr id="20" name="Google Shape;711;p4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" name="Google Shape;712;p4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" name="Google Shape;713;p4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" name="Google Shape;714;p4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7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>
          <a:xfrm>
            <a:off x="67501" y="2810300"/>
            <a:ext cx="5952298" cy="63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Indagine sullo stato dell’arte delle REST API </a:t>
            </a:r>
            <a:endParaRPr dirty="0"/>
          </a:p>
        </p:txBody>
      </p:sp>
      <p:sp>
        <p:nvSpPr>
          <p:cNvPr id="110" name="Google Shape;110;p15"/>
          <p:cNvSpPr/>
          <p:nvPr/>
        </p:nvSpPr>
        <p:spPr>
          <a:xfrm>
            <a:off x="7062378" y="2810300"/>
            <a:ext cx="1204570" cy="232629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it-IT" dirty="0">
                <a:gradFill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5400700" scaled="0"/>
                </a:gradFill>
                <a:latin typeface="Fira Sans;600"/>
              </a:rPr>
              <a:t>1</a:t>
            </a:r>
            <a:endParaRPr b="0" i="0" dirty="0">
              <a:ln>
                <a:noFill/>
              </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700" scaled="0"/>
              </a:gradFill>
              <a:latin typeface="Fira Sans;600"/>
            </a:endParaRPr>
          </a:p>
        </p:txBody>
      </p:sp>
    </p:spTree>
    <p:extLst>
      <p:ext uri="{BB962C8B-B14F-4D97-AF65-F5344CB8AC3E}">
        <p14:creationId xmlns:p14="http://schemas.microsoft.com/office/powerpoint/2010/main" val="360441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84" y="955111"/>
            <a:ext cx="5584518" cy="4188389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Linguaggi di programmazione più popolari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01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Framework di programmazione più utilizzati</a:t>
            </a:r>
            <a:endParaRPr dirty="0"/>
          </a:p>
        </p:txBody>
      </p:sp>
      <p:sp>
        <p:nvSpPr>
          <p:cNvPr id="202" name="Google Shape;202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5" name="Google Shape;647;p46"/>
          <p:cNvGraphicFramePr/>
          <p:nvPr>
            <p:extLst>
              <p:ext uri="{D42A27DB-BD31-4B8C-83A1-F6EECF244321}">
                <p14:modId xmlns:p14="http://schemas.microsoft.com/office/powerpoint/2010/main" val="73764123"/>
              </p:ext>
            </p:extLst>
          </p:nvPr>
        </p:nvGraphicFramePr>
        <p:xfrm>
          <a:off x="1693149" y="1301321"/>
          <a:ext cx="5134002" cy="3696130"/>
        </p:xfrm>
        <a:graphic>
          <a:graphicData uri="http://schemas.openxmlformats.org/drawingml/2006/table">
            <a:tbl>
              <a:tblPr>
                <a:noFill/>
                <a:tableStyleId>{9F3F8801-1707-46FC-A2A7-8ED0A2465BAC}</a:tableStyleId>
              </a:tblPr>
              <a:tblGrid>
                <a:gridCol w="1711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3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29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dirty="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Linguaggio</a:t>
                      </a:r>
                      <a:endParaRPr sz="1400" dirty="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Framework</a:t>
                      </a:r>
                      <a:endParaRPr sz="1400" b="0" dirty="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Occorrenze</a:t>
                      </a:r>
                      <a:endParaRPr sz="1400" dirty="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Typescript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nestjs</a:t>
                      </a:r>
                      <a:endParaRPr sz="14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6</a:t>
                      </a:r>
                      <a:endParaRPr sz="14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tsed</a:t>
                      </a:r>
                      <a:endParaRPr sz="14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</a:t>
                      </a:r>
                      <a:endParaRPr sz="14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 row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18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JavaScript</a:t>
                      </a:r>
                      <a:endParaRPr sz="18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express</a:t>
                      </a:r>
                      <a:endParaRPr sz="14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8</a:t>
                      </a:r>
                      <a:endParaRPr sz="14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fastify</a:t>
                      </a:r>
                      <a:endParaRPr sz="14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4</a:t>
                      </a:r>
                      <a:endParaRPr sz="14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hapi</a:t>
                      </a:r>
                      <a:endParaRPr sz="14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4</a:t>
                      </a:r>
                      <a:endParaRPr sz="14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koa</a:t>
                      </a:r>
                      <a:endParaRPr sz="14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2</a:t>
                      </a:r>
                      <a:endParaRPr sz="14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980">
                <a:tc row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18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Java</a:t>
                      </a:r>
                      <a:endParaRPr sz="18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spring</a:t>
                      </a:r>
                      <a:endParaRPr sz="14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9</a:t>
                      </a:r>
                      <a:endParaRPr sz="14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3497259"/>
                  </a:ext>
                </a:extLst>
              </a:tr>
              <a:tr h="39298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4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jaxrs</a:t>
                      </a:r>
                      <a:endParaRPr sz="14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2</a:t>
                      </a:r>
                      <a:endParaRPr sz="14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13388"/>
                  </a:ext>
                </a:extLst>
              </a:tr>
              <a:tr h="39298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4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resteasy</a:t>
                      </a:r>
                      <a:endParaRPr sz="14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</a:t>
                      </a:r>
                      <a:endParaRPr sz="14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5257979"/>
                  </a:ext>
                </a:extLst>
              </a:tr>
              <a:tr h="39298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4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jersey</a:t>
                      </a:r>
                      <a:endParaRPr sz="14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</a:t>
                      </a:r>
                      <a:endParaRPr sz="14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1057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530389"/>
      </p:ext>
    </p:extLst>
  </p:cSld>
  <p:clrMapOvr>
    <a:masterClrMapping/>
  </p:clrMapOvr>
</p:sld>
</file>

<file path=ppt/theme/theme1.xml><?xml version="1.0" encoding="utf-8"?>
<a:theme xmlns:a="http://schemas.openxmlformats.org/drawingml/2006/main" name="Alonso template">
  <a:themeElements>
    <a:clrScheme name="Custom 347">
      <a:dk1>
        <a:srgbClr val="410433"/>
      </a:dk1>
      <a:lt1>
        <a:srgbClr val="FFFFFF"/>
      </a:lt1>
      <a:dk2>
        <a:srgbClr val="9C9194"/>
      </a:dk2>
      <a:lt2>
        <a:srgbClr val="EBE7E4"/>
      </a:lt2>
      <a:accent1>
        <a:srgbClr val="77063F"/>
      </a:accent1>
      <a:accent2>
        <a:srgbClr val="AC0C5C"/>
      </a:accent2>
      <a:accent3>
        <a:srgbClr val="C7284F"/>
      </a:accent3>
      <a:accent4>
        <a:srgbClr val="FF7154"/>
      </a:accent4>
      <a:accent5>
        <a:srgbClr val="FF963C"/>
      </a:accent5>
      <a:accent6>
        <a:srgbClr val="FAC12B"/>
      </a:accent6>
      <a:hlink>
        <a:srgbClr val="77063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722</Words>
  <Application>Microsoft Office PowerPoint</Application>
  <PresentationFormat>Presentazione su schermo (16:9)</PresentationFormat>
  <Paragraphs>143</Paragraphs>
  <Slides>18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7" baseType="lpstr">
      <vt:lpstr>Calibri</vt:lpstr>
      <vt:lpstr>Roboto Slab</vt:lpstr>
      <vt:lpstr>Cascadia Code</vt:lpstr>
      <vt:lpstr>Arial</vt:lpstr>
      <vt:lpstr>Fira Sans SemiBold</vt:lpstr>
      <vt:lpstr>Fira Sans</vt:lpstr>
      <vt:lpstr>Fira Sans Light</vt:lpstr>
      <vt:lpstr>Fira Sans;600</vt:lpstr>
      <vt:lpstr>Alonso template</vt:lpstr>
      <vt:lpstr>INIEZIONE AUTOMATIZZATA DI VULNERABILITÀ MASS ASSIGNMENT IN  REST API</vt:lpstr>
      <vt:lpstr>REST API</vt:lpstr>
      <vt:lpstr>Mass assignment</vt:lpstr>
      <vt:lpstr>Vulnerabilità al mass assignment</vt:lpstr>
      <vt:lpstr>Problema affrontato</vt:lpstr>
      <vt:lpstr>Motivazioni</vt:lpstr>
      <vt:lpstr>Indagine sullo stato dell’arte delle REST API </vt:lpstr>
      <vt:lpstr>Linguaggi di programmazione più popolari</vt:lpstr>
      <vt:lpstr>Framework di programmazione più utilizzati</vt:lpstr>
      <vt:lpstr>Iniezione di vulnerabilità</vt:lpstr>
      <vt:lpstr>Processo di iniezione automatizzata</vt:lpstr>
      <vt:lpstr>Validazione sperimentale</vt:lpstr>
      <vt:lpstr>Quesiti di ricerca</vt:lpstr>
      <vt:lpstr>Setup sperimentale</vt:lpstr>
      <vt:lpstr>Risultati</vt:lpstr>
      <vt:lpstr>Risposte ai quesiti di ricerca</vt:lpstr>
      <vt:lpstr>Considerazioni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INIEZIONE AUTOMATIZZATA DI VULNERABILITÀ MASS ASSIGNMENT IN REST API</dc:title>
  <dc:creator>Robert Timofte</dc:creator>
  <cp:lastModifiedBy>Robert Timofte</cp:lastModifiedBy>
  <cp:revision>46</cp:revision>
  <dcterms:modified xsi:type="dcterms:W3CDTF">2024-03-11T12:47:37Z</dcterms:modified>
</cp:coreProperties>
</file>