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311" r:id="rId3"/>
    <p:sldId id="312" r:id="rId4"/>
    <p:sldId id="295" r:id="rId5"/>
    <p:sldId id="314" r:id="rId6"/>
    <p:sldId id="296" r:id="rId7"/>
    <p:sldId id="313" r:id="rId8"/>
    <p:sldId id="298" r:id="rId9"/>
    <p:sldId id="299" r:id="rId10"/>
    <p:sldId id="305" r:id="rId11"/>
    <p:sldId id="300" r:id="rId12"/>
    <p:sldId id="307" r:id="rId13"/>
    <p:sldId id="315" r:id="rId14"/>
    <p:sldId id="317" r:id="rId15"/>
    <p:sldId id="318" r:id="rId16"/>
    <p:sldId id="316" r:id="rId17"/>
    <p:sldId id="319" r:id="rId18"/>
    <p:sldId id="306" r:id="rId19"/>
  </p:sldIdLst>
  <p:sldSz cx="9144000" cy="5143500" type="screen16x9"/>
  <p:notesSz cx="6858000" cy="9144000"/>
  <p:embeddedFontLst>
    <p:embeddedFont>
      <p:font typeface="Fira Sans SemiBold" panose="020B0604020202020204" charset="0"/>
      <p:regular r:id="rId21"/>
      <p:bold r:id="rId22"/>
      <p:italic r:id="rId23"/>
      <p:boldItalic r:id="rId24"/>
    </p:embeddedFont>
    <p:embeddedFont>
      <p:font typeface="Fira Sans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Fira Sans Light" panose="020B0604020202020204" charset="0"/>
      <p:regular r:id="rId33"/>
      <p:bold r:id="rId34"/>
      <p:italic r:id="rId35"/>
      <p:boldItalic r:id="rId36"/>
    </p:embeddedFont>
    <p:embeddedFont>
      <p:font typeface="Cascadia Code" panose="020B0609020000020004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2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6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36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8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84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68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175738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572375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76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0" y="1489364"/>
            <a:ext cx="5832764" cy="23171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it-IT" sz="3600" cap="small" dirty="0" smtClean="0"/>
              <a:t>INIEZIONE AUTOMATIZZATA DI VULNERABILITÀ</a:t>
            </a:r>
            <a:br>
              <a:rPr lang="it-IT" sz="3600" cap="small" dirty="0" smtClean="0"/>
            </a:br>
            <a:r>
              <a:rPr lang="it-IT" sz="3600" cap="small" dirty="0" smtClean="0"/>
              <a:t>MASS ASSIGNMENT IN </a:t>
            </a:r>
            <a:br>
              <a:rPr lang="it-IT" sz="3600" cap="small" dirty="0" smtClean="0"/>
            </a:br>
            <a:r>
              <a:rPr lang="it-IT" sz="3600" cap="small" dirty="0" smtClean="0"/>
              <a:t>REST API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226829" y="2810300"/>
            <a:ext cx="5337544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Iniezione di vulnerabilità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dirty="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2</a:t>
            </a:r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</p:spTree>
    <p:extLst>
      <p:ext uri="{BB962C8B-B14F-4D97-AF65-F5344CB8AC3E}">
        <p14:creationId xmlns:p14="http://schemas.microsoft.com/office/powerpoint/2010/main" val="26240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Processo di iniezione automatizzata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5" y="1285929"/>
            <a:ext cx="7791328" cy="156550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797407" y="3194105"/>
            <a:ext cx="6925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...</a:t>
            </a:r>
          </a:p>
          <a:p>
            <a:r>
              <a:rPr lang="it-IT" sz="1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@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HttpCode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HttpStatus.OK</a:t>
            </a:r>
            <a:r>
              <a:rPr lang="it-IT" sz="1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it-IT" sz="1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@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Post(’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signup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’) 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signUp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(@Body() 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signUpDto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it-IT" sz="12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CreateUserDto</a:t>
            </a:r>
            <a:r>
              <a:rPr lang="it-IT" sz="1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) {</a:t>
            </a:r>
          </a:p>
          <a:p>
            <a:r>
              <a:rPr lang="it-IT" sz="1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it-IT" sz="1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this.authService.signUp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signUpDto</a:t>
            </a:r>
            <a:r>
              <a:rPr lang="it-IT" sz="1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it-IT" sz="1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it-IT" sz="1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... 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601029" y="3614057"/>
            <a:ext cx="1175657" cy="1596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550228" y="3570514"/>
            <a:ext cx="1647372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4550228" y="3555385"/>
            <a:ext cx="91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any</a:t>
            </a:r>
            <a:r>
              <a:rPr lang="it-IT" sz="1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) {</a:t>
            </a:r>
            <a:endParaRPr lang="it-IT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226829" y="2810300"/>
            <a:ext cx="5337544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Validazione sperimentale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dirty="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3</a:t>
            </a:r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</p:spTree>
    <p:extLst>
      <p:ext uri="{BB962C8B-B14F-4D97-AF65-F5344CB8AC3E}">
        <p14:creationId xmlns:p14="http://schemas.microsoft.com/office/powerpoint/2010/main" val="11035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Quesiti di ricerca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1" dirty="0" smtClean="0">
                <a:latin typeface="Fira Sans" panose="020B0604020202020204" charset="0"/>
              </a:rPr>
              <a:t>QR1: </a:t>
            </a:r>
            <a:r>
              <a:rPr lang="it-IT" sz="1800" dirty="0">
                <a:latin typeface="Fira Sans" panose="020B0604020202020204" charset="0"/>
              </a:rPr>
              <a:t>Sono stati effettivamente iniettati tutti i punti potenzialmente vulnerabili</a:t>
            </a:r>
            <a:r>
              <a:rPr lang="it-IT" sz="1800" dirty="0" smtClean="0">
                <a:latin typeface="Fira Sans" panose="020B0604020202020204" charset="0"/>
              </a:rPr>
              <a:t>?</a:t>
            </a:r>
            <a:br>
              <a:rPr lang="it-IT" sz="1800" dirty="0" smtClean="0">
                <a:latin typeface="Fira Sans" panose="020B0604020202020204" charset="0"/>
              </a:rPr>
            </a:br>
            <a:endParaRPr lang="it-IT" sz="1800" dirty="0" smtClean="0">
              <a:latin typeface="Fira Sans" panose="020B0604020202020204" charset="0"/>
            </a:endParaRPr>
          </a:p>
          <a:p>
            <a:r>
              <a:rPr lang="it-IT" sz="1800" b="1" dirty="0" smtClean="0">
                <a:latin typeface="Fira Sans" panose="020B0604020202020204" charset="0"/>
              </a:rPr>
              <a:t>QR2: </a:t>
            </a:r>
            <a:r>
              <a:rPr lang="it-IT" sz="1800" dirty="0"/>
              <a:t>Il codice modificato è effettivamente vulnerabile a mass </a:t>
            </a:r>
            <a:r>
              <a:rPr lang="it-IT" sz="1800" dirty="0" err="1"/>
              <a:t>assignment</a:t>
            </a:r>
            <a:r>
              <a:rPr lang="it-IT" sz="1800" dirty="0" smtClean="0"/>
              <a:t>?</a:t>
            </a:r>
            <a:br>
              <a:rPr lang="it-IT" sz="1800" dirty="0" smtClean="0"/>
            </a:br>
            <a:endParaRPr lang="it-IT" sz="1800" dirty="0" smtClean="0"/>
          </a:p>
          <a:p>
            <a:r>
              <a:rPr lang="it-IT" sz="1800" b="1" dirty="0" smtClean="0">
                <a:latin typeface="Fira Sans" panose="020B0604020202020204" charset="0"/>
              </a:rPr>
              <a:t>QR3: </a:t>
            </a:r>
            <a:r>
              <a:rPr lang="it-IT" sz="1800" dirty="0"/>
              <a:t>Il codice modificato rimane corretto da un punto di vista funzionale</a:t>
            </a:r>
            <a:r>
              <a:rPr lang="it-IT" sz="1800" dirty="0" smtClean="0"/>
              <a:t>?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37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Setup sperimentale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400" dirty="0" smtClean="0"/>
              <a:t>Scelti 9 casi di studio, 3 per ogni linguaggio e rispettivo </a:t>
            </a:r>
            <a:r>
              <a:rPr lang="it-IT" sz="1400" dirty="0" err="1" smtClean="0"/>
              <a:t>framework</a:t>
            </a:r>
            <a:r>
              <a:rPr lang="it-IT" sz="1400" dirty="0" smtClean="0"/>
              <a:t> di programmazione</a:t>
            </a:r>
            <a:br>
              <a:rPr lang="it-IT" sz="1400" dirty="0" smtClean="0"/>
            </a:br>
            <a:endParaRPr lang="it-IT" sz="1400" dirty="0" smtClean="0"/>
          </a:p>
          <a:p>
            <a:r>
              <a:rPr lang="it-IT" sz="1400" dirty="0" smtClean="0"/>
              <a:t>Definite 3 metriche:</a:t>
            </a:r>
          </a:p>
          <a:p>
            <a:pPr lvl="1">
              <a:lnSpc>
                <a:spcPct val="100000"/>
              </a:lnSpc>
            </a:pPr>
            <a:r>
              <a:rPr lang="it-IT" sz="1400" dirty="0" smtClean="0"/>
              <a:t>Correttezza dell’identificazione dei pattern</a:t>
            </a:r>
          </a:p>
          <a:p>
            <a:pPr lvl="1">
              <a:lnSpc>
                <a:spcPct val="100000"/>
              </a:lnSpc>
            </a:pPr>
            <a:r>
              <a:rPr lang="it-IT" sz="1400" dirty="0" smtClean="0"/>
              <a:t>Correttezza dell’iniezione di vulnerabilità</a:t>
            </a:r>
          </a:p>
          <a:p>
            <a:pPr lvl="1">
              <a:lnSpc>
                <a:spcPct val="100000"/>
              </a:lnSpc>
            </a:pPr>
            <a:r>
              <a:rPr lang="it-IT" sz="1400" dirty="0" smtClean="0"/>
              <a:t>Validità delle API post iniezione</a:t>
            </a:r>
          </a:p>
          <a:p>
            <a:pPr lvl="1">
              <a:lnSpc>
                <a:spcPct val="100000"/>
              </a:lnSpc>
            </a:pPr>
            <a:endParaRPr lang="it-IT" sz="1400" dirty="0"/>
          </a:p>
          <a:p>
            <a:pPr>
              <a:lnSpc>
                <a:spcPct val="100000"/>
              </a:lnSpc>
            </a:pPr>
            <a:r>
              <a:rPr lang="it-IT" sz="1400" dirty="0" smtClean="0"/>
              <a:t>Scelto un sottoinsieme di file per ogni caso di studio, analizzati prima e dopo l’esecuzione del </a:t>
            </a:r>
            <a:r>
              <a:rPr lang="it-IT" sz="1400" dirty="0" err="1" smtClean="0"/>
              <a:t>tool</a:t>
            </a:r>
            <a:r>
              <a:rPr lang="it-IT" sz="1400" dirty="0" smtClean="0"/>
              <a:t> insieme a stampe di </a:t>
            </a:r>
            <a:r>
              <a:rPr lang="it-IT" sz="1400" dirty="0" err="1" smtClean="0"/>
              <a:t>debug</a:t>
            </a:r>
            <a:r>
              <a:rPr lang="it-IT" sz="1400" dirty="0" smtClean="0"/>
              <a:t> preimpostate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3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 smtClean="0"/>
              <a:t>Nei </a:t>
            </a:r>
            <a:r>
              <a:rPr lang="it-IT" sz="1600" dirty="0"/>
              <a:t>casi in cui erano presenti punti potenzialmente iniettabili, lo </a:t>
            </a:r>
            <a:r>
              <a:rPr lang="it-IT" sz="1600" dirty="0" smtClean="0"/>
              <a:t>strumento </a:t>
            </a:r>
            <a:r>
              <a:rPr lang="it-IT" sz="1600" dirty="0"/>
              <a:t>ha identificato e modificato con successo la quasi </a:t>
            </a:r>
            <a:r>
              <a:rPr lang="it-IT" sz="1600" dirty="0" smtClean="0"/>
              <a:t>totalità </a:t>
            </a:r>
            <a:r>
              <a:rPr lang="it-IT" sz="1600" dirty="0"/>
              <a:t>dei casi, </a:t>
            </a:r>
            <a:r>
              <a:rPr lang="it-IT" sz="1600" dirty="0" smtClean="0"/>
              <a:t>41 </a:t>
            </a:r>
            <a:r>
              <a:rPr lang="it-IT" sz="1600" dirty="0"/>
              <a:t>casi identificati su 45 </a:t>
            </a:r>
            <a:r>
              <a:rPr lang="it-IT" sz="1600" dirty="0" smtClean="0"/>
              <a:t>potenziali</a:t>
            </a:r>
            <a:br>
              <a:rPr lang="it-IT" sz="1600" dirty="0" smtClean="0"/>
            </a:br>
            <a:endParaRPr lang="it-IT" sz="1600" dirty="0" smtClean="0"/>
          </a:p>
          <a:p>
            <a:r>
              <a:rPr lang="it-IT" sz="1600" dirty="0"/>
              <a:t>L</a:t>
            </a:r>
            <a:r>
              <a:rPr lang="it-IT" sz="1600" dirty="0" smtClean="0"/>
              <a:t>a vulnerabilità </a:t>
            </a:r>
            <a:r>
              <a:rPr lang="it-IT" sz="1600" dirty="0"/>
              <a:t>di mass </a:t>
            </a:r>
            <a:r>
              <a:rPr lang="it-IT" sz="1600" dirty="0" err="1"/>
              <a:t>assignment</a:t>
            </a:r>
            <a:r>
              <a:rPr lang="it-IT" sz="1600" dirty="0"/>
              <a:t> è</a:t>
            </a:r>
            <a:r>
              <a:rPr lang="it-IT" sz="1600" dirty="0" smtClean="0"/>
              <a:t> </a:t>
            </a:r>
            <a:r>
              <a:rPr lang="it-IT" sz="1600" dirty="0"/>
              <a:t>stata correttamente introdotta da tutte le iniezioni </a:t>
            </a:r>
            <a:r>
              <a:rPr lang="it-IT" sz="1600" dirty="0" smtClean="0"/>
              <a:t>effettuate</a:t>
            </a:r>
            <a:br>
              <a:rPr lang="it-IT" sz="1600" dirty="0" smtClean="0"/>
            </a:br>
            <a:endParaRPr lang="it-IT" sz="1600" dirty="0" smtClean="0"/>
          </a:p>
          <a:p>
            <a:r>
              <a:rPr lang="it-IT" sz="1600" dirty="0"/>
              <a:t>Tutte le API esaminate si sono rivelate funzionanti anche utilizzando il codice prodotto dallo strumento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6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Risposte ai quesiti di ricerca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b="1" dirty="0" smtClean="0">
                <a:latin typeface="Fira Sans" panose="020B0604020202020204" charset="0"/>
              </a:rPr>
              <a:t>Risposta a QR1: </a:t>
            </a:r>
            <a:r>
              <a:rPr lang="it-IT" sz="1600" dirty="0"/>
              <a:t>Lo strumento mostra una buona correttezza nell’identificare i punti potenzialmente vulnerabili, con una percentuale totale di identificazione corretta del </a:t>
            </a:r>
            <a:r>
              <a:rPr lang="it-IT" sz="1600" dirty="0" smtClean="0"/>
              <a:t>91%</a:t>
            </a:r>
            <a:r>
              <a:rPr lang="it-IT" sz="1600" b="1" dirty="0">
                <a:latin typeface="Fira Sans" panose="020B0604020202020204" charset="0"/>
              </a:rPr>
              <a:t/>
            </a:r>
            <a:br>
              <a:rPr lang="it-IT" sz="1600" b="1" dirty="0">
                <a:latin typeface="Fira Sans" panose="020B0604020202020204" charset="0"/>
              </a:rPr>
            </a:br>
            <a:endParaRPr lang="it-IT" sz="1600" b="1" dirty="0" smtClean="0">
              <a:latin typeface="Fira Sans" panose="020B0604020202020204" charset="0"/>
            </a:endParaRPr>
          </a:p>
          <a:p>
            <a:r>
              <a:rPr lang="it-IT" sz="1600" b="1" dirty="0" smtClean="0">
                <a:latin typeface="Fira Sans" panose="020B0604020202020204" charset="0"/>
              </a:rPr>
              <a:t>Risposta a QR2: </a:t>
            </a:r>
            <a:r>
              <a:rPr lang="it-IT" sz="1600" dirty="0"/>
              <a:t>Lo strumento presenta un’ottima correttezza nell’iniezione di vulnerabilità al mass </a:t>
            </a:r>
            <a:r>
              <a:rPr lang="it-IT" sz="1600" dirty="0" err="1"/>
              <a:t>assignment</a:t>
            </a:r>
            <a:r>
              <a:rPr lang="it-IT" sz="1600" dirty="0"/>
              <a:t>, mostrando una percentuale del 100% nei casi utilizzati per la </a:t>
            </a:r>
            <a:r>
              <a:rPr lang="it-IT" sz="1600" dirty="0" smtClean="0"/>
              <a:t>sperimentazione</a:t>
            </a:r>
            <a:r>
              <a:rPr lang="it-IT" sz="1600" b="1" dirty="0">
                <a:latin typeface="Fira Sans" panose="020B0604020202020204" charset="0"/>
              </a:rPr>
              <a:t/>
            </a:r>
            <a:br>
              <a:rPr lang="it-IT" sz="1600" b="1" dirty="0">
                <a:latin typeface="Fira Sans" panose="020B0604020202020204" charset="0"/>
              </a:rPr>
            </a:br>
            <a:endParaRPr lang="it-IT" sz="1600" b="1" dirty="0" smtClean="0">
              <a:latin typeface="Fira Sans" panose="020B0604020202020204" charset="0"/>
            </a:endParaRPr>
          </a:p>
          <a:p>
            <a:r>
              <a:rPr lang="it-IT" sz="1600" b="1" dirty="0" smtClean="0">
                <a:latin typeface="Fira Sans" panose="020B0604020202020204" charset="0"/>
              </a:rPr>
              <a:t>Risposta a QR3: </a:t>
            </a:r>
            <a:r>
              <a:rPr lang="it-IT" sz="1600" dirty="0"/>
              <a:t>Lo strumento non altera la validità del codice da un punto di vista funzionale, presentando una percentuale di validità del 100% per i codici analizzati nei casi di studio scelti</a:t>
            </a:r>
            <a:endParaRPr lang="it-IT" sz="1600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2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Considerazioni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 smtClean="0"/>
              <a:t>Lo strumento implementato fornisce un punto di partenza per trattare la vulnerabilità al mass </a:t>
            </a:r>
            <a:r>
              <a:rPr lang="it-IT" sz="1600" dirty="0" err="1" smtClean="0"/>
              <a:t>assignment</a:t>
            </a:r>
            <a:r>
              <a:rPr lang="it-IT" sz="1600" dirty="0" smtClean="0"/>
              <a:t> anche in altri linguaggi e </a:t>
            </a:r>
            <a:r>
              <a:rPr lang="it-IT" sz="1600" dirty="0" err="1" smtClean="0"/>
              <a:t>framework</a:t>
            </a:r>
            <a:r>
              <a:rPr lang="it-IT" sz="1600" dirty="0" smtClean="0"/>
              <a:t> di programmazione</a:t>
            </a:r>
            <a:br>
              <a:rPr lang="it-IT" sz="1600" dirty="0" smtClean="0"/>
            </a:br>
            <a:endParaRPr lang="it-IT" sz="1600" dirty="0" smtClean="0"/>
          </a:p>
          <a:p>
            <a:r>
              <a:rPr lang="it-IT" sz="1600" dirty="0" smtClean="0"/>
              <a:t>Può essere utilizzato per verificare la </a:t>
            </a:r>
            <a:r>
              <a:rPr lang="it-IT" sz="1600" dirty="0" smtClean="0"/>
              <a:t>sicurezza </a:t>
            </a:r>
            <a:r>
              <a:rPr lang="it-IT" sz="1600" dirty="0" smtClean="0"/>
              <a:t>di un’applicazione </a:t>
            </a:r>
            <a:r>
              <a:rPr lang="it-IT" sz="1600" dirty="0" smtClean="0"/>
              <a:t>che implementa REST API contro </a:t>
            </a:r>
            <a:r>
              <a:rPr lang="it-IT" sz="1600" dirty="0" smtClean="0"/>
              <a:t>attacchi via mass </a:t>
            </a:r>
            <a:r>
              <a:rPr lang="it-IT" sz="1600" dirty="0" err="1" smtClean="0"/>
              <a:t>assignment</a:t>
            </a:r>
            <a:r>
              <a:rPr lang="it-IT" sz="1600" dirty="0" smtClean="0"/>
              <a:t/>
            </a:r>
            <a:br>
              <a:rPr lang="it-IT" sz="1600" dirty="0" smtClean="0"/>
            </a:br>
            <a:endParaRPr lang="it-IT" sz="1600" dirty="0" smtClean="0"/>
          </a:p>
          <a:p>
            <a:r>
              <a:rPr lang="it-IT" sz="1600" dirty="0" smtClean="0"/>
              <a:t>Fornisce supporto alla validazione tramite </a:t>
            </a:r>
            <a:r>
              <a:rPr lang="it-IT" sz="1600" dirty="0" err="1" smtClean="0"/>
              <a:t>tool</a:t>
            </a:r>
            <a:r>
              <a:rPr lang="it-IT" sz="1600" dirty="0" smtClean="0"/>
              <a:t> di rilevamento automatico di vulnerabilità al mass </a:t>
            </a:r>
            <a:r>
              <a:rPr lang="it-IT" sz="1600" dirty="0" err="1" smtClean="0"/>
              <a:t>assignment</a:t>
            </a:r>
            <a:endParaRPr lang="it-IT" sz="16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6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72000">
              <a:srgbClr val="FF0000"/>
            </a:gs>
            <a:gs pos="100000">
              <a:srgbClr val="FF0000"/>
            </a:gs>
          </a:gsLst>
          <a:lin ang="5400700" scaled="0"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Segnaposto testo 2"/>
          <p:cNvSpPr txBox="1">
            <a:spLocks/>
          </p:cNvSpPr>
          <p:nvPr/>
        </p:nvSpPr>
        <p:spPr>
          <a:xfrm>
            <a:off x="878113" y="0"/>
            <a:ext cx="3918857" cy="51435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8800" lvl="1" indent="0">
              <a:buFont typeface="Arial" panose="020B0604020202020204" pitchFamily="34" charset="0"/>
              <a:buNone/>
            </a:pPr>
            <a:r>
              <a:rPr lang="en" sz="2400" b="1" dirty="0" smtClean="0">
                <a:solidFill>
                  <a:schemeClr val="tx1"/>
                </a:solidFill>
                <a:latin typeface="Fira Sans" panose="020B0604020202020204" charset="0"/>
                <a:ea typeface="Roboto Slab"/>
                <a:sym typeface="Roboto Slab"/>
              </a:rPr>
              <a:t>Relatore</a:t>
            </a:r>
          </a:p>
          <a:p>
            <a:pPr marL="558800" lvl="1" indent="0">
              <a:buFont typeface="Arial" panose="020B0604020202020204" pitchFamily="34" charset="0"/>
              <a:buNone/>
            </a:pPr>
            <a:r>
              <a:rPr lang="en" sz="2000" dirty="0" smtClean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Prof. </a:t>
            </a:r>
            <a:r>
              <a:rPr lang="en" sz="2000" i="1" dirty="0" smtClean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Mariano Ceccato</a:t>
            </a:r>
            <a:endParaRPr lang="en" sz="2000" b="1" i="1" dirty="0" smtClean="0">
              <a:solidFill>
                <a:srgbClr val="0091EA"/>
              </a:solidFill>
              <a:latin typeface="Fira Sans Light" panose="020B0604020202020204" charset="0"/>
              <a:ea typeface="Roboto Slab"/>
              <a:sym typeface="Roboto Slab"/>
            </a:endParaRPr>
          </a:p>
          <a:p>
            <a:pPr marL="558800" lvl="1" indent="0">
              <a:buFont typeface="Arial" panose="020B0604020202020204" pitchFamily="34" charset="0"/>
              <a:buNone/>
            </a:pPr>
            <a:endParaRPr lang="en" b="1" i="1" dirty="0" smtClean="0">
              <a:solidFill>
                <a:srgbClr val="0091EA"/>
              </a:solidFill>
              <a:ea typeface="Roboto Slab"/>
              <a:sym typeface="Roboto Slab"/>
            </a:endParaRPr>
          </a:p>
          <a:p>
            <a:pPr marL="558800" lvl="1" indent="0">
              <a:buFont typeface="Arial" panose="020B0604020202020204" pitchFamily="34" charset="0"/>
              <a:buNone/>
            </a:pPr>
            <a:r>
              <a:rPr lang="en" sz="2400" b="1" dirty="0" smtClean="0">
                <a:solidFill>
                  <a:schemeClr val="tx1"/>
                </a:solidFill>
                <a:latin typeface="Fira Sans" panose="020B0604020202020204" charset="0"/>
                <a:ea typeface="Roboto Slab"/>
                <a:sym typeface="Roboto Slab"/>
              </a:rPr>
              <a:t>Correlatore</a:t>
            </a:r>
          </a:p>
          <a:p>
            <a:pPr marL="558800" lvl="1" indent="0">
              <a:buClr>
                <a:srgbClr val="CFD8DC"/>
              </a:buClr>
              <a:buFont typeface="Arial" panose="020B0604020202020204" pitchFamily="34" charset="0"/>
              <a:buNone/>
            </a:pPr>
            <a:r>
              <a:rPr lang="en" sz="2000" dirty="0" smtClean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Dott. </a:t>
            </a:r>
            <a:r>
              <a:rPr lang="en" sz="2000" i="1" dirty="0" smtClean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Davide Corradini</a:t>
            </a:r>
            <a:endParaRPr lang="en" sz="2000" b="1" i="1" dirty="0" smtClean="0">
              <a:solidFill>
                <a:srgbClr val="0091EA"/>
              </a:solidFill>
              <a:latin typeface="Fira Sans Light" panose="020B0604020202020204" charset="0"/>
              <a:ea typeface="Roboto Slab"/>
              <a:sym typeface="Roboto Slab"/>
            </a:endParaRPr>
          </a:p>
          <a:p>
            <a:pPr marL="558800" lvl="1" indent="0">
              <a:buFont typeface="Arial" panose="020B0604020202020204" pitchFamily="34" charset="0"/>
              <a:buNone/>
            </a:pPr>
            <a:endParaRPr lang="en" b="1" i="1" dirty="0" smtClean="0">
              <a:solidFill>
                <a:srgbClr val="0091EA"/>
              </a:solidFill>
              <a:ea typeface="Roboto Slab"/>
              <a:sym typeface="Roboto Slab"/>
            </a:endParaRPr>
          </a:p>
          <a:p>
            <a:pPr marL="558800" lvl="1" indent="0">
              <a:buFont typeface="Arial" panose="020B0604020202020204" pitchFamily="34" charset="0"/>
              <a:buNone/>
            </a:pPr>
            <a:r>
              <a:rPr lang="en" sz="2400" b="1" dirty="0" smtClean="0">
                <a:solidFill>
                  <a:schemeClr val="tx1"/>
                </a:solidFill>
                <a:latin typeface="Fira Sans" panose="020B0604020202020204" charset="0"/>
                <a:ea typeface="Roboto Slab"/>
                <a:sym typeface="Roboto Slab"/>
              </a:rPr>
              <a:t>Contro-Relatore</a:t>
            </a:r>
          </a:p>
          <a:p>
            <a:pPr marL="558800" lvl="1" indent="0">
              <a:buClr>
                <a:srgbClr val="CFD8DC"/>
              </a:buClr>
              <a:buFont typeface="Arial" panose="020B0604020202020204" pitchFamily="34" charset="0"/>
              <a:buNone/>
            </a:pPr>
            <a:r>
              <a:rPr lang="en" sz="2000" dirty="0" smtClean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Prof. </a:t>
            </a:r>
            <a:r>
              <a:rPr lang="en" sz="2000" i="1" dirty="0" smtClean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Michele Pasqua</a:t>
            </a:r>
            <a:endParaRPr lang="en" sz="2000" b="1" i="1" dirty="0">
              <a:solidFill>
                <a:srgbClr val="0091EA"/>
              </a:solidFill>
              <a:latin typeface="Fira Sans Light" panose="020B0604020202020204" charset="0"/>
              <a:ea typeface="Roboto Slab"/>
              <a:sym typeface="Roboto Slab"/>
            </a:endParaRPr>
          </a:p>
        </p:txBody>
      </p:sp>
      <p:sp>
        <p:nvSpPr>
          <p:cNvPr id="6" name="Segnaposto testo 3"/>
          <p:cNvSpPr txBox="1">
            <a:spLocks/>
          </p:cNvSpPr>
          <p:nvPr/>
        </p:nvSpPr>
        <p:spPr>
          <a:xfrm>
            <a:off x="4796970" y="1"/>
            <a:ext cx="3171373" cy="51434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>
              <a:buFont typeface="Arial" panose="020B0604020202020204" pitchFamily="34" charset="0"/>
              <a:buNone/>
            </a:pPr>
            <a:r>
              <a:rPr lang="en" sz="2400" b="1" dirty="0" smtClean="0">
                <a:solidFill>
                  <a:schemeClr val="tx1"/>
                </a:solidFill>
                <a:latin typeface="Fira Sans" panose="020B0604020202020204" charset="0"/>
                <a:ea typeface="Roboto Slab"/>
                <a:sym typeface="Roboto Slab"/>
              </a:rPr>
              <a:t>Laureando</a:t>
            </a:r>
            <a:r>
              <a:rPr lang="en" b="1" dirty="0" smtClean="0">
                <a:solidFill>
                  <a:srgbClr val="0091EA"/>
                </a:solidFill>
                <a:latin typeface="Roboto Slab"/>
                <a:ea typeface="Roboto Slab"/>
                <a:sym typeface="Roboto Slab"/>
              </a:rPr>
              <a:t/>
            </a:r>
            <a:br>
              <a:rPr lang="en" b="1" dirty="0" smtClean="0">
                <a:solidFill>
                  <a:srgbClr val="0091EA"/>
                </a:solidFill>
                <a:latin typeface="Roboto Slab"/>
                <a:ea typeface="Roboto Slab"/>
                <a:sym typeface="Roboto Slab"/>
              </a:rPr>
            </a:br>
            <a:r>
              <a:rPr lang="en" sz="2000" i="1" dirty="0" smtClean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Robert Octavian Timofte</a:t>
            </a:r>
            <a:br>
              <a:rPr lang="en" sz="2000" i="1" dirty="0" smtClean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</a:br>
            <a:r>
              <a:rPr lang="en" sz="2000" i="1" dirty="0" smtClean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VR471628</a:t>
            </a:r>
            <a:endParaRPr lang="en" sz="2000" b="1" i="1" dirty="0">
              <a:solidFill>
                <a:srgbClr val="0091EA"/>
              </a:solidFill>
              <a:latin typeface="Fira Sans Light" panose="020B0604020202020204" charset="0"/>
              <a:ea typeface="Roboto Slab"/>
              <a:sym typeface="Roboto Slab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567520" y="4749851"/>
            <a:ext cx="407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Fira Sans SemiBold" panose="020B0604020202020204" charset="0"/>
              </a:rPr>
              <a:t>ANNO ACCADEMICO 2022/2023</a:t>
            </a:r>
            <a:endParaRPr lang="it-IT" dirty="0">
              <a:latin typeface="Fira Sans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9099" y="856782"/>
            <a:ext cx="6962100" cy="396300"/>
          </a:xfrm>
        </p:spPr>
        <p:txBody>
          <a:bodyPr/>
          <a:lstStyle/>
          <a:p>
            <a:r>
              <a:rPr lang="it-IT" dirty="0" smtClean="0"/>
              <a:t>REST API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sp>
        <p:nvSpPr>
          <p:cNvPr id="8" name="Rettangolo arrotondato 7"/>
          <p:cNvSpPr/>
          <p:nvPr/>
        </p:nvSpPr>
        <p:spPr>
          <a:xfrm>
            <a:off x="779100" y="2473771"/>
            <a:ext cx="1191491" cy="561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779100" y="2554270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2000" dirty="0" smtClean="0">
                <a:solidFill>
                  <a:schemeClr val="bg1"/>
                </a:solidFill>
                <a:latin typeface="Fira Sans Light" panose="020B0604020202020204" charset="0"/>
              </a:rPr>
              <a:t>Client</a:t>
            </a:r>
            <a:endParaRPr lang="it-IT" sz="2000" dirty="0">
              <a:solidFill>
                <a:schemeClr val="bg1"/>
              </a:solidFill>
              <a:latin typeface="Fira Sans Light" panose="020B0604020202020204" charset="0"/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6549708" y="2473770"/>
            <a:ext cx="1191491" cy="561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6549708" y="2554269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Fira Sans Light" panose="020B0604020202020204" charset="0"/>
              </a:rPr>
              <a:t>Server</a:t>
            </a:r>
            <a:endParaRPr lang="it-IT" sz="2000" dirty="0">
              <a:solidFill>
                <a:schemeClr val="bg1"/>
              </a:solidFill>
              <a:latin typeface="Fira Sans Light" panose="020B0604020202020204" charset="0"/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2961190" y="1590672"/>
            <a:ext cx="1191491" cy="5611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2961190" y="1671171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Fira Sans Light" panose="020B0604020202020204" charset="0"/>
              </a:rPr>
              <a:t>HTTP</a:t>
            </a:r>
            <a:endParaRPr lang="it-IT" sz="2000" dirty="0">
              <a:solidFill>
                <a:schemeClr val="bg1"/>
              </a:solidFill>
              <a:latin typeface="Fira Sans Light" panose="020B060402020202020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4367617" y="1590672"/>
            <a:ext cx="1191491" cy="5611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4367617" y="1671171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Fira Sans Light" panose="020B0604020202020204" charset="0"/>
              </a:rPr>
              <a:t>URI</a:t>
            </a:r>
            <a:endParaRPr lang="it-IT" sz="2000" dirty="0">
              <a:solidFill>
                <a:schemeClr val="bg1"/>
              </a:solidFill>
              <a:latin typeface="Fira Sans Light" panose="020B0604020202020204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640253" y="3354492"/>
            <a:ext cx="1191491" cy="56110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3640253" y="3434991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Fira Sans Light" panose="020B0604020202020204" charset="0"/>
              </a:rPr>
              <a:t>JSON</a:t>
            </a:r>
            <a:endParaRPr lang="it-IT" sz="2000" dirty="0">
              <a:solidFill>
                <a:schemeClr val="bg1"/>
              </a:solidFill>
              <a:latin typeface="Fira Sans Light" panose="020B060402020202020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2961190" y="2232280"/>
            <a:ext cx="1191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Fira Sans Light" panose="020B0604020202020204" charset="0"/>
              </a:rPr>
              <a:t>GET</a:t>
            </a:r>
          </a:p>
          <a:p>
            <a:pPr algn="ctr"/>
            <a:r>
              <a:rPr lang="it-IT" dirty="0" smtClean="0">
                <a:latin typeface="Fira Sans Light" panose="020B0604020202020204" charset="0"/>
              </a:rPr>
              <a:t>POST</a:t>
            </a:r>
          </a:p>
          <a:p>
            <a:pPr algn="ctr"/>
            <a:r>
              <a:rPr lang="it-IT" dirty="0" smtClean="0">
                <a:latin typeface="Fira Sans Light" panose="020B0604020202020204" charset="0"/>
              </a:rPr>
              <a:t>DELETE</a:t>
            </a:r>
          </a:p>
          <a:p>
            <a:pPr algn="ctr"/>
            <a:r>
              <a:rPr lang="it-IT" dirty="0" smtClean="0">
                <a:latin typeface="Fira Sans Light" panose="020B0604020202020204" charset="0"/>
              </a:rPr>
              <a:t>PUT</a:t>
            </a:r>
            <a:endParaRPr lang="it-IT" dirty="0">
              <a:latin typeface="Fira Sans Light" panose="020B0604020202020204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367617" y="2343555"/>
            <a:ext cx="1191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Fira Sans Light" panose="020B0604020202020204" charset="0"/>
              </a:rPr>
              <a:t>/utente</a:t>
            </a:r>
          </a:p>
          <a:p>
            <a:pPr algn="ctr"/>
            <a:r>
              <a:rPr lang="it-IT" dirty="0" smtClean="0">
                <a:latin typeface="Fira Sans Light" panose="020B0604020202020204" charset="0"/>
              </a:rPr>
              <a:t>/utente/123</a:t>
            </a:r>
          </a:p>
          <a:p>
            <a:pPr algn="ctr"/>
            <a:r>
              <a:rPr lang="it-IT" dirty="0" smtClean="0">
                <a:latin typeface="Fira Sans Light" panose="020B0604020202020204" charset="0"/>
              </a:rPr>
              <a:t>…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3385566" y="3996100"/>
            <a:ext cx="1749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latin typeface="Fira Sans Light" panose="020B0604020202020204" charset="0"/>
              </a:rPr>
              <a:t>{</a:t>
            </a:r>
            <a:endParaRPr lang="it-IT" sz="1000" dirty="0">
              <a:latin typeface="Fira Sans Light" panose="020B0604020202020204" charset="0"/>
            </a:endParaRPr>
          </a:p>
          <a:p>
            <a:r>
              <a:rPr lang="it-IT" sz="1000" dirty="0">
                <a:latin typeface="Fira Sans Light" panose="020B0604020202020204" charset="0"/>
              </a:rPr>
              <a:t>    "email": </a:t>
            </a:r>
            <a:r>
              <a:rPr lang="it-IT" sz="1000" i="1" dirty="0">
                <a:latin typeface="Fira Sans Light" panose="020B0604020202020204" charset="0"/>
              </a:rPr>
              <a:t>email,</a:t>
            </a:r>
            <a:endParaRPr lang="it-IT" sz="1000" dirty="0">
              <a:latin typeface="Fira Sans Light" panose="020B0604020202020204" charset="0"/>
            </a:endParaRPr>
          </a:p>
          <a:p>
            <a:r>
              <a:rPr lang="it-IT" sz="1000" dirty="0">
                <a:latin typeface="Fira Sans Light" panose="020B0604020202020204" charset="0"/>
              </a:rPr>
              <a:t>    "password": </a:t>
            </a:r>
            <a:r>
              <a:rPr lang="it-IT" sz="1000" i="1" dirty="0">
                <a:latin typeface="Fira Sans Light" panose="020B0604020202020204" charset="0"/>
              </a:rPr>
              <a:t>password</a:t>
            </a:r>
            <a:r>
              <a:rPr lang="it-IT" sz="1000" i="1" dirty="0" smtClean="0">
                <a:latin typeface="Fira Sans Light" panose="020B0604020202020204" charset="0"/>
              </a:rPr>
              <a:t>,</a:t>
            </a:r>
          </a:p>
          <a:p>
            <a:r>
              <a:rPr lang="it-IT" sz="1000" i="1" dirty="0">
                <a:latin typeface="Fira Sans Light" panose="020B0604020202020204" charset="0"/>
              </a:rPr>
              <a:t> </a:t>
            </a:r>
            <a:r>
              <a:rPr lang="it-IT" sz="1000" i="1" dirty="0" smtClean="0">
                <a:latin typeface="Fira Sans Light" panose="020B0604020202020204" charset="0"/>
              </a:rPr>
              <a:t>   </a:t>
            </a:r>
            <a:r>
              <a:rPr lang="it-IT" sz="1000" dirty="0" smtClean="0">
                <a:latin typeface="Fira Sans Light" panose="020B0604020202020204" charset="0"/>
              </a:rPr>
              <a:t>"nome": </a:t>
            </a:r>
            <a:r>
              <a:rPr lang="it-IT" sz="1000" i="1" dirty="0" smtClean="0">
                <a:latin typeface="Fira Sans Light" panose="020B0604020202020204" charset="0"/>
              </a:rPr>
              <a:t>nome,</a:t>
            </a:r>
            <a:endParaRPr lang="it-IT" sz="1000" dirty="0">
              <a:latin typeface="Fira Sans Light" panose="020B0604020202020204" charset="0"/>
            </a:endParaRPr>
          </a:p>
          <a:p>
            <a:r>
              <a:rPr lang="it-IT" sz="1000" dirty="0">
                <a:latin typeface="Fira Sans Light" panose="020B0604020202020204" charset="0"/>
              </a:rPr>
              <a:t> </a:t>
            </a:r>
            <a:r>
              <a:rPr lang="it-IT" sz="1000" dirty="0" smtClean="0">
                <a:latin typeface="Fira Sans Light" panose="020B0604020202020204" charset="0"/>
              </a:rPr>
              <a:t>   "cognome": </a:t>
            </a:r>
            <a:r>
              <a:rPr lang="it-IT" sz="1000" i="1" dirty="0" smtClean="0">
                <a:latin typeface="Fira Sans Light" panose="020B0604020202020204" charset="0"/>
              </a:rPr>
              <a:t>cognome</a:t>
            </a:r>
            <a:endParaRPr lang="it-IT" sz="1000" i="1" dirty="0">
              <a:latin typeface="Fira Sans Light" panose="020B0604020202020204" charset="0"/>
            </a:endParaRPr>
          </a:p>
          <a:p>
            <a:r>
              <a:rPr lang="it-IT" sz="1000" dirty="0" smtClean="0">
                <a:latin typeface="Fira Sans Light" panose="020B0604020202020204" charset="0"/>
              </a:rPr>
              <a:t>}</a:t>
            </a:r>
            <a:endParaRPr lang="it-IT" sz="1000" dirty="0">
              <a:latin typeface="Fira Sans Light" panose="020B0604020202020204" charset="0"/>
            </a:endParaRPr>
          </a:p>
        </p:txBody>
      </p:sp>
      <p:cxnSp>
        <p:nvCxnSpPr>
          <p:cNvPr id="36" name="Connettore 4 35"/>
          <p:cNvCxnSpPr>
            <a:stCxn id="8" idx="2"/>
            <a:endCxn id="17" idx="1"/>
          </p:cNvCxnSpPr>
          <p:nvPr/>
        </p:nvCxnSpPr>
        <p:spPr>
          <a:xfrm rot="16200000" flipH="1">
            <a:off x="2207466" y="2202259"/>
            <a:ext cx="600166" cy="2265407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4 36"/>
          <p:cNvCxnSpPr>
            <a:stCxn id="17" idx="3"/>
            <a:endCxn id="10" idx="2"/>
          </p:cNvCxnSpPr>
          <p:nvPr/>
        </p:nvCxnSpPr>
        <p:spPr>
          <a:xfrm flipV="1">
            <a:off x="4831745" y="3034879"/>
            <a:ext cx="2313709" cy="600167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>
            <a:stCxn id="8" idx="0"/>
            <a:endCxn id="13" idx="1"/>
          </p:cNvCxnSpPr>
          <p:nvPr/>
        </p:nvCxnSpPr>
        <p:spPr>
          <a:xfrm rot="5400000" flipH="1" flipV="1">
            <a:off x="1866746" y="1379327"/>
            <a:ext cx="602545" cy="158634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15" idx="3"/>
            <a:endCxn id="10" idx="0"/>
          </p:cNvCxnSpPr>
          <p:nvPr/>
        </p:nvCxnSpPr>
        <p:spPr>
          <a:xfrm>
            <a:off x="5559109" y="1871226"/>
            <a:ext cx="1586345" cy="60254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Mass </a:t>
            </a:r>
            <a:r>
              <a:rPr lang="it-IT" dirty="0" err="1" smtClean="0"/>
              <a:t>assignment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79099" y="1492424"/>
            <a:ext cx="4111555" cy="2895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Funzionalità di mappatura automatica dei parametri passati ad una REST API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Nelle REST API, le proprietà di una risorsa possono essere leggibili </a:t>
            </a:r>
            <a:r>
              <a:rPr lang="it-IT" sz="1400" dirty="0" smtClean="0"/>
              <a:t>(R) o </a:t>
            </a:r>
            <a:r>
              <a:rPr lang="it-IT" sz="1400" dirty="0" smtClean="0"/>
              <a:t>anche </a:t>
            </a:r>
            <a:r>
              <a:rPr lang="it-IT" sz="1400" dirty="0" smtClean="0"/>
              <a:t>scrivibili (W) </a:t>
            </a:r>
            <a:r>
              <a:rPr lang="it-IT" sz="1400" dirty="0" smtClean="0"/>
              <a:t/>
            </a:r>
            <a:br>
              <a:rPr lang="it-IT" sz="1400" dirty="0" smtClean="0"/>
            </a:br>
            <a:endParaRPr lang="it-IT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A causa di errori di programmazione una proprietà leggibile può essere comunque modificata</a:t>
            </a:r>
            <a:br>
              <a:rPr lang="it-IT" sz="1400" dirty="0" smtClean="0"/>
            </a:br>
            <a:endParaRPr lang="it-IT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La vulnerabilità al mass </a:t>
            </a:r>
            <a:r>
              <a:rPr lang="it-IT" sz="1400" dirty="0" err="1" smtClean="0"/>
              <a:t>assignment</a:t>
            </a:r>
            <a:r>
              <a:rPr lang="it-IT" sz="1400" dirty="0" smtClean="0"/>
              <a:t> si manifesta quando una proprietà leggibile viene scritta o modificata con successo</a:t>
            </a:r>
            <a:endParaRPr lang="it-IT" sz="1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5379000" y="2348069"/>
            <a:ext cx="2362200" cy="11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u="sng" dirty="0" smtClean="0">
                <a:latin typeface="Fira Sans Light" panose="020B0604020202020204" charset="0"/>
              </a:rPr>
              <a:t>UTENTE</a:t>
            </a:r>
          </a:p>
          <a:p>
            <a:pPr algn="ctr"/>
            <a:r>
              <a:rPr lang="it-IT" b="1" dirty="0">
                <a:latin typeface="Fira Sans Light" panose="020B0604020202020204" charset="0"/>
              </a:rPr>
              <a:t>e</a:t>
            </a:r>
            <a:r>
              <a:rPr lang="it-IT" b="1" dirty="0" smtClean="0">
                <a:latin typeface="Fira Sans Light" panose="020B0604020202020204" charset="0"/>
              </a:rPr>
              <a:t>mail</a:t>
            </a:r>
            <a:r>
              <a:rPr lang="it-IT" dirty="0" smtClean="0">
                <a:latin typeface="Fira Sans Light" panose="020B0604020202020204" charset="0"/>
              </a:rPr>
              <a:t> (W)</a:t>
            </a:r>
            <a:r>
              <a:rPr lang="it-IT" dirty="0" smtClean="0">
                <a:latin typeface="Fira Sans Light" panose="020B0604020202020204" charset="0"/>
              </a:rPr>
              <a:t>: </a:t>
            </a:r>
            <a:r>
              <a:rPr lang="it-IT" i="1" dirty="0" err="1" smtClean="0">
                <a:latin typeface="Fira Sans Light" panose="020B0604020202020204" charset="0"/>
              </a:rPr>
              <a:t>string</a:t>
            </a:r>
            <a:endParaRPr lang="it-IT" i="1" dirty="0" smtClean="0">
              <a:latin typeface="Fira Sans Light" panose="020B0604020202020204" charset="0"/>
            </a:endParaRPr>
          </a:p>
          <a:p>
            <a:pPr algn="ctr"/>
            <a:r>
              <a:rPr lang="it-IT" dirty="0">
                <a:latin typeface="Fira Sans Light" panose="020B0604020202020204" charset="0"/>
              </a:rPr>
              <a:t>p</a:t>
            </a:r>
            <a:r>
              <a:rPr lang="it-IT" dirty="0" smtClean="0">
                <a:latin typeface="Fira Sans Light" panose="020B0604020202020204" charset="0"/>
              </a:rPr>
              <a:t>assword (W): </a:t>
            </a:r>
            <a:r>
              <a:rPr lang="it-IT" i="1" dirty="0" err="1" smtClean="0">
                <a:latin typeface="Fira Sans Light" panose="020B0604020202020204" charset="0"/>
              </a:rPr>
              <a:t>string</a:t>
            </a:r>
            <a:endParaRPr lang="it-IT" dirty="0" smtClean="0">
              <a:latin typeface="Fira Sans Light" panose="020B0604020202020204" charset="0"/>
            </a:endParaRPr>
          </a:p>
          <a:p>
            <a:pPr algn="ctr"/>
            <a:r>
              <a:rPr lang="it-IT" dirty="0" err="1">
                <a:latin typeface="Fira Sans Light" panose="020B0604020202020204" charset="0"/>
              </a:rPr>
              <a:t>a</a:t>
            </a:r>
            <a:r>
              <a:rPr lang="it-IT" dirty="0" err="1" smtClean="0">
                <a:latin typeface="Fira Sans Light" panose="020B0604020202020204" charset="0"/>
              </a:rPr>
              <a:t>dmin</a:t>
            </a:r>
            <a:r>
              <a:rPr lang="it-IT" dirty="0" smtClean="0">
                <a:latin typeface="Fira Sans Light" panose="020B0604020202020204" charset="0"/>
              </a:rPr>
              <a:t> </a:t>
            </a:r>
            <a:r>
              <a:rPr lang="it-IT" b="1" dirty="0" smtClean="0"/>
              <a:t>(R):</a:t>
            </a:r>
            <a:r>
              <a:rPr lang="it-IT" dirty="0" smtClean="0">
                <a:latin typeface="Fira Sans Light" panose="020B0604020202020204" charset="0"/>
              </a:rPr>
              <a:t> </a:t>
            </a:r>
            <a:r>
              <a:rPr lang="it-IT" i="1" dirty="0" err="1" smtClean="0">
                <a:latin typeface="Fira Sans Light" panose="020B0604020202020204" charset="0"/>
              </a:rPr>
              <a:t>boolean</a:t>
            </a:r>
            <a:endParaRPr lang="it-IT" dirty="0" smtClean="0">
              <a:latin typeface="Fira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Vulnerabilità al mass assignment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Rettangolo arrotondato 4"/>
          <p:cNvSpPr/>
          <p:nvPr/>
        </p:nvSpPr>
        <p:spPr>
          <a:xfrm>
            <a:off x="779100" y="2558791"/>
            <a:ext cx="1191491" cy="561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779100" y="2639290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Fira Sans Light" panose="020B0604020202020204" charset="0"/>
              </a:rPr>
              <a:t>Client</a:t>
            </a:r>
            <a:endParaRPr lang="it-IT" sz="2000" dirty="0">
              <a:solidFill>
                <a:schemeClr val="bg1"/>
              </a:solidFill>
              <a:latin typeface="Fira Sans Light" panose="020B0604020202020204" charset="0"/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6549708" y="2558791"/>
            <a:ext cx="1191491" cy="561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6549708" y="2639290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Fira Sans Light" panose="020B0604020202020204" charset="0"/>
              </a:rPr>
              <a:t>Server</a:t>
            </a:r>
            <a:endParaRPr lang="it-IT" sz="2000" dirty="0">
              <a:solidFill>
                <a:schemeClr val="bg1"/>
              </a:solidFill>
              <a:latin typeface="Fira Sans Light" panose="020B0604020202020204" charset="0"/>
            </a:endParaRPr>
          </a:p>
        </p:txBody>
      </p:sp>
      <p:sp>
        <p:nvSpPr>
          <p:cNvPr id="19" name="Google Shape;806;p47"/>
          <p:cNvSpPr/>
          <p:nvPr/>
        </p:nvSpPr>
        <p:spPr>
          <a:xfrm>
            <a:off x="4341129" y="2254170"/>
            <a:ext cx="1140620" cy="114055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BB244E"/>
          </a:solidFill>
          <a:ln>
            <a:solidFill>
              <a:srgbClr val="BB244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4112300" y="1880821"/>
            <a:ext cx="151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tx1"/>
                </a:solidFill>
                <a:latin typeface="Fira Sans Light" panose="020B0604020202020204" charset="0"/>
              </a:rPr>
              <a:t>REST API</a:t>
            </a:r>
            <a:endParaRPr lang="it-IT" sz="2000" dirty="0">
              <a:solidFill>
                <a:schemeClr val="tx1"/>
              </a:solidFill>
              <a:latin typeface="Fira Sans Light" panose="020B0604020202020204" charset="0"/>
            </a:endParaRP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2161308" y="2729516"/>
            <a:ext cx="2032074" cy="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>
            <a:off x="2161308" y="2929452"/>
            <a:ext cx="2032074" cy="8348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5675086" y="2731321"/>
            <a:ext cx="6839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 flipH="1">
            <a:off x="5675086" y="2935489"/>
            <a:ext cx="683905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2161308" y="3009029"/>
            <a:ext cx="203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Fira Sans Light" panose="020B0604020202020204" charset="0"/>
              </a:rPr>
              <a:t>UTENTE CREATO</a:t>
            </a:r>
            <a:endParaRPr lang="it-IT" dirty="0">
              <a:latin typeface="Fira Sans Light" panose="020B0604020202020204" charset="0"/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2161308" y="1850551"/>
            <a:ext cx="2032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latin typeface="Fira Sans Light" panose="020B0604020202020204" charset="0"/>
              </a:rPr>
              <a:t>{</a:t>
            </a:r>
          </a:p>
          <a:p>
            <a:r>
              <a:rPr lang="it-IT" sz="1200" dirty="0">
                <a:latin typeface="Fira Sans Light" panose="020B0604020202020204" charset="0"/>
              </a:rPr>
              <a:t>    "email": </a:t>
            </a:r>
            <a:r>
              <a:rPr lang="it-IT" sz="1200" i="1" dirty="0" smtClean="0">
                <a:latin typeface="Fira Sans Light" panose="020B0604020202020204" charset="0"/>
              </a:rPr>
              <a:t>email,</a:t>
            </a:r>
            <a:endParaRPr lang="it-IT" sz="1200" dirty="0" smtClean="0">
              <a:latin typeface="Fira Sans Light" panose="020B0604020202020204" charset="0"/>
            </a:endParaRPr>
          </a:p>
          <a:p>
            <a:r>
              <a:rPr lang="it-IT" sz="1200" dirty="0">
                <a:latin typeface="Fira Sans Light" panose="020B0604020202020204" charset="0"/>
              </a:rPr>
              <a:t>    "password": </a:t>
            </a:r>
            <a:r>
              <a:rPr lang="it-IT" sz="1200" i="1" dirty="0" smtClean="0">
                <a:latin typeface="Fira Sans Light" panose="020B0604020202020204" charset="0"/>
              </a:rPr>
              <a:t>password</a:t>
            </a:r>
            <a:endParaRPr lang="it-IT" sz="1200" dirty="0">
              <a:latin typeface="Fira Sans Light" panose="020B0604020202020204" charset="0"/>
            </a:endParaRPr>
          </a:p>
          <a:p>
            <a:r>
              <a:rPr lang="it-IT" sz="1200" dirty="0" smtClean="0">
                <a:latin typeface="Fira Sans Light" panose="020B0604020202020204" charset="0"/>
              </a:rPr>
              <a:t>}</a:t>
            </a:r>
            <a:endParaRPr lang="it-IT" sz="1200" dirty="0">
              <a:latin typeface="Fira Sans Light" panose="020B0604020202020204" charset="0"/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2161308" y="1665885"/>
            <a:ext cx="2032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latin typeface="Fira Sans Light" panose="020B0604020202020204" charset="0"/>
              </a:rPr>
              <a:t>{</a:t>
            </a:r>
          </a:p>
          <a:p>
            <a:r>
              <a:rPr lang="it-IT" sz="1200" dirty="0">
                <a:latin typeface="Fira Sans Light" panose="020B0604020202020204" charset="0"/>
              </a:rPr>
              <a:t>    "email": </a:t>
            </a:r>
            <a:r>
              <a:rPr lang="it-IT" sz="1200" i="1" dirty="0" smtClean="0">
                <a:latin typeface="Fira Sans Light" panose="020B0604020202020204" charset="0"/>
              </a:rPr>
              <a:t>email,</a:t>
            </a:r>
            <a:endParaRPr lang="it-IT" sz="1200" dirty="0" smtClean="0">
              <a:latin typeface="Fira Sans Light" panose="020B0604020202020204" charset="0"/>
            </a:endParaRPr>
          </a:p>
          <a:p>
            <a:r>
              <a:rPr lang="it-IT" sz="1200" dirty="0">
                <a:latin typeface="Fira Sans Light" panose="020B0604020202020204" charset="0"/>
              </a:rPr>
              <a:t>    "password": </a:t>
            </a:r>
            <a:r>
              <a:rPr lang="it-IT" sz="1200" i="1" dirty="0" smtClean="0">
                <a:latin typeface="Fira Sans Light" panose="020B0604020202020204" charset="0"/>
              </a:rPr>
              <a:t>password,</a:t>
            </a:r>
          </a:p>
          <a:p>
            <a:r>
              <a:rPr lang="it-IT" sz="1200" dirty="0">
                <a:latin typeface="Fira Sans Light" panose="020B0604020202020204" charset="0"/>
              </a:rPr>
              <a:t>    "</a:t>
            </a:r>
            <a:r>
              <a:rPr lang="it-IT" sz="1200" dirty="0" err="1">
                <a:latin typeface="Fira Sans Light" panose="020B0604020202020204" charset="0"/>
              </a:rPr>
              <a:t>admin</a:t>
            </a:r>
            <a:r>
              <a:rPr lang="it-IT" sz="1200" dirty="0">
                <a:latin typeface="Fira Sans Light" panose="020B0604020202020204" charset="0"/>
              </a:rPr>
              <a:t>": </a:t>
            </a:r>
            <a:r>
              <a:rPr lang="it-IT" sz="1200" i="1" dirty="0" err="1" smtClean="0">
                <a:latin typeface="Fira Sans Light" panose="020B0604020202020204" charset="0"/>
              </a:rPr>
              <a:t>true</a:t>
            </a:r>
            <a:endParaRPr lang="it-IT" sz="1200" dirty="0">
              <a:latin typeface="Fira Sans Light" panose="020B0604020202020204" charset="0"/>
            </a:endParaRPr>
          </a:p>
          <a:p>
            <a:r>
              <a:rPr lang="it-IT" sz="1200" dirty="0" smtClean="0">
                <a:latin typeface="Fira Sans Light" panose="020B0604020202020204" charset="0"/>
              </a:rPr>
              <a:t>}</a:t>
            </a:r>
            <a:endParaRPr lang="it-IT" sz="1200" dirty="0">
              <a:latin typeface="Fira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 affrontato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 smtClean="0"/>
              <a:t>Il problema affrontato nella tesi è lo sviluppo di uno strumento di iniezione di vulnerabilità al mass </a:t>
            </a:r>
            <a:r>
              <a:rPr lang="it-IT" sz="1600" dirty="0" err="1" smtClean="0"/>
              <a:t>assignment</a:t>
            </a:r>
            <a:r>
              <a:rPr lang="it-IT" sz="1600" dirty="0" smtClean="0"/>
              <a:t> nelle REST API</a:t>
            </a:r>
            <a:br>
              <a:rPr lang="it-IT" sz="1600" dirty="0" smtClean="0"/>
            </a:br>
            <a:endParaRPr lang="it-IT" sz="1600" dirty="0" smtClean="0"/>
          </a:p>
          <a:p>
            <a:r>
              <a:rPr lang="it-IT" sz="1600" dirty="0" smtClean="0"/>
              <a:t>3 fasi:</a:t>
            </a:r>
          </a:p>
          <a:p>
            <a:pPr lvl="1"/>
            <a:r>
              <a:rPr lang="it-IT" sz="1600" dirty="0" smtClean="0"/>
              <a:t>Identificazione dei linguaggi di programmazione più popolari e dei </a:t>
            </a:r>
            <a:r>
              <a:rPr lang="it-IT" sz="1600" dirty="0" err="1" smtClean="0"/>
              <a:t>framework</a:t>
            </a:r>
            <a:r>
              <a:rPr lang="it-IT" sz="1600" dirty="0" smtClean="0"/>
              <a:t> più utilizzati</a:t>
            </a:r>
          </a:p>
          <a:p>
            <a:pPr lvl="1"/>
            <a:r>
              <a:rPr lang="it-IT" sz="1600" dirty="0" smtClean="0"/>
              <a:t>Implementazione del </a:t>
            </a:r>
            <a:r>
              <a:rPr lang="it-IT" sz="1600" dirty="0" err="1" smtClean="0"/>
              <a:t>tool</a:t>
            </a:r>
            <a:r>
              <a:rPr lang="it-IT" sz="1600" dirty="0" smtClean="0"/>
              <a:t> di iniezione</a:t>
            </a:r>
          </a:p>
          <a:p>
            <a:pPr lvl="1"/>
            <a:r>
              <a:rPr lang="it-IT" sz="1600" dirty="0" smtClean="0"/>
              <a:t>Validazione dello strumento prodotto</a:t>
            </a:r>
          </a:p>
          <a:p>
            <a:endParaRPr lang="it-IT" sz="16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2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Motivazioni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779100" y="2049735"/>
            <a:ext cx="2168700" cy="2411790"/>
          </a:xfrm>
        </p:spPr>
        <p:txBody>
          <a:bodyPr/>
          <a:lstStyle/>
          <a:p>
            <a:pPr marL="127000" indent="0" algn="ctr">
              <a:buNone/>
            </a:pPr>
            <a:r>
              <a:rPr lang="it-IT" dirty="0">
                <a:latin typeface="Fira Sans Light" panose="020B0604020202020204" charset="0"/>
              </a:rPr>
              <a:t>Sostegno alla validazione sistematica svolta tramite </a:t>
            </a:r>
            <a:r>
              <a:rPr lang="it-IT" dirty="0" err="1">
                <a:latin typeface="Fira Sans Light" panose="020B0604020202020204" charset="0"/>
              </a:rPr>
              <a:t>tool</a:t>
            </a:r>
            <a:r>
              <a:rPr lang="it-IT" dirty="0">
                <a:latin typeface="Fira Sans Light" panose="020B0604020202020204" charset="0"/>
              </a:rPr>
              <a:t> di rilevamento automatico di mass </a:t>
            </a:r>
            <a:r>
              <a:rPr lang="it-IT" dirty="0" err="1" smtClean="0">
                <a:latin typeface="Fira Sans Light" panose="020B0604020202020204" charset="0"/>
              </a:rPr>
              <a:t>assignment</a:t>
            </a:r>
            <a:endParaRPr lang="it-IT" dirty="0">
              <a:latin typeface="Fira Sans Light" panose="020B0604020202020204" charset="0"/>
            </a:endParaRPr>
          </a:p>
        </p:txBody>
      </p:sp>
      <p:sp>
        <p:nvSpPr>
          <p:cNvPr id="14" name="Segnaposto testo 13"/>
          <p:cNvSpPr>
            <a:spLocks noGrp="1"/>
          </p:cNvSpPr>
          <p:nvPr>
            <p:ph type="body" idx="2"/>
          </p:nvPr>
        </p:nvSpPr>
        <p:spPr>
          <a:xfrm>
            <a:off x="3175738" y="2049735"/>
            <a:ext cx="2168700" cy="2411790"/>
          </a:xfrm>
        </p:spPr>
        <p:txBody>
          <a:bodyPr/>
          <a:lstStyle/>
          <a:p>
            <a:pPr marL="127000" indent="0" algn="ctr">
              <a:buNone/>
            </a:pPr>
            <a:r>
              <a:rPr lang="it-IT" dirty="0" smtClean="0"/>
              <a:t>Garantire la conformità di un’applicazione rispetto alle pratiche di sicurezza da adottare per mass </a:t>
            </a:r>
            <a:r>
              <a:rPr lang="it-IT" dirty="0" err="1" smtClean="0"/>
              <a:t>assignment</a:t>
            </a:r>
            <a:endParaRPr lang="it-IT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idx="3"/>
          </p:nvPr>
        </p:nvSpPr>
        <p:spPr>
          <a:xfrm>
            <a:off x="5572375" y="2049735"/>
            <a:ext cx="2168700" cy="2411790"/>
          </a:xfrm>
        </p:spPr>
        <p:txBody>
          <a:bodyPr/>
          <a:lstStyle/>
          <a:p>
            <a:pPr marL="127000" indent="0" algn="ctr">
              <a:buNone/>
            </a:pPr>
            <a:r>
              <a:rPr lang="it-IT" dirty="0" smtClean="0"/>
              <a:t>Migliorare la comprensione della vulnerabilità al mass </a:t>
            </a:r>
            <a:r>
              <a:rPr lang="it-IT" dirty="0" err="1" smtClean="0"/>
              <a:t>assignment</a:t>
            </a:r>
            <a:r>
              <a:rPr lang="it-IT" dirty="0" smtClean="0"/>
              <a:t> e contribuire alla ricerca nell’ambito della sicurezza delle REST API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grpSp>
        <p:nvGrpSpPr>
          <p:cNvPr id="8" name="Google Shape;810;p47"/>
          <p:cNvGrpSpPr/>
          <p:nvPr/>
        </p:nvGrpSpPr>
        <p:grpSpPr>
          <a:xfrm>
            <a:off x="1690398" y="1591859"/>
            <a:ext cx="346104" cy="353231"/>
            <a:chOff x="3955900" y="2984500"/>
            <a:chExt cx="414000" cy="422525"/>
          </a:xfrm>
          <a:solidFill>
            <a:srgbClr val="C00000"/>
          </a:solidFill>
        </p:grpSpPr>
        <p:sp>
          <p:nvSpPr>
            <p:cNvPr id="9" name="Google Shape;811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812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813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oogle Shape;786;p47"/>
          <p:cNvGrpSpPr/>
          <p:nvPr/>
        </p:nvGrpSpPr>
        <p:grpSpPr>
          <a:xfrm>
            <a:off x="4084486" y="1619691"/>
            <a:ext cx="351204" cy="324661"/>
            <a:chOff x="5975075" y="2327500"/>
            <a:chExt cx="420100" cy="388350"/>
          </a:xfrm>
          <a:solidFill>
            <a:srgbClr val="C00000"/>
          </a:solidFill>
        </p:grpSpPr>
        <p:sp>
          <p:nvSpPr>
            <p:cNvPr id="17" name="Google Shape;787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788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" name="Google Shape;710;p47"/>
          <p:cNvGrpSpPr/>
          <p:nvPr/>
        </p:nvGrpSpPr>
        <p:grpSpPr>
          <a:xfrm>
            <a:off x="6477549" y="1646234"/>
            <a:ext cx="358351" cy="298118"/>
            <a:chOff x="1926350" y="995225"/>
            <a:chExt cx="428650" cy="356600"/>
          </a:xfrm>
          <a:solidFill>
            <a:srgbClr val="C00000"/>
          </a:solidFill>
        </p:grpSpPr>
        <p:sp>
          <p:nvSpPr>
            <p:cNvPr id="20" name="Google Shape;711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712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713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714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7501" y="2810300"/>
            <a:ext cx="5952298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Indagine sullo stato dell’arte delle REST API 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dirty="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1</a:t>
            </a:r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</p:spTree>
    <p:extLst>
      <p:ext uri="{BB962C8B-B14F-4D97-AF65-F5344CB8AC3E}">
        <p14:creationId xmlns:p14="http://schemas.microsoft.com/office/powerpoint/2010/main" val="3604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84" y="955111"/>
            <a:ext cx="5584518" cy="4188389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Linguaggi di programmazione più popolari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0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Framework di programmazione più utilizzati</a:t>
            </a:r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Google Shape;647;p46"/>
          <p:cNvGraphicFramePr/>
          <p:nvPr>
            <p:extLst>
              <p:ext uri="{D42A27DB-BD31-4B8C-83A1-F6EECF244321}">
                <p14:modId xmlns:p14="http://schemas.microsoft.com/office/powerpoint/2010/main" val="73764123"/>
              </p:ext>
            </p:extLst>
          </p:nvPr>
        </p:nvGraphicFramePr>
        <p:xfrm>
          <a:off x="1693149" y="1301321"/>
          <a:ext cx="5134002" cy="3696130"/>
        </p:xfrm>
        <a:graphic>
          <a:graphicData uri="http://schemas.openxmlformats.org/drawingml/2006/table">
            <a:tbl>
              <a:tblPr>
                <a:noFill/>
                <a:tableStyleId>{9F3F8801-1707-46FC-A2A7-8ED0A2465BAC}</a:tableStyleId>
              </a:tblPr>
              <a:tblGrid>
                <a:gridCol w="171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3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9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smtClean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Linguaggio</a:t>
                      </a:r>
                      <a:endParaRPr sz="1400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Framework</a:t>
                      </a:r>
                      <a:endParaRPr sz="1400" b="0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smtClean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Occorrenze</a:t>
                      </a:r>
                      <a:endParaRPr sz="1400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Typescript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nestjs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6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 smtClean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tsed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8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JavaScript</a:t>
                      </a:r>
                      <a:endParaRPr sz="18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express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fastify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hapi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koa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980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8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Java</a:t>
                      </a:r>
                      <a:endParaRPr sz="18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spring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9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497259"/>
                  </a:ext>
                </a:extLst>
              </a:tr>
              <a:tr h="39298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jaxrs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13388"/>
                  </a:ext>
                </a:extLst>
              </a:tr>
              <a:tr h="39298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resteasy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257979"/>
                  </a:ext>
                </a:extLst>
              </a:tr>
              <a:tr h="39298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jersey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smtClean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105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5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439</Words>
  <Application>Microsoft Office PowerPoint</Application>
  <PresentationFormat>Presentazione su schermo (16:9)</PresentationFormat>
  <Paragraphs>143</Paragraphs>
  <Slides>18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7" baseType="lpstr">
      <vt:lpstr>Fira Sans;600</vt:lpstr>
      <vt:lpstr>Arial</vt:lpstr>
      <vt:lpstr>Fira Sans SemiBold</vt:lpstr>
      <vt:lpstr>Roboto Slab</vt:lpstr>
      <vt:lpstr>Fira Sans</vt:lpstr>
      <vt:lpstr>Calibri</vt:lpstr>
      <vt:lpstr>Fira Sans Light</vt:lpstr>
      <vt:lpstr>Cascadia Code</vt:lpstr>
      <vt:lpstr>Alonso template</vt:lpstr>
      <vt:lpstr>INIEZIONE AUTOMATIZZATA DI VULNERABILITÀ MASS ASSIGNMENT IN  REST API</vt:lpstr>
      <vt:lpstr>REST API</vt:lpstr>
      <vt:lpstr>Mass assignment</vt:lpstr>
      <vt:lpstr>Vulnerabilità al mass assignment</vt:lpstr>
      <vt:lpstr>Problema affrontato</vt:lpstr>
      <vt:lpstr>Motivazioni</vt:lpstr>
      <vt:lpstr>Indagine sullo stato dell’arte delle REST API </vt:lpstr>
      <vt:lpstr>Linguaggi di programmazione più popolari</vt:lpstr>
      <vt:lpstr>Framework di programmazione più utilizzati</vt:lpstr>
      <vt:lpstr>Iniezione di vulnerabilità</vt:lpstr>
      <vt:lpstr>Processo di iniezione automatizzata</vt:lpstr>
      <vt:lpstr>Validazione sperimentale</vt:lpstr>
      <vt:lpstr>Quesiti di ricerca</vt:lpstr>
      <vt:lpstr>Setup sperimentale</vt:lpstr>
      <vt:lpstr>Risultati</vt:lpstr>
      <vt:lpstr>Risposte ai quesiti di ricerca</vt:lpstr>
      <vt:lpstr>Considerazioni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INIEZIONE AUTOMATIZZATA DI VULNERABILITÀ MASS ASSIGNMENT IN REST API</dc:title>
  <dc:creator>Robert Timofte</dc:creator>
  <cp:lastModifiedBy>Robert Timofte</cp:lastModifiedBy>
  <cp:revision>45</cp:revision>
  <dcterms:modified xsi:type="dcterms:W3CDTF">2024-03-09T13:55:04Z</dcterms:modified>
</cp:coreProperties>
</file>