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16"/>
  </p:notesMasterIdLst>
  <p:handoutMasterIdLst>
    <p:handoutMasterId r:id="rId17"/>
  </p:handoutMasterIdLst>
  <p:sldIdLst>
    <p:sldId id="330" r:id="rId2"/>
    <p:sldId id="511" r:id="rId3"/>
    <p:sldId id="513" r:id="rId4"/>
    <p:sldId id="515" r:id="rId5"/>
    <p:sldId id="516" r:id="rId6"/>
    <p:sldId id="517" r:id="rId7"/>
    <p:sldId id="518" r:id="rId8"/>
    <p:sldId id="519" r:id="rId9"/>
    <p:sldId id="520" r:id="rId10"/>
    <p:sldId id="549" r:id="rId11"/>
    <p:sldId id="550" r:id="rId12"/>
    <p:sldId id="521" r:id="rId13"/>
    <p:sldId id="522" r:id="rId14"/>
    <p:sldId id="523" r:id="rId15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58" autoAdjust="0"/>
    <p:restoredTop sz="70604" autoAdjust="0"/>
  </p:normalViewPr>
  <p:slideViewPr>
    <p:cSldViewPr>
      <p:cViewPr varScale="1">
        <p:scale>
          <a:sx n="87" d="100"/>
          <a:sy n="87" d="100"/>
        </p:scale>
        <p:origin x="135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E633A1F-0DD9-974B-BB57-35B18274C950}" type="datetime4">
              <a:rPr lang="en-US" smtClean="0"/>
              <a:t>November 6, 2018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9844A7D-6474-B845-BCA2-20A53FA79E9B}" type="datetime4">
              <a:rPr lang="en-US" smtClean="0"/>
              <a:t>November 6, 2018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Last time?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56A6F27-A7F7-7F4C-A8EF-4119633A61D2}" type="datetime4">
              <a:rPr lang="en-US" smtClean="0"/>
              <a:t>November 6,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8754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6A91FCB-E423-C341-8D46-F52963A23408}" type="datetime4">
              <a:rPr lang="en-US" altLang="en-US" sz="1300" smtClean="0">
                <a:latin typeface="Times New Roman" charset="0"/>
              </a:rPr>
              <a:t>November 6,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62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62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763B751-552A-504D-BBFC-365BB92068E5}" type="slidenum">
              <a:rPr lang="en-AU" altLang="en-US" sz="1300">
                <a:latin typeface="Times New Roman" charset="0"/>
              </a:rPr>
              <a:pPr/>
              <a:t>10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62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Keep in mind you can change the instructions, e.g. the offset of a </a:t>
            </a:r>
            <a:r>
              <a:rPr lang="en-US" altLang="en-US" dirty="0" err="1">
                <a:latin typeface="Times New Roman" charset="0"/>
              </a:rPr>
              <a:t>lw</a:t>
            </a:r>
            <a:r>
              <a:rPr lang="en-US" altLang="en-US" dirty="0">
                <a:latin typeface="Times New Roman" charset="0"/>
              </a:rPr>
              <a:t> or </a:t>
            </a:r>
            <a:r>
              <a:rPr lang="en-US" altLang="en-US" dirty="0" err="1">
                <a:latin typeface="Times New Roman" charset="0"/>
              </a:rPr>
              <a:t>sw</a:t>
            </a:r>
            <a:endParaRPr lang="en-US" altLang="en-US" dirty="0">
              <a:latin typeface="Times New Roman" charset="0"/>
            </a:endParaRPr>
          </a:p>
          <a:p>
            <a:endParaRPr lang="en-US" altLang="en-US" dirty="0">
              <a:latin typeface="Times New Roman" charset="0"/>
            </a:endParaRPr>
          </a:p>
          <a:p>
            <a:r>
              <a:rPr lang="en-US" altLang="en-US" dirty="0">
                <a:latin typeface="Times New Roman" charset="0"/>
              </a:rPr>
              <a:t>Simple:</a:t>
            </a:r>
          </a:p>
          <a:p>
            <a:r>
              <a:rPr lang="en-US" altLang="en-US" dirty="0" err="1">
                <a:latin typeface="Times New Roman" charset="0"/>
              </a:rPr>
              <a:t>Nop</a:t>
            </a:r>
            <a:r>
              <a:rPr lang="en-US" altLang="en-US" dirty="0">
                <a:latin typeface="Times New Roman" charset="0"/>
              </a:rPr>
              <a:t>, </a:t>
            </a:r>
            <a:r>
              <a:rPr lang="en-US" altLang="en-US" dirty="0" err="1">
                <a:latin typeface="Times New Roman" charset="0"/>
              </a:rPr>
              <a:t>lw</a:t>
            </a:r>
            <a:endParaRPr lang="en-US" altLang="en-US" dirty="0">
              <a:latin typeface="Times New Roman" charset="0"/>
            </a:endParaRPr>
          </a:p>
          <a:p>
            <a:r>
              <a:rPr lang="en-US" altLang="en-US" dirty="0" err="1">
                <a:latin typeface="Times New Roman" charset="0"/>
              </a:rPr>
              <a:t>Addu</a:t>
            </a:r>
            <a:r>
              <a:rPr lang="en-US" altLang="en-US" dirty="0">
                <a:latin typeface="Times New Roman" charset="0"/>
              </a:rPr>
              <a:t>, </a:t>
            </a:r>
            <a:r>
              <a:rPr lang="en-US" altLang="en-US" dirty="0" err="1">
                <a:latin typeface="Times New Roman" charset="0"/>
              </a:rPr>
              <a:t>sw</a:t>
            </a:r>
            <a:r>
              <a:rPr lang="en-US" altLang="en-US" dirty="0">
                <a:latin typeface="Times New Roman" charset="0"/>
              </a:rPr>
              <a:t> (currently can’t do this, but you could envision</a:t>
            </a:r>
            <a:r>
              <a:rPr lang="en-US" altLang="en-US" baseline="0" dirty="0">
                <a:latin typeface="Times New Roman" charset="0"/>
              </a:rPr>
              <a:t> some kind of bypassing that would make this work</a:t>
            </a:r>
            <a:r>
              <a:rPr lang="mr-IN" altLang="en-US" baseline="0" dirty="0">
                <a:latin typeface="Times New Roman" charset="0"/>
              </a:rPr>
              <a:t>…</a:t>
            </a:r>
            <a:r>
              <a:rPr lang="en-US" altLang="en-US" baseline="0" dirty="0">
                <a:latin typeface="Times New Roman" charset="0"/>
              </a:rPr>
              <a:t>though it takes more hardware (no…))</a:t>
            </a:r>
          </a:p>
          <a:p>
            <a:r>
              <a:rPr lang="en-US" altLang="en-US" baseline="0" dirty="0" err="1">
                <a:latin typeface="Times New Roman" charset="0"/>
              </a:rPr>
              <a:t>Addi</a:t>
            </a:r>
            <a:r>
              <a:rPr lang="en-US" altLang="en-US" baseline="0" dirty="0">
                <a:latin typeface="Times New Roman" charset="0"/>
              </a:rPr>
              <a:t>, </a:t>
            </a:r>
            <a:r>
              <a:rPr lang="en-US" altLang="en-US" baseline="0" dirty="0" err="1">
                <a:latin typeface="Times New Roman" charset="0"/>
              </a:rPr>
              <a:t>nop</a:t>
            </a:r>
            <a:r>
              <a:rPr lang="en-US" altLang="en-US" baseline="0" dirty="0">
                <a:latin typeface="Times New Roman" charset="0"/>
              </a:rPr>
              <a:t> (but actually, the above doesn’t work, after the load the result is not ready for the add, even if we waited to start the add!)</a:t>
            </a:r>
          </a:p>
          <a:p>
            <a:r>
              <a:rPr lang="en-US" altLang="en-US" baseline="0" dirty="0" err="1">
                <a:latin typeface="Times New Roman" charset="0"/>
              </a:rPr>
              <a:t>Bne</a:t>
            </a:r>
            <a:endParaRPr lang="en-US" altLang="en-US" baseline="0" dirty="0">
              <a:latin typeface="Times New Roman" charset="0"/>
            </a:endParaRPr>
          </a:p>
          <a:p>
            <a:endParaRPr lang="en-US" altLang="en-US" baseline="0" dirty="0">
              <a:latin typeface="Times New Roman" charset="0"/>
            </a:endParaRPr>
          </a:p>
          <a:p>
            <a:r>
              <a:rPr lang="en-US" altLang="en-US" baseline="0" dirty="0">
                <a:latin typeface="Times New Roman" charset="0"/>
              </a:rPr>
              <a:t>Any problem with:</a:t>
            </a:r>
          </a:p>
          <a:p>
            <a:r>
              <a:rPr lang="en-US" altLang="en-US" baseline="0" dirty="0" err="1">
                <a:latin typeface="Times New Roman" charset="0"/>
              </a:rPr>
              <a:t>addi</a:t>
            </a:r>
            <a:r>
              <a:rPr lang="en-US" altLang="en-US" baseline="0" dirty="0">
                <a:latin typeface="Times New Roman" charset="0"/>
              </a:rPr>
              <a:t> $s1, $s1, -4 | </a:t>
            </a:r>
            <a:r>
              <a:rPr lang="en-US" altLang="en-US" baseline="0" dirty="0" err="1">
                <a:latin typeface="Times New Roman" charset="0"/>
              </a:rPr>
              <a:t>lw</a:t>
            </a:r>
            <a:r>
              <a:rPr lang="en-US" altLang="en-US" baseline="0" dirty="0">
                <a:latin typeface="Times New Roman" charset="0"/>
              </a:rPr>
              <a:t> $t0, 0($s1) // use “old” value of $s1</a:t>
            </a:r>
          </a:p>
          <a:p>
            <a:r>
              <a:rPr lang="en-US" altLang="en-US" baseline="0" dirty="0" err="1">
                <a:latin typeface="Times New Roman" charset="0"/>
              </a:rPr>
              <a:t>Addu</a:t>
            </a:r>
            <a:r>
              <a:rPr lang="en-US" altLang="en-US" baseline="0" dirty="0">
                <a:latin typeface="Times New Roman" charset="0"/>
              </a:rPr>
              <a:t> (again, use after load problem</a:t>
            </a:r>
            <a:r>
              <a:rPr lang="mr-IN" altLang="en-US" baseline="0" dirty="0">
                <a:latin typeface="Times New Roman" charset="0"/>
              </a:rPr>
              <a:t>…</a:t>
            </a:r>
            <a:r>
              <a:rPr lang="en-US" altLang="en-US" baseline="0" dirty="0">
                <a:latin typeface="Times New Roman" charset="0"/>
              </a:rPr>
              <a:t>)</a:t>
            </a:r>
          </a:p>
          <a:p>
            <a:endParaRPr lang="en-US" altLang="en-US" baseline="0" dirty="0">
              <a:latin typeface="Times New Roman" charset="0"/>
            </a:endParaRPr>
          </a:p>
          <a:p>
            <a:r>
              <a:rPr lang="en-US" altLang="en-US" baseline="0" dirty="0">
                <a:latin typeface="Times New Roman" charset="0"/>
              </a:rPr>
              <a:t>Don’t count </a:t>
            </a:r>
            <a:r>
              <a:rPr lang="en-US" altLang="en-US" baseline="0" dirty="0" err="1">
                <a:latin typeface="Times New Roman" charset="0"/>
              </a:rPr>
              <a:t>nop</a:t>
            </a:r>
            <a:r>
              <a:rPr lang="en-US" altLang="en-US" baseline="0" dirty="0">
                <a:latin typeface="Times New Roman" charset="0"/>
              </a:rPr>
              <a:t> as an executed instruction</a:t>
            </a:r>
          </a:p>
          <a:p>
            <a:endParaRPr lang="en-US" altLang="en-US" baseline="0" dirty="0">
              <a:latin typeface="Times New Roman" charset="0"/>
            </a:endParaRPr>
          </a:p>
          <a:p>
            <a:r>
              <a:rPr lang="en-US" altLang="en-US" baseline="0" dirty="0">
                <a:latin typeface="Times New Roman" charset="0"/>
              </a:rPr>
              <a:t>Q: What’s IPC?</a:t>
            </a:r>
          </a:p>
          <a:p>
            <a:endParaRPr lang="en-US" altLang="en-US" dirty="0">
              <a:latin typeface="Times New Roman" charset="0"/>
            </a:endParaRPr>
          </a:p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299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3454BF4-EC76-0443-9824-6CCBC8D4C269}" type="datetime4">
              <a:rPr lang="en-US" altLang="en-US" sz="1300" smtClean="0">
                <a:latin typeface="Times New Roman" charset="0"/>
              </a:rPr>
              <a:t>November 6,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62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62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763B751-552A-504D-BBFC-365BB92068E5}" type="slidenum">
              <a:rPr lang="en-AU" altLang="en-US" sz="1300">
                <a:latin typeface="Times New Roman" charset="0"/>
              </a:rPr>
              <a:pPr/>
              <a:t>11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62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847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B85E2A4-8BF2-B043-AF31-D1F69B4DE144}" type="datetime4">
              <a:rPr lang="en-US" altLang="en-US" sz="1300" smtClean="0">
                <a:latin typeface="Times New Roman" charset="0"/>
              </a:rPr>
              <a:t>November 6,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631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631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D5DE404-AF0E-0348-A842-235F6B7F0451}" type="slidenum">
              <a:rPr lang="en-AU" altLang="en-US" sz="1300">
                <a:latin typeface="Times New Roman" charset="0"/>
              </a:rPr>
              <a:pPr/>
              <a:t>12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631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Go back to previous example, first unroll the code naively, then try to do dual-issue</a:t>
            </a:r>
          </a:p>
        </p:txBody>
      </p:sp>
    </p:spTree>
    <p:extLst>
      <p:ext uri="{BB962C8B-B14F-4D97-AF65-F5344CB8AC3E}">
        <p14:creationId xmlns:p14="http://schemas.microsoft.com/office/powerpoint/2010/main" val="94055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A9730BA-D7ED-D948-AF5A-694986E75C26}" type="datetime4">
              <a:rPr lang="en-US" altLang="en-US" sz="1300" smtClean="0">
                <a:latin typeface="Times New Roman" charset="0"/>
              </a:rPr>
              <a:t>November 6,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641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641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EDD118E-5640-B24E-A07A-B742B93C383B}" type="slidenum">
              <a:rPr lang="en-AU" altLang="en-US" sz="1300">
                <a:latin typeface="Times New Roman" charset="0"/>
              </a:rPr>
              <a:pPr/>
              <a:t>13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64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What’s the IPC here? </a:t>
            </a:r>
          </a:p>
          <a:p>
            <a:r>
              <a:rPr lang="en-US" altLang="en-US" dirty="0">
                <a:latin typeface="Times New Roman" charset="0"/>
              </a:rPr>
              <a:t>Great, but what are the downsides?</a:t>
            </a:r>
          </a:p>
          <a:p>
            <a:r>
              <a:rPr lang="en-US" altLang="en-US" dirty="0">
                <a:latin typeface="Times New Roman" charset="0"/>
              </a:rPr>
              <a:t>Increased code size and more</a:t>
            </a:r>
            <a:r>
              <a:rPr lang="en-US" altLang="en-US" baseline="0" dirty="0">
                <a:latin typeface="Times New Roman" charset="0"/>
              </a:rPr>
              <a:t> registers used</a:t>
            </a:r>
            <a:r>
              <a:rPr lang="mr-IN" altLang="en-US" baseline="0" dirty="0">
                <a:latin typeface="Times New Roman" charset="0"/>
              </a:rPr>
              <a:t>…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939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F84677D-AEB8-854F-9D5E-FD18B7D34337}" type="datetime4">
              <a:rPr lang="en-US" altLang="en-US" sz="1300" smtClean="0">
                <a:latin typeface="Times New Roman" charset="0"/>
              </a:rPr>
              <a:t>November 6,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652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65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0037902-AA87-7740-A12E-593ED3F4BD4D}" type="slidenum">
              <a:rPr lang="en-AU" altLang="en-US" sz="1300">
                <a:latin typeface="Times New Roman" charset="0"/>
              </a:rPr>
              <a:pPr/>
              <a:t>14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65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783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F1E8891-FFEF-244D-8350-BFC4DBEF8C04}" type="datetime4">
              <a:rPr lang="en-US" altLang="en-US" sz="1300" smtClean="0">
                <a:latin typeface="Times New Roman" charset="0"/>
              </a:rPr>
              <a:t>November 6,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2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52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45C8C4A-6A79-994C-ACBD-A05598051E1A}" type="slidenum">
              <a:rPr lang="en-AU" altLang="en-US" sz="1300">
                <a:latin typeface="Times New Roman" charset="0"/>
              </a:rPr>
              <a:pPr/>
              <a:t>2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2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Sometimes the</a:t>
            </a:r>
            <a:r>
              <a:rPr lang="en-US" altLang="en-US" baseline="0" dirty="0">
                <a:latin typeface="Times New Roman" charset="0"/>
              </a:rPr>
              <a:t> compiler can’t package them perfectly into slots b/c of dependencies</a:t>
            </a:r>
            <a:r>
              <a:rPr lang="mr-IN" altLang="en-US" baseline="0" dirty="0">
                <a:latin typeface="Times New Roman" charset="0"/>
              </a:rPr>
              <a:t>…</a:t>
            </a:r>
            <a:r>
              <a:rPr lang="en-US" altLang="en-US" baseline="0" dirty="0">
                <a:latin typeface="Times New Roman" charset="0"/>
              </a:rPr>
              <a:t>use what’s called a “</a:t>
            </a:r>
            <a:r>
              <a:rPr lang="en-US" altLang="en-US" baseline="0" dirty="0" err="1">
                <a:latin typeface="Times New Roman" charset="0"/>
              </a:rPr>
              <a:t>nop</a:t>
            </a:r>
            <a:r>
              <a:rPr lang="en-US" altLang="en-US" baseline="0" dirty="0">
                <a:latin typeface="Times New Roman" charset="0"/>
              </a:rPr>
              <a:t>”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748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A79178D-D320-624E-825F-3F31C1B9C597}" type="datetime4">
              <a:rPr lang="en-US" altLang="en-US" sz="1300" smtClean="0">
                <a:latin typeface="Times New Roman" charset="0"/>
              </a:rPr>
              <a:t>November 6,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49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549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ADFBD8A-975A-FE40-8B77-BE5558A8AD78}" type="slidenum">
              <a:rPr lang="en-AU" altLang="en-US" sz="1300">
                <a:latin typeface="Times New Roman" charset="0"/>
              </a:rPr>
              <a:pPr/>
              <a:t>3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49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936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7B1993D-0471-0A43-9D65-39C630416055}" type="datetime4">
              <a:rPr lang="en-US" altLang="en-US" sz="1300" smtClean="0">
                <a:latin typeface="Times New Roman" charset="0"/>
              </a:rPr>
              <a:t>November 6,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70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570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4B1D990-9D0D-924A-8D06-91BE22747041}" type="slidenum">
              <a:rPr lang="en-AU" altLang="en-US" sz="1300">
                <a:latin typeface="Times New Roman" charset="0"/>
              </a:rPr>
              <a:pPr/>
              <a:t>4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70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415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796D98D-9CE9-D04F-BA01-27CDB7AF064C}" type="datetime4">
              <a:rPr lang="en-US" altLang="en-US" sz="1300" smtClean="0">
                <a:latin typeface="Times New Roman" charset="0"/>
              </a:rPr>
              <a:t>November 6,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8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58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9E2A80F-0F29-4440-89B9-18E880E6B994}" type="slidenum">
              <a:rPr lang="en-AU" altLang="en-US" sz="1300">
                <a:latin typeface="Times New Roman" charset="0"/>
              </a:rPr>
              <a:pPr/>
              <a:t>5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8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MIPS was designed carefully</a:t>
            </a:r>
            <a:r>
              <a:rPr lang="en-US" altLang="en-US" baseline="0" dirty="0">
                <a:latin typeface="Times New Roman" charset="0"/>
              </a:rPr>
              <a:t>, but with a different ISA we might have a different pipeline. For example, the memory access might actually come BEFORE the </a:t>
            </a:r>
            <a:r>
              <a:rPr lang="en-US" altLang="en-US" baseline="0" dirty="0" err="1">
                <a:latin typeface="Times New Roman" charset="0"/>
              </a:rPr>
              <a:t>alu</a:t>
            </a:r>
            <a:r>
              <a:rPr lang="en-US" altLang="en-US" baseline="0" dirty="0">
                <a:latin typeface="Times New Roman" charset="0"/>
              </a:rPr>
              <a:t> operation! Different hazards will result from that,</a:t>
            </a:r>
            <a:r>
              <a:rPr lang="mr-IN" altLang="en-US" baseline="0" dirty="0">
                <a:latin typeface="Times New Roman" charset="0"/>
              </a:rPr>
              <a:t>…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339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24131D5-5106-A542-8B19-62D8413C8084}" type="datetime4">
              <a:rPr lang="en-US" altLang="en-US" sz="1300" smtClean="0">
                <a:latin typeface="Times New Roman" charset="0"/>
              </a:rPr>
              <a:t>November 6,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9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59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9BD0937-E966-6D47-9E23-60933A717265}" type="slidenum">
              <a:rPr lang="en-AU" altLang="en-US" sz="1300">
                <a:latin typeface="Times New Roman" charset="0"/>
              </a:rPr>
              <a:pPr/>
              <a:t>6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9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Notice we have to replicate the ALU, but not the memory, since an ALU/branch doesn’t</a:t>
            </a:r>
            <a:r>
              <a:rPr lang="en-US" altLang="en-US" baseline="0" dirty="0">
                <a:latin typeface="Times New Roman" charset="0"/>
              </a:rPr>
              <a:t> access the memory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473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6B053A2-3EF1-1B4D-A717-AF6D6FDBC56F}" type="datetime4">
              <a:rPr lang="en-US" altLang="en-US" sz="1300" smtClean="0">
                <a:latin typeface="Times New Roman" charset="0"/>
              </a:rPr>
              <a:t>November 6,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60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60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B2F1A12-9B04-BA4F-8017-C3D3C2E1ED59}" type="slidenum">
              <a:rPr lang="en-AU" altLang="en-US" sz="1300">
                <a:latin typeface="Times New Roman" charset="0"/>
              </a:rPr>
              <a:pPr/>
              <a:t>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60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There’s a bug in this figure</a:t>
            </a:r>
            <a:r>
              <a:rPr lang="mr-IN" altLang="en-US" dirty="0">
                <a:latin typeface="Times New Roman" charset="0"/>
              </a:rPr>
              <a:t>…</a:t>
            </a:r>
            <a:r>
              <a:rPr lang="en-US" altLang="en-US" dirty="0">
                <a:latin typeface="Times New Roman" charset="0"/>
              </a:rPr>
              <a:t>what is it? (Need to add 8 to PC</a:t>
            </a:r>
            <a:r>
              <a:rPr lang="mr-IN" altLang="en-US" dirty="0">
                <a:latin typeface="Times New Roman" charset="0"/>
              </a:rPr>
              <a:t>…</a:t>
            </a:r>
            <a:r>
              <a:rPr lang="en-US" altLang="en-US" dirty="0">
                <a:latin typeface="Times New Roman" charset="0"/>
              </a:rPr>
              <a:t>)</a:t>
            </a:r>
          </a:p>
          <a:p>
            <a:r>
              <a:rPr lang="en-US" altLang="en-US" dirty="0">
                <a:latin typeface="Times New Roman" charset="0"/>
              </a:rPr>
              <a:t>Also, notice just one ALU above registers</a:t>
            </a:r>
            <a:r>
              <a:rPr lang="mr-IN" altLang="en-US" dirty="0">
                <a:latin typeface="Times New Roman" charset="0"/>
              </a:rPr>
              <a:t>…</a:t>
            </a:r>
            <a:r>
              <a:rPr lang="en-US" altLang="en-US" dirty="0">
                <a:latin typeface="Times New Roman" charset="0"/>
              </a:rPr>
              <a:t>(first, what is this for?)</a:t>
            </a:r>
            <a:r>
              <a:rPr lang="en-US" altLang="en-US" baseline="0" dirty="0">
                <a:latin typeface="Times New Roman" charset="0"/>
              </a:rPr>
              <a:t> </a:t>
            </a:r>
            <a:r>
              <a:rPr lang="en-US" altLang="en-US" dirty="0">
                <a:latin typeface="Times New Roman" charset="0"/>
              </a:rPr>
              <a:t>why don’t new</a:t>
            </a:r>
            <a:r>
              <a:rPr lang="en-US" altLang="en-US" baseline="0" dirty="0">
                <a:latin typeface="Times New Roman" charset="0"/>
              </a:rPr>
              <a:t> need to replicate this?</a:t>
            </a:r>
          </a:p>
          <a:p>
            <a:r>
              <a:rPr lang="en-US" altLang="en-US" baseline="0" dirty="0">
                <a:latin typeface="Times New Roman" charset="0"/>
              </a:rPr>
              <a:t>Why doesn’t the bottom ALU need </a:t>
            </a:r>
            <a:r>
              <a:rPr lang="en-US" altLang="en-US" baseline="0" dirty="0" err="1">
                <a:latin typeface="Times New Roman" charset="0"/>
              </a:rPr>
              <a:t>muxes</a:t>
            </a:r>
            <a:r>
              <a:rPr lang="en-US" altLang="en-US" baseline="0" dirty="0">
                <a:latin typeface="Times New Roman" charset="0"/>
              </a:rPr>
              <a:t>?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049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FF2CAFF-3FDB-D14D-9666-285B73DBB317}" type="datetime4">
              <a:rPr lang="en-US" altLang="en-US" sz="1300" smtClean="0">
                <a:latin typeface="Times New Roman" charset="0"/>
              </a:rPr>
              <a:t>November 6,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61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61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217F609-3631-C94D-95A5-D6B86EC5B834}" type="slidenum">
              <a:rPr lang="en-AU" altLang="en-US" sz="1300">
                <a:latin typeface="Times New Roman" charset="0"/>
              </a:rPr>
              <a:pPr/>
              <a:t>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61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708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88B0AC0-560B-9E49-9250-F7044F4FD952}" type="datetime4">
              <a:rPr lang="en-US" altLang="en-US" sz="1300" smtClean="0">
                <a:latin typeface="Times New Roman" charset="0"/>
              </a:rPr>
              <a:t>November 6,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62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62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763B751-552A-504D-BBFC-365BB92068E5}" type="slidenum">
              <a:rPr lang="en-AU" altLang="en-US" sz="1300">
                <a:latin typeface="Times New Roman" charset="0"/>
              </a:rPr>
              <a:pPr/>
              <a:t>9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62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First, let’s think</a:t>
            </a:r>
            <a:r>
              <a:rPr lang="en-US" altLang="en-US" baseline="0" dirty="0">
                <a:latin typeface="Times New Roman" charset="0"/>
              </a:rPr>
              <a:t> about what C code this came from</a:t>
            </a:r>
            <a:r>
              <a:rPr lang="mr-IN" altLang="en-US" baseline="0" dirty="0">
                <a:latin typeface="Times New Roman" charset="0"/>
              </a:rPr>
              <a:t>…</a:t>
            </a:r>
            <a:r>
              <a:rPr lang="en-US" altLang="en-US" baseline="0" dirty="0">
                <a:latin typeface="Times New Roman" charset="0"/>
              </a:rPr>
              <a:t> (just for practice)?</a:t>
            </a:r>
          </a:p>
          <a:p>
            <a:r>
              <a:rPr lang="en-US" altLang="en-US" baseline="0" dirty="0">
                <a:latin typeface="Times New Roman" charset="0"/>
              </a:rPr>
              <a:t>Do {</a:t>
            </a:r>
          </a:p>
          <a:p>
            <a:r>
              <a:rPr lang="en-US" altLang="en-US" baseline="0" dirty="0">
                <a:latin typeface="Times New Roman" charset="0"/>
              </a:rPr>
              <a:t>	x[</a:t>
            </a:r>
            <a:r>
              <a:rPr lang="en-US" altLang="en-US" baseline="0" dirty="0" err="1">
                <a:latin typeface="Times New Roman" charset="0"/>
              </a:rPr>
              <a:t>i</a:t>
            </a:r>
            <a:r>
              <a:rPr lang="en-US" altLang="en-US" baseline="0" dirty="0">
                <a:latin typeface="Times New Roman" charset="0"/>
              </a:rPr>
              <a:t>] += c;</a:t>
            </a:r>
          </a:p>
          <a:p>
            <a:r>
              <a:rPr lang="en-US" altLang="en-US" baseline="0" dirty="0">
                <a:latin typeface="Times New Roman" charset="0"/>
              </a:rPr>
              <a:t>	</a:t>
            </a:r>
            <a:r>
              <a:rPr lang="en-US" altLang="en-US" baseline="0" dirty="0" err="1">
                <a:latin typeface="Times New Roman" charset="0"/>
              </a:rPr>
              <a:t>i</a:t>
            </a:r>
            <a:r>
              <a:rPr lang="en-US" altLang="en-US" baseline="0" dirty="0">
                <a:latin typeface="Times New Roman" charset="0"/>
              </a:rPr>
              <a:t>--;</a:t>
            </a:r>
          </a:p>
          <a:p>
            <a:r>
              <a:rPr lang="en-US" altLang="en-US" baseline="0" dirty="0">
                <a:latin typeface="Times New Roman" charset="0"/>
              </a:rPr>
              <a:t>} while (x[</a:t>
            </a:r>
            <a:r>
              <a:rPr lang="en-US" altLang="en-US" baseline="0" dirty="0" err="1">
                <a:latin typeface="Times New Roman" charset="0"/>
              </a:rPr>
              <a:t>i</a:t>
            </a:r>
            <a:r>
              <a:rPr lang="en-US" altLang="en-US" baseline="0" dirty="0">
                <a:latin typeface="Times New Roman" charset="0"/>
              </a:rPr>
              <a:t>] != 0);</a:t>
            </a:r>
          </a:p>
          <a:p>
            <a:endParaRPr lang="en-US" altLang="en-US" baseline="0" dirty="0">
              <a:latin typeface="Times New Roman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Times New Roman" charset="0"/>
              </a:rPr>
              <a:t>Keep in mind you can change the instructions, e.g. the offset of a </a:t>
            </a:r>
            <a:r>
              <a:rPr lang="en-US" altLang="en-US" dirty="0" err="1">
                <a:latin typeface="Times New Roman" charset="0"/>
              </a:rPr>
              <a:t>lw</a:t>
            </a:r>
            <a:r>
              <a:rPr lang="en-US" altLang="en-US" dirty="0">
                <a:latin typeface="Times New Roman" charset="0"/>
              </a:rPr>
              <a:t> or </a:t>
            </a:r>
            <a:r>
              <a:rPr lang="en-US" altLang="en-US" dirty="0" err="1">
                <a:latin typeface="Times New Roman" charset="0"/>
              </a:rPr>
              <a:t>sw</a:t>
            </a:r>
            <a:endParaRPr lang="en-US" altLang="en-US" dirty="0">
              <a:latin typeface="Times New Roman" charset="0"/>
            </a:endParaRPr>
          </a:p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7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1323439"/>
          </a:xfrm>
        </p:spPr>
        <p:txBody>
          <a:bodyPr/>
          <a:lstStyle/>
          <a:p>
            <a:pPr>
              <a:defRPr/>
            </a:pPr>
            <a:r>
              <a:rPr lang="en-US" dirty="0"/>
              <a:t>Static Multiple-Issue example (4.10)</a:t>
            </a:r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/>
              <a:t>Lecture 39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02C36F-114D-DB40-A7FC-F4D9B803A9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151858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Scheduling Example</a:t>
            </a:r>
            <a:endParaRPr lang="en-AU" altLang="en-US"/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Schedule this for dual-issue MIPS</a:t>
            </a:r>
            <a:endParaRPr lang="en-AU" altLang="en-US" sz="2400">
              <a:latin typeface="Lucida Console" charset="0"/>
            </a:endParaRPr>
          </a:p>
        </p:txBody>
      </p:sp>
      <p:sp>
        <p:nvSpPr>
          <p:cNvPr id="120837" name="Rectangle 4"/>
          <p:cNvSpPr>
            <a:spLocks noChangeArrowheads="1"/>
          </p:cNvSpPr>
          <p:nvPr/>
        </p:nvSpPr>
        <p:spPr bwMode="auto">
          <a:xfrm>
            <a:off x="1258888" y="1989138"/>
            <a:ext cx="73469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AU" altLang="en-US" sz="2000">
                <a:latin typeface="Lucida Console" charset="0"/>
              </a:rPr>
              <a:t>Loop: lw   </a:t>
            </a:r>
            <a:r>
              <a:rPr lang="en-AU" altLang="en-US" sz="2000">
                <a:solidFill>
                  <a:schemeClr val="hlink"/>
                </a:solidFill>
                <a:latin typeface="Lucida Console" charset="0"/>
              </a:rPr>
              <a:t>$t0</a:t>
            </a:r>
            <a:r>
              <a:rPr lang="en-AU" altLang="en-US" sz="2000">
                <a:latin typeface="Lucida Console" charset="0"/>
              </a:rPr>
              <a:t>, 0($s1)      # $t0=array element</a:t>
            </a:r>
            <a:br>
              <a:rPr lang="en-AU" altLang="en-US" sz="2000">
                <a:latin typeface="Lucida Console" charset="0"/>
              </a:rPr>
            </a:br>
            <a:r>
              <a:rPr lang="en-AU" altLang="en-US" sz="2000">
                <a:latin typeface="Lucida Console" charset="0"/>
              </a:rPr>
              <a:t>      addu </a:t>
            </a:r>
            <a:r>
              <a:rPr lang="en-AU" altLang="en-US" sz="2000">
                <a:solidFill>
                  <a:srgbClr val="009900"/>
                </a:solidFill>
                <a:latin typeface="Lucida Console" charset="0"/>
              </a:rPr>
              <a:t>$t0</a:t>
            </a:r>
            <a:r>
              <a:rPr lang="en-AU" altLang="en-US" sz="2000">
                <a:latin typeface="Lucida Console" charset="0"/>
              </a:rPr>
              <a:t>, </a:t>
            </a:r>
            <a:r>
              <a:rPr lang="en-AU" altLang="en-US" sz="2000">
                <a:solidFill>
                  <a:schemeClr val="hlink"/>
                </a:solidFill>
                <a:latin typeface="Lucida Console" charset="0"/>
              </a:rPr>
              <a:t>$t0</a:t>
            </a:r>
            <a:r>
              <a:rPr lang="en-AU" altLang="en-US" sz="2000">
                <a:latin typeface="Lucida Console" charset="0"/>
              </a:rPr>
              <a:t>, $s2    # add scalar in $s2</a:t>
            </a:r>
            <a:br>
              <a:rPr lang="en-AU" altLang="en-US" sz="2000">
                <a:latin typeface="Lucida Console" charset="0"/>
              </a:rPr>
            </a:br>
            <a:r>
              <a:rPr lang="en-AU" altLang="en-US" sz="2000">
                <a:latin typeface="Lucida Console" charset="0"/>
              </a:rPr>
              <a:t>      sw   </a:t>
            </a:r>
            <a:r>
              <a:rPr lang="en-AU" altLang="en-US" sz="2000">
                <a:solidFill>
                  <a:srgbClr val="009900"/>
                </a:solidFill>
                <a:latin typeface="Lucida Console" charset="0"/>
              </a:rPr>
              <a:t>$t0</a:t>
            </a:r>
            <a:r>
              <a:rPr lang="en-AU" altLang="en-US" sz="2000">
                <a:latin typeface="Lucida Console" charset="0"/>
              </a:rPr>
              <a:t>, 0($s1)      # store result</a:t>
            </a:r>
            <a:br>
              <a:rPr lang="en-AU" altLang="en-US" sz="2000">
                <a:latin typeface="Lucida Console" charset="0"/>
              </a:rPr>
            </a:br>
            <a:r>
              <a:rPr lang="en-AU" altLang="en-US" sz="2000">
                <a:latin typeface="Lucida Console" charset="0"/>
              </a:rPr>
              <a:t>      addi </a:t>
            </a:r>
            <a:r>
              <a:rPr lang="en-AU" altLang="en-US" sz="2000">
                <a:solidFill>
                  <a:srgbClr val="A47B38"/>
                </a:solidFill>
                <a:latin typeface="Lucida Console" charset="0"/>
              </a:rPr>
              <a:t>$s1</a:t>
            </a:r>
            <a:r>
              <a:rPr lang="en-AU" altLang="en-US" sz="2000">
                <a:latin typeface="Lucida Console" charset="0"/>
              </a:rPr>
              <a:t>, $s1,–4      # decrement pointer</a:t>
            </a:r>
            <a:br>
              <a:rPr lang="en-AU" altLang="en-US" sz="2000">
                <a:latin typeface="Lucida Console" charset="0"/>
              </a:rPr>
            </a:br>
            <a:r>
              <a:rPr lang="en-AU" altLang="en-US" sz="2000">
                <a:latin typeface="Lucida Console" charset="0"/>
              </a:rPr>
              <a:t>      bne  </a:t>
            </a:r>
            <a:r>
              <a:rPr lang="en-AU" altLang="en-US" sz="2000">
                <a:solidFill>
                  <a:srgbClr val="A47B38"/>
                </a:solidFill>
                <a:latin typeface="Lucida Console" charset="0"/>
              </a:rPr>
              <a:t>$s1</a:t>
            </a:r>
            <a:r>
              <a:rPr lang="en-AU" altLang="en-US" sz="2000">
                <a:latin typeface="Lucida Console" charset="0"/>
              </a:rPr>
              <a:t>, $zero, Loop # branch $s1!=0</a:t>
            </a:r>
          </a:p>
        </p:txBody>
      </p:sp>
      <p:graphicFrame>
        <p:nvGraphicFramePr>
          <p:cNvPr id="499754" name="Group 42"/>
          <p:cNvGraphicFramePr>
            <a:graphicFrameLocks noGrp="1"/>
          </p:cNvGraphicFramePr>
          <p:nvPr/>
        </p:nvGraphicFramePr>
        <p:xfrm>
          <a:off x="1187450" y="3789363"/>
          <a:ext cx="7272338" cy="1676400"/>
        </p:xfrm>
        <a:graphic>
          <a:graphicData uri="http://schemas.openxmlformats.org/drawingml/2006/table">
            <a:tbl>
              <a:tblPr/>
              <a:tblGrid>
                <a:gridCol w="81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9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cycle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Loop: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charset="0"/>
                        </a:rPr>
                        <a:t>nop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0C0C0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lw  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</a:rPr>
                        <a:t>$t0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0($s1)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1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addi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A47B38"/>
                          </a:solidFill>
                          <a:effectLst/>
                          <a:latin typeface="Lucida Console" charset="0"/>
                        </a:rPr>
                        <a:t>$s1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$s1,–4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charset="0"/>
                        </a:rPr>
                        <a:t>nop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2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addu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charset="0"/>
                        </a:rPr>
                        <a:t>$t0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</a:rPr>
                        <a:t>$t0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$s2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charset="0"/>
                        </a:rPr>
                        <a:t>nop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0C0C0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3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9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bne 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A47B38"/>
                          </a:solidFill>
                          <a:effectLst/>
                          <a:latin typeface="Lucida Console" charset="0"/>
                        </a:rPr>
                        <a:t>$s1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$zero, Loop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sw  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charset="0"/>
                        </a:rPr>
                        <a:t>$t0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4($s1)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4</a:t>
                      </a:r>
                      <a:endParaRPr kumimoji="0" lang="en-AU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0870" name="Rectangle 37"/>
          <p:cNvSpPr>
            <a:spLocks noChangeArrowheads="1"/>
          </p:cNvSpPr>
          <p:nvPr/>
        </p:nvSpPr>
        <p:spPr bwMode="auto">
          <a:xfrm>
            <a:off x="1182688" y="5661025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800" dirty="0"/>
              <a:t>What’s the IPC?</a:t>
            </a:r>
            <a:endParaRPr lang="en-AU" altLang="en-US" sz="2000" dirty="0"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111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Scheduling Example</a:t>
            </a:r>
            <a:endParaRPr lang="en-AU" altLang="en-US"/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Schedule this for dual-issue MIPS</a:t>
            </a:r>
            <a:endParaRPr lang="en-AU" altLang="en-US" sz="2400">
              <a:latin typeface="Lucida Console" charset="0"/>
            </a:endParaRPr>
          </a:p>
        </p:txBody>
      </p:sp>
      <p:sp>
        <p:nvSpPr>
          <p:cNvPr id="120837" name="Rectangle 4"/>
          <p:cNvSpPr>
            <a:spLocks noChangeArrowheads="1"/>
          </p:cNvSpPr>
          <p:nvPr/>
        </p:nvSpPr>
        <p:spPr bwMode="auto">
          <a:xfrm>
            <a:off x="1258888" y="1989138"/>
            <a:ext cx="73469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AU" altLang="en-US" sz="2000">
                <a:latin typeface="Lucida Console" charset="0"/>
              </a:rPr>
              <a:t>Loop: lw   </a:t>
            </a:r>
            <a:r>
              <a:rPr lang="en-AU" altLang="en-US" sz="2000">
                <a:solidFill>
                  <a:schemeClr val="hlink"/>
                </a:solidFill>
                <a:latin typeface="Lucida Console" charset="0"/>
              </a:rPr>
              <a:t>$t0</a:t>
            </a:r>
            <a:r>
              <a:rPr lang="en-AU" altLang="en-US" sz="2000">
                <a:latin typeface="Lucida Console" charset="0"/>
              </a:rPr>
              <a:t>, 0($s1)      # $t0=array element</a:t>
            </a:r>
            <a:br>
              <a:rPr lang="en-AU" altLang="en-US" sz="2000">
                <a:latin typeface="Lucida Console" charset="0"/>
              </a:rPr>
            </a:br>
            <a:r>
              <a:rPr lang="en-AU" altLang="en-US" sz="2000">
                <a:latin typeface="Lucida Console" charset="0"/>
              </a:rPr>
              <a:t>      addu </a:t>
            </a:r>
            <a:r>
              <a:rPr lang="en-AU" altLang="en-US" sz="2000">
                <a:solidFill>
                  <a:srgbClr val="009900"/>
                </a:solidFill>
                <a:latin typeface="Lucida Console" charset="0"/>
              </a:rPr>
              <a:t>$t0</a:t>
            </a:r>
            <a:r>
              <a:rPr lang="en-AU" altLang="en-US" sz="2000">
                <a:latin typeface="Lucida Console" charset="0"/>
              </a:rPr>
              <a:t>, </a:t>
            </a:r>
            <a:r>
              <a:rPr lang="en-AU" altLang="en-US" sz="2000">
                <a:solidFill>
                  <a:schemeClr val="hlink"/>
                </a:solidFill>
                <a:latin typeface="Lucida Console" charset="0"/>
              </a:rPr>
              <a:t>$t0</a:t>
            </a:r>
            <a:r>
              <a:rPr lang="en-AU" altLang="en-US" sz="2000">
                <a:latin typeface="Lucida Console" charset="0"/>
              </a:rPr>
              <a:t>, $s2    # add scalar in $s2</a:t>
            </a:r>
            <a:br>
              <a:rPr lang="en-AU" altLang="en-US" sz="2000">
                <a:latin typeface="Lucida Console" charset="0"/>
              </a:rPr>
            </a:br>
            <a:r>
              <a:rPr lang="en-AU" altLang="en-US" sz="2000">
                <a:latin typeface="Lucida Console" charset="0"/>
              </a:rPr>
              <a:t>      sw   </a:t>
            </a:r>
            <a:r>
              <a:rPr lang="en-AU" altLang="en-US" sz="2000">
                <a:solidFill>
                  <a:srgbClr val="009900"/>
                </a:solidFill>
                <a:latin typeface="Lucida Console" charset="0"/>
              </a:rPr>
              <a:t>$t0</a:t>
            </a:r>
            <a:r>
              <a:rPr lang="en-AU" altLang="en-US" sz="2000">
                <a:latin typeface="Lucida Console" charset="0"/>
              </a:rPr>
              <a:t>, 0($s1)      # store result</a:t>
            </a:r>
            <a:br>
              <a:rPr lang="en-AU" altLang="en-US" sz="2000">
                <a:latin typeface="Lucida Console" charset="0"/>
              </a:rPr>
            </a:br>
            <a:r>
              <a:rPr lang="en-AU" altLang="en-US" sz="2000">
                <a:latin typeface="Lucida Console" charset="0"/>
              </a:rPr>
              <a:t>      addi </a:t>
            </a:r>
            <a:r>
              <a:rPr lang="en-AU" altLang="en-US" sz="2000">
                <a:solidFill>
                  <a:srgbClr val="A47B38"/>
                </a:solidFill>
                <a:latin typeface="Lucida Console" charset="0"/>
              </a:rPr>
              <a:t>$s1</a:t>
            </a:r>
            <a:r>
              <a:rPr lang="en-AU" altLang="en-US" sz="2000">
                <a:latin typeface="Lucida Console" charset="0"/>
              </a:rPr>
              <a:t>, $s1,–4      # decrement pointer</a:t>
            </a:r>
            <a:br>
              <a:rPr lang="en-AU" altLang="en-US" sz="2000">
                <a:latin typeface="Lucida Console" charset="0"/>
              </a:rPr>
            </a:br>
            <a:r>
              <a:rPr lang="en-AU" altLang="en-US" sz="2000">
                <a:latin typeface="Lucida Console" charset="0"/>
              </a:rPr>
              <a:t>      bne  </a:t>
            </a:r>
            <a:r>
              <a:rPr lang="en-AU" altLang="en-US" sz="2000">
                <a:solidFill>
                  <a:srgbClr val="A47B38"/>
                </a:solidFill>
                <a:latin typeface="Lucida Console" charset="0"/>
              </a:rPr>
              <a:t>$s1</a:t>
            </a:r>
            <a:r>
              <a:rPr lang="en-AU" altLang="en-US" sz="2000">
                <a:latin typeface="Lucida Console" charset="0"/>
              </a:rPr>
              <a:t>, $zero, Loop # branch $s1!=0</a:t>
            </a:r>
          </a:p>
        </p:txBody>
      </p:sp>
      <p:graphicFrame>
        <p:nvGraphicFramePr>
          <p:cNvPr id="499754" name="Group 42"/>
          <p:cNvGraphicFramePr>
            <a:graphicFrameLocks noGrp="1"/>
          </p:cNvGraphicFramePr>
          <p:nvPr/>
        </p:nvGraphicFramePr>
        <p:xfrm>
          <a:off x="1187450" y="3789363"/>
          <a:ext cx="7272338" cy="1676400"/>
        </p:xfrm>
        <a:graphic>
          <a:graphicData uri="http://schemas.openxmlformats.org/drawingml/2006/table">
            <a:tbl>
              <a:tblPr/>
              <a:tblGrid>
                <a:gridCol w="81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9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cycle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Loop: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charset="0"/>
                        </a:rPr>
                        <a:t>nop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0C0C0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lw  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</a:rPr>
                        <a:t>$t0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0($s1)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1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addi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A47B38"/>
                          </a:solidFill>
                          <a:effectLst/>
                          <a:latin typeface="Lucida Console" charset="0"/>
                        </a:rPr>
                        <a:t>$s1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$s1,–4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charset="0"/>
                        </a:rPr>
                        <a:t>nop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2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addu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charset="0"/>
                        </a:rPr>
                        <a:t>$t0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</a:rPr>
                        <a:t>$t0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$s2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charset="0"/>
                        </a:rPr>
                        <a:t>nop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0C0C0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3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9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bne 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A47B38"/>
                          </a:solidFill>
                          <a:effectLst/>
                          <a:latin typeface="Lucida Console" charset="0"/>
                        </a:rPr>
                        <a:t>$s1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$zero, Loop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sw  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charset="0"/>
                        </a:rPr>
                        <a:t>$t0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4($s1)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4</a:t>
                      </a:r>
                      <a:endParaRPr kumimoji="0" lang="en-AU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0870" name="Rectangle 37"/>
          <p:cNvSpPr>
            <a:spLocks noChangeArrowheads="1"/>
          </p:cNvSpPr>
          <p:nvPr/>
        </p:nvSpPr>
        <p:spPr bwMode="auto">
          <a:xfrm>
            <a:off x="1182688" y="5661025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800"/>
              <a:t>IPC = 5/4 = 1.25 (c.f. peak IPC = 2)</a:t>
            </a:r>
            <a:endParaRPr lang="en-AU" altLang="en-US" sz="2000"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341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 Unrolling</a:t>
            </a:r>
            <a:endParaRPr lang="en-AU" altLang="en-US"/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Replicate loop body to expose more parallelism</a:t>
            </a:r>
          </a:p>
          <a:p>
            <a:pPr lvl="1" eaLnBrk="1" hangingPunct="1"/>
            <a:r>
              <a:rPr lang="en-US" altLang="en-US"/>
              <a:t>Reduces loop-control overhead</a:t>
            </a:r>
          </a:p>
          <a:p>
            <a:pPr eaLnBrk="1" hangingPunct="1"/>
            <a:r>
              <a:rPr lang="en-US" altLang="en-US"/>
              <a:t>Use different registers per replication</a:t>
            </a:r>
          </a:p>
          <a:p>
            <a:pPr lvl="1" eaLnBrk="1" hangingPunct="1"/>
            <a:r>
              <a:rPr lang="en-US" altLang="en-US"/>
              <a:t>Called “register renaming”</a:t>
            </a:r>
            <a:endParaRPr lang="en-AU" altLang="en-US"/>
          </a:p>
          <a:p>
            <a:pPr lvl="1" eaLnBrk="1" hangingPunct="1"/>
            <a:r>
              <a:rPr lang="en-US" altLang="en-US"/>
              <a:t>Avoid loop-carried “anti-dependencies”</a:t>
            </a:r>
          </a:p>
          <a:p>
            <a:pPr lvl="2" eaLnBrk="1" hangingPunct="1"/>
            <a:r>
              <a:rPr lang="en-US" altLang="en-US"/>
              <a:t>Store followed by a load of the same register</a:t>
            </a:r>
          </a:p>
          <a:p>
            <a:pPr lvl="2" eaLnBrk="1" hangingPunct="1"/>
            <a:r>
              <a:rPr lang="en-US" altLang="en-US"/>
              <a:t>Aka “name dependence”</a:t>
            </a:r>
            <a:r>
              <a:rPr lang="en-US" altLang="en-US">
                <a:ea typeface="Arial" charset="0"/>
                <a:cs typeface="Arial" charset="0"/>
              </a:rPr>
              <a:t> </a:t>
            </a:r>
          </a:p>
          <a:p>
            <a:pPr lvl="3" eaLnBrk="1" hangingPunct="1"/>
            <a:r>
              <a:rPr lang="en-US" altLang="en-US"/>
              <a:t>Reuse of a register name</a:t>
            </a:r>
          </a:p>
        </p:txBody>
      </p:sp>
    </p:spTree>
    <p:extLst>
      <p:ext uri="{BB962C8B-B14F-4D97-AF65-F5344CB8AC3E}">
        <p14:creationId xmlns:p14="http://schemas.microsoft.com/office/powerpoint/2010/main" val="850863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 Unrolling Example</a:t>
            </a:r>
            <a:endParaRPr lang="en-AU" altLang="en-US"/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889500"/>
            <a:ext cx="8270875" cy="1347788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IPC = 14/8 = 1.75</a:t>
            </a:r>
          </a:p>
          <a:p>
            <a:pPr lvl="1" eaLnBrk="1" hangingPunct="1"/>
            <a:r>
              <a:rPr lang="en-US" altLang="en-US" sz="2400" dirty="0"/>
              <a:t>Closer to 2, but at cost of registers and code size</a:t>
            </a:r>
            <a:endParaRPr lang="en-AU" altLang="en-US" sz="2400" dirty="0"/>
          </a:p>
        </p:txBody>
      </p:sp>
      <p:graphicFrame>
        <p:nvGraphicFramePr>
          <p:cNvPr id="503867" name="Group 59"/>
          <p:cNvGraphicFramePr>
            <a:graphicFrameLocks noGrp="1"/>
          </p:cNvGraphicFramePr>
          <p:nvPr/>
        </p:nvGraphicFramePr>
        <p:xfrm>
          <a:off x="1187450" y="1557338"/>
          <a:ext cx="7272338" cy="3017610"/>
        </p:xfrm>
        <a:graphic>
          <a:graphicData uri="http://schemas.openxmlformats.org/drawingml/2006/table">
            <a:tbl>
              <a:tblPr/>
              <a:tblGrid>
                <a:gridCol w="81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cycle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Loop: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addi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A47B38"/>
                          </a:solidFill>
                          <a:effectLst/>
                          <a:latin typeface="Lucida Console" charset="0"/>
                        </a:rPr>
                        <a:t>$s1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$s1,–16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lw  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</a:rPr>
                        <a:t>$t0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0($s1)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1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charset="0"/>
                        </a:rPr>
                        <a:t>nop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0C0C0"/>
                        </a:solidFill>
                        <a:effectLst/>
                        <a:latin typeface="Lucida Console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lw  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</a:rPr>
                        <a:t>$t1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12($s1)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2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addu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charset="0"/>
                        </a:rPr>
                        <a:t>$t0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</a:rPr>
                        <a:t>$t0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$s2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lw  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</a:rPr>
                        <a:t>$t2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8($s1)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3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addu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charset="0"/>
                        </a:rPr>
                        <a:t>$t1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</a:rPr>
                        <a:t>$t1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$s2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lw  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</a:rPr>
                        <a:t>$t3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4($s1)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4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addu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charset="0"/>
                        </a:rPr>
                        <a:t>$t2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</a:rPr>
                        <a:t>$t2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$s2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sw  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charset="0"/>
                        </a:rPr>
                        <a:t>$t0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16($s1)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5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addu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charset="0"/>
                        </a:rPr>
                        <a:t>$t3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</a:rPr>
                        <a:t>$t4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$s2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sw  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charset="0"/>
                        </a:rPr>
                        <a:t>$t1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12($s1)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6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charset="0"/>
                        </a:rPr>
                        <a:t>nop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0C0C0"/>
                        </a:solidFill>
                        <a:effectLst/>
                        <a:latin typeface="Lucida Console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sw  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charset="0"/>
                        </a:rPr>
                        <a:t>$t2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8($s1)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7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bne 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A47B38"/>
                          </a:solidFill>
                          <a:effectLst/>
                          <a:latin typeface="Lucida Console" charset="0"/>
                        </a:rPr>
                        <a:t>$s1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$zero, Loop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sw  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charset="0"/>
                        </a:rPr>
                        <a:t>$t3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4($s1)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8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26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Multiple Issue</a:t>
            </a:r>
            <a:endParaRPr lang="en-AU" altLang="en-US"/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“Superscalar” processors</a:t>
            </a:r>
          </a:p>
          <a:p>
            <a:pPr eaLnBrk="1" hangingPunct="1"/>
            <a:r>
              <a:rPr lang="en-US" altLang="en-US"/>
              <a:t>CPU decides whether to issue 0, 1, 2, … each cycle</a:t>
            </a:r>
          </a:p>
          <a:p>
            <a:pPr lvl="1" eaLnBrk="1" hangingPunct="1"/>
            <a:r>
              <a:rPr lang="en-US" altLang="en-US"/>
              <a:t>Avoiding structural and data hazards</a:t>
            </a:r>
          </a:p>
          <a:p>
            <a:pPr eaLnBrk="1" hangingPunct="1"/>
            <a:r>
              <a:rPr lang="en-US" altLang="en-US"/>
              <a:t>Avoids the need for compiler scheduling</a:t>
            </a:r>
          </a:p>
          <a:p>
            <a:pPr lvl="1" eaLnBrk="1" hangingPunct="1"/>
            <a:r>
              <a:rPr lang="en-US" altLang="en-US"/>
              <a:t>Though it may still help</a:t>
            </a:r>
          </a:p>
          <a:p>
            <a:pPr lvl="1" eaLnBrk="1" hangingPunct="1"/>
            <a:r>
              <a:rPr lang="en-US" altLang="en-US"/>
              <a:t>Code semantics ensured by the CPU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2699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Issue</a:t>
            </a:r>
            <a:endParaRPr lang="en-AU" altLang="en-US"/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Static multiple issue</a:t>
            </a:r>
          </a:p>
          <a:p>
            <a:pPr lvl="1" eaLnBrk="1" hangingPunct="1"/>
            <a:r>
              <a:rPr lang="en-US" altLang="en-US" sz="2400"/>
              <a:t>Compiler groups instructions to be issued together</a:t>
            </a:r>
          </a:p>
          <a:p>
            <a:pPr lvl="1" eaLnBrk="1" hangingPunct="1"/>
            <a:r>
              <a:rPr lang="en-US" altLang="en-US" sz="2400"/>
              <a:t>Packages them into “issue slots”</a:t>
            </a:r>
          </a:p>
          <a:p>
            <a:pPr lvl="1" eaLnBrk="1" hangingPunct="1"/>
            <a:r>
              <a:rPr lang="en-US" altLang="en-US" sz="2400"/>
              <a:t>Compiler detects and avoids hazards</a:t>
            </a:r>
          </a:p>
          <a:p>
            <a:pPr eaLnBrk="1" hangingPunct="1"/>
            <a:r>
              <a:rPr lang="en-US" altLang="en-US" sz="2800"/>
              <a:t>Dynamic multiple issue</a:t>
            </a:r>
          </a:p>
          <a:p>
            <a:pPr lvl="1" eaLnBrk="1" hangingPunct="1"/>
            <a:r>
              <a:rPr lang="en-US" altLang="en-US" sz="2400"/>
              <a:t>CPU examines instruction stream and chooses instructions to issue each cycle</a:t>
            </a:r>
          </a:p>
          <a:p>
            <a:pPr lvl="1" eaLnBrk="1" hangingPunct="1"/>
            <a:r>
              <a:rPr lang="en-US" altLang="en-US" sz="2400"/>
              <a:t>Compiler can help by reordering instructions</a:t>
            </a:r>
          </a:p>
          <a:p>
            <a:pPr lvl="1" eaLnBrk="1" hangingPunct="1"/>
            <a:r>
              <a:rPr lang="en-US" altLang="en-US" sz="2400"/>
              <a:t>CPU resolves hazards using advanced techniques at runtime</a:t>
            </a:r>
            <a:endParaRPr lang="en-AU" altLang="en-US" sz="2400"/>
          </a:p>
        </p:txBody>
      </p:sp>
    </p:spTree>
    <p:extLst>
      <p:ext uri="{BB962C8B-B14F-4D97-AF65-F5344CB8AC3E}">
        <p14:creationId xmlns:p14="http://schemas.microsoft.com/office/powerpoint/2010/main" val="162881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Compiler/Hardware Speculation</a:t>
            </a:r>
            <a:endParaRPr lang="en-AU" altLang="en-US" sz="4000"/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Compiler can reorder instructions</a:t>
            </a:r>
          </a:p>
          <a:p>
            <a:pPr lvl="1" eaLnBrk="1" hangingPunct="1"/>
            <a:r>
              <a:rPr lang="en-US" altLang="en-US"/>
              <a:t>e.g., move load before branch</a:t>
            </a:r>
          </a:p>
          <a:p>
            <a:pPr lvl="1" eaLnBrk="1" hangingPunct="1"/>
            <a:r>
              <a:rPr lang="en-US" altLang="en-US"/>
              <a:t>Can include “fix-up” instructions to recover from incorrect guess</a:t>
            </a:r>
          </a:p>
          <a:p>
            <a:pPr eaLnBrk="1" hangingPunct="1"/>
            <a:r>
              <a:rPr lang="en-US" altLang="en-US"/>
              <a:t>Hardware can look ahead for instructions to execute</a:t>
            </a:r>
          </a:p>
          <a:p>
            <a:pPr lvl="1" eaLnBrk="1" hangingPunct="1"/>
            <a:r>
              <a:rPr lang="en-US" altLang="en-US"/>
              <a:t>Buffer results until it determines they are actually needed</a:t>
            </a:r>
          </a:p>
          <a:p>
            <a:pPr lvl="1" eaLnBrk="1" hangingPunct="1"/>
            <a:r>
              <a:rPr lang="en-US" altLang="en-US"/>
              <a:t>Flush buffers on incorrect speculation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0069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Static Multiple Issue</a:t>
            </a:r>
            <a:endParaRPr lang="en-AU" altLang="en-US"/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Compiler groups instructions into “issue packets”</a:t>
            </a:r>
          </a:p>
          <a:p>
            <a:pPr lvl="1" eaLnBrk="1" hangingPunct="1"/>
            <a:r>
              <a:rPr lang="en-US" altLang="en-US"/>
              <a:t>Group of instructions that can be issued on a single cycle</a:t>
            </a:r>
          </a:p>
          <a:p>
            <a:pPr lvl="1" eaLnBrk="1" hangingPunct="1"/>
            <a:r>
              <a:rPr lang="en-US" altLang="en-US"/>
              <a:t>Determined by pipeline resources required</a:t>
            </a:r>
          </a:p>
          <a:p>
            <a:pPr eaLnBrk="1" hangingPunct="1"/>
            <a:r>
              <a:rPr lang="en-US" altLang="en-US"/>
              <a:t>Think of an issue packet as a very long instruction</a:t>
            </a:r>
          </a:p>
          <a:p>
            <a:pPr lvl="1" eaLnBrk="1" hangingPunct="1"/>
            <a:r>
              <a:rPr lang="en-US" altLang="en-US"/>
              <a:t>Specifies multiple concurrent operations</a:t>
            </a:r>
          </a:p>
          <a:p>
            <a:pPr lvl="1" eaLnBrk="1" hangingPunct="1"/>
            <a:r>
              <a:rPr lang="en-US" altLang="en-US">
                <a:sym typeface="Symbol" charset="2"/>
              </a:rPr>
              <a:t> Very Long Instruction Word (</a:t>
            </a:r>
            <a:r>
              <a:rPr lang="en-US" altLang="en-US"/>
              <a:t>VLIW)</a:t>
            </a:r>
          </a:p>
        </p:txBody>
      </p:sp>
    </p:spTree>
    <p:extLst>
      <p:ext uri="{BB962C8B-B14F-4D97-AF65-F5344CB8AC3E}">
        <p14:creationId xmlns:p14="http://schemas.microsoft.com/office/powerpoint/2010/main" val="304115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Scheduling Static Multiple Issue</a:t>
            </a:r>
            <a:endParaRPr lang="en-AU" altLang="en-US" sz="4000"/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4744"/>
            <a:ext cx="8270875" cy="51117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Compiler must remove some/all hazards</a:t>
            </a:r>
          </a:p>
          <a:p>
            <a:pPr eaLnBrk="1" hangingPunct="1"/>
            <a:r>
              <a:rPr lang="en-US" altLang="en-US" dirty="0"/>
              <a:t>Reorder instructions into issue packets</a:t>
            </a:r>
          </a:p>
          <a:p>
            <a:pPr eaLnBrk="1" hangingPunct="1"/>
            <a:r>
              <a:rPr lang="en-US" altLang="en-US" dirty="0"/>
              <a:t>No dependencies within a packet</a:t>
            </a:r>
          </a:p>
          <a:p>
            <a:pPr eaLnBrk="1" hangingPunct="1"/>
            <a:r>
              <a:rPr lang="en-US" altLang="en-US" dirty="0"/>
              <a:t>Possibly some dependencies between packets</a:t>
            </a:r>
          </a:p>
          <a:p>
            <a:pPr lvl="1" eaLnBrk="1" hangingPunct="1"/>
            <a:r>
              <a:rPr lang="en-US" altLang="en-US" dirty="0"/>
              <a:t>Varies between ISAs; compiler must know!</a:t>
            </a:r>
          </a:p>
          <a:p>
            <a:pPr eaLnBrk="1" hangingPunct="1"/>
            <a:r>
              <a:rPr lang="en-US" altLang="en-US" dirty="0"/>
              <a:t>Pad with </a:t>
            </a:r>
            <a:r>
              <a:rPr lang="en-US" altLang="en-US" dirty="0" err="1"/>
              <a:t>nop</a:t>
            </a:r>
            <a:r>
              <a:rPr lang="en-US" altLang="en-US" dirty="0"/>
              <a:t> if necessary</a:t>
            </a:r>
            <a:endParaRPr lang="en-AU" altLang="en-US" dirty="0"/>
          </a:p>
          <a:p>
            <a:pPr eaLnBrk="1" hangingPunct="1"/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28015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with Static Dual Issue</a:t>
            </a:r>
            <a:endParaRPr lang="en-AU" altLang="en-US"/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765425"/>
          </a:xfrm>
        </p:spPr>
        <p:txBody>
          <a:bodyPr/>
          <a:lstStyle/>
          <a:p>
            <a:pPr eaLnBrk="1" hangingPunct="1"/>
            <a:r>
              <a:rPr lang="en-US" altLang="en-US" sz="2800"/>
              <a:t>Two-issue packets</a:t>
            </a:r>
          </a:p>
          <a:p>
            <a:pPr lvl="1" eaLnBrk="1" hangingPunct="1"/>
            <a:r>
              <a:rPr lang="en-US" altLang="en-US" sz="2400"/>
              <a:t>One ALU/branch instruction</a:t>
            </a:r>
          </a:p>
          <a:p>
            <a:pPr lvl="1" eaLnBrk="1" hangingPunct="1"/>
            <a:r>
              <a:rPr lang="en-US" altLang="en-US" sz="2400"/>
              <a:t>One load/store instruction</a:t>
            </a:r>
          </a:p>
          <a:p>
            <a:pPr lvl="1" eaLnBrk="1" hangingPunct="1"/>
            <a:r>
              <a:rPr lang="en-US" altLang="en-US" sz="2400"/>
              <a:t>64-bit aligned</a:t>
            </a:r>
          </a:p>
          <a:p>
            <a:pPr lvl="2" eaLnBrk="1" hangingPunct="1"/>
            <a:r>
              <a:rPr lang="en-US" altLang="en-US" sz="2000"/>
              <a:t>ALU/branch, then load/store</a:t>
            </a:r>
          </a:p>
          <a:p>
            <a:pPr lvl="2" eaLnBrk="1" hangingPunct="1"/>
            <a:r>
              <a:rPr lang="en-US" altLang="en-US" sz="2000"/>
              <a:t>Pad an unused instruction with nop</a:t>
            </a:r>
            <a:endParaRPr lang="en-AU" altLang="en-US" sz="2000"/>
          </a:p>
        </p:txBody>
      </p:sp>
      <p:graphicFrame>
        <p:nvGraphicFramePr>
          <p:cNvPr id="493656" name="Group 88"/>
          <p:cNvGraphicFramePr>
            <a:graphicFrameLocks noGrp="1"/>
          </p:cNvGraphicFramePr>
          <p:nvPr/>
        </p:nvGraphicFramePr>
        <p:xfrm>
          <a:off x="1258888" y="4005263"/>
          <a:ext cx="7231062" cy="2133600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Instruction type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Pipeline Stages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+ 4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+ 8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+ 12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+ 16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+ 20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2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118787" name="Picture 5" descr="f04-69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41438"/>
            <a:ext cx="80010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with Static Dual Issue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84145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  <a:endParaRPr lang="en-AU" altLang="en-US" sz="1400" dirty="0"/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Hazards in the Dual-Issue MIPS</a:t>
            </a:r>
            <a:endParaRPr lang="en-AU" altLang="en-US" sz="4000"/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More instructions executing in parallel</a:t>
            </a:r>
          </a:p>
          <a:p>
            <a:pPr eaLnBrk="1" hangingPunct="1"/>
            <a:r>
              <a:rPr lang="en-US" altLang="en-US" sz="2800" dirty="0"/>
              <a:t>EX data hazard</a:t>
            </a:r>
          </a:p>
          <a:p>
            <a:pPr lvl="1" eaLnBrk="1" hangingPunct="1"/>
            <a:r>
              <a:rPr lang="en-US" altLang="en-US" sz="2400" dirty="0"/>
              <a:t>Forwarding avoided stalls with single-issue</a:t>
            </a:r>
          </a:p>
          <a:p>
            <a:pPr lvl="1" eaLnBrk="1" hangingPunct="1"/>
            <a:r>
              <a:rPr lang="en-US" altLang="en-US" sz="2400" dirty="0"/>
              <a:t>Now can’t use ALU result in load/store in same packet</a:t>
            </a:r>
          </a:p>
          <a:p>
            <a:pPr lvl="2" eaLnBrk="1" hangingPunct="1"/>
            <a:r>
              <a:rPr lang="en-US" altLang="en-US" sz="2000" dirty="0">
                <a:latin typeface="Lucida Console" charset="0"/>
              </a:rPr>
              <a:t>add  </a:t>
            </a:r>
            <a:r>
              <a:rPr lang="en-US" altLang="en-US" sz="2000" dirty="0">
                <a:solidFill>
                  <a:schemeClr val="hlink"/>
                </a:solidFill>
                <a:latin typeface="Lucida Console" charset="0"/>
              </a:rPr>
              <a:t>$t0</a:t>
            </a:r>
            <a:r>
              <a:rPr lang="en-US" altLang="en-US" sz="2000" dirty="0">
                <a:latin typeface="Lucida Console" charset="0"/>
              </a:rPr>
              <a:t>, $s0, $s1</a:t>
            </a:r>
            <a:br>
              <a:rPr lang="en-US" altLang="en-US" sz="2000" dirty="0">
                <a:latin typeface="Lucida Console" charset="0"/>
              </a:rPr>
            </a:br>
            <a:r>
              <a:rPr lang="en-US" altLang="en-US" sz="2000" dirty="0" err="1">
                <a:latin typeface="Lucida Console" charset="0"/>
              </a:rPr>
              <a:t>lw</a:t>
            </a:r>
            <a:r>
              <a:rPr lang="en-US" altLang="en-US" sz="2000" dirty="0">
                <a:latin typeface="Lucida Console" charset="0"/>
              </a:rPr>
              <a:t> $s2, 0(</a:t>
            </a:r>
            <a:r>
              <a:rPr lang="en-US" altLang="en-US" sz="2000" dirty="0">
                <a:solidFill>
                  <a:schemeClr val="hlink"/>
                </a:solidFill>
                <a:latin typeface="Lucida Console" charset="0"/>
              </a:rPr>
              <a:t>$t0</a:t>
            </a:r>
            <a:r>
              <a:rPr lang="en-US" altLang="en-US" sz="2000" dirty="0">
                <a:latin typeface="Lucida Console" charset="0"/>
              </a:rPr>
              <a:t>)</a:t>
            </a:r>
          </a:p>
          <a:p>
            <a:pPr lvl="2" eaLnBrk="1" hangingPunct="1"/>
            <a:r>
              <a:rPr lang="en-US" altLang="en-US" sz="2000" dirty="0"/>
              <a:t>Split into two packets, effectively a stall</a:t>
            </a:r>
          </a:p>
          <a:p>
            <a:pPr eaLnBrk="1" hangingPunct="1"/>
            <a:r>
              <a:rPr lang="en-US" altLang="en-US" sz="2800" dirty="0"/>
              <a:t>Load-use hazard</a:t>
            </a:r>
          </a:p>
          <a:p>
            <a:pPr lvl="1" eaLnBrk="1" hangingPunct="1"/>
            <a:r>
              <a:rPr lang="en-US" altLang="en-US" sz="2400" dirty="0"/>
              <a:t>Still one cycle use latency, but now two instructions</a:t>
            </a:r>
          </a:p>
          <a:p>
            <a:pPr eaLnBrk="1" hangingPunct="1"/>
            <a:r>
              <a:rPr lang="en-US" altLang="en-US" sz="2800" dirty="0"/>
              <a:t>More aggressive scheduling required</a:t>
            </a:r>
            <a:endParaRPr lang="en-A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10675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Scheduling Example</a:t>
            </a:r>
            <a:endParaRPr lang="en-AU" altLang="en-US"/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Schedule this for dual-issue MIPS</a:t>
            </a:r>
            <a:endParaRPr lang="en-AU" altLang="en-US" sz="2400">
              <a:latin typeface="Lucida Console" charset="0"/>
            </a:endParaRPr>
          </a:p>
        </p:txBody>
      </p:sp>
      <p:sp>
        <p:nvSpPr>
          <p:cNvPr id="120837" name="Rectangle 4"/>
          <p:cNvSpPr>
            <a:spLocks noChangeArrowheads="1"/>
          </p:cNvSpPr>
          <p:nvPr/>
        </p:nvSpPr>
        <p:spPr bwMode="auto">
          <a:xfrm>
            <a:off x="1258888" y="1989138"/>
            <a:ext cx="73469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AU" altLang="en-US" sz="2000">
                <a:latin typeface="Lucida Console" charset="0"/>
              </a:rPr>
              <a:t>Loop: lw   </a:t>
            </a:r>
            <a:r>
              <a:rPr lang="en-AU" altLang="en-US" sz="2000">
                <a:solidFill>
                  <a:schemeClr val="hlink"/>
                </a:solidFill>
                <a:latin typeface="Lucida Console" charset="0"/>
              </a:rPr>
              <a:t>$t0</a:t>
            </a:r>
            <a:r>
              <a:rPr lang="en-AU" altLang="en-US" sz="2000">
                <a:latin typeface="Lucida Console" charset="0"/>
              </a:rPr>
              <a:t>, 0($s1)      # $t0=array element</a:t>
            </a:r>
            <a:br>
              <a:rPr lang="en-AU" altLang="en-US" sz="2000">
                <a:latin typeface="Lucida Console" charset="0"/>
              </a:rPr>
            </a:br>
            <a:r>
              <a:rPr lang="en-AU" altLang="en-US" sz="2000">
                <a:latin typeface="Lucida Console" charset="0"/>
              </a:rPr>
              <a:t>      addu </a:t>
            </a:r>
            <a:r>
              <a:rPr lang="en-AU" altLang="en-US" sz="2000">
                <a:solidFill>
                  <a:srgbClr val="009900"/>
                </a:solidFill>
                <a:latin typeface="Lucida Console" charset="0"/>
              </a:rPr>
              <a:t>$t0</a:t>
            </a:r>
            <a:r>
              <a:rPr lang="en-AU" altLang="en-US" sz="2000">
                <a:latin typeface="Lucida Console" charset="0"/>
              </a:rPr>
              <a:t>, </a:t>
            </a:r>
            <a:r>
              <a:rPr lang="en-AU" altLang="en-US" sz="2000">
                <a:solidFill>
                  <a:schemeClr val="hlink"/>
                </a:solidFill>
                <a:latin typeface="Lucida Console" charset="0"/>
              </a:rPr>
              <a:t>$t0</a:t>
            </a:r>
            <a:r>
              <a:rPr lang="en-AU" altLang="en-US" sz="2000">
                <a:latin typeface="Lucida Console" charset="0"/>
              </a:rPr>
              <a:t>, $s2    # add scalar in $s2</a:t>
            </a:r>
            <a:br>
              <a:rPr lang="en-AU" altLang="en-US" sz="2000">
                <a:latin typeface="Lucida Console" charset="0"/>
              </a:rPr>
            </a:br>
            <a:r>
              <a:rPr lang="en-AU" altLang="en-US" sz="2000">
                <a:latin typeface="Lucida Console" charset="0"/>
              </a:rPr>
              <a:t>      sw   </a:t>
            </a:r>
            <a:r>
              <a:rPr lang="en-AU" altLang="en-US" sz="2000">
                <a:solidFill>
                  <a:srgbClr val="009900"/>
                </a:solidFill>
                <a:latin typeface="Lucida Console" charset="0"/>
              </a:rPr>
              <a:t>$t0</a:t>
            </a:r>
            <a:r>
              <a:rPr lang="en-AU" altLang="en-US" sz="2000">
                <a:latin typeface="Lucida Console" charset="0"/>
              </a:rPr>
              <a:t>, 0($s1)      # store result</a:t>
            </a:r>
            <a:br>
              <a:rPr lang="en-AU" altLang="en-US" sz="2000">
                <a:latin typeface="Lucida Console" charset="0"/>
              </a:rPr>
            </a:br>
            <a:r>
              <a:rPr lang="en-AU" altLang="en-US" sz="2000">
                <a:latin typeface="Lucida Console" charset="0"/>
              </a:rPr>
              <a:t>      addi </a:t>
            </a:r>
            <a:r>
              <a:rPr lang="en-AU" altLang="en-US" sz="2000">
                <a:solidFill>
                  <a:srgbClr val="A47B38"/>
                </a:solidFill>
                <a:latin typeface="Lucida Console" charset="0"/>
              </a:rPr>
              <a:t>$s1</a:t>
            </a:r>
            <a:r>
              <a:rPr lang="en-AU" altLang="en-US" sz="2000">
                <a:latin typeface="Lucida Console" charset="0"/>
              </a:rPr>
              <a:t>, $s1,–4      # decrement pointer</a:t>
            </a:r>
            <a:br>
              <a:rPr lang="en-AU" altLang="en-US" sz="2000">
                <a:latin typeface="Lucida Console" charset="0"/>
              </a:rPr>
            </a:br>
            <a:r>
              <a:rPr lang="en-AU" altLang="en-US" sz="2000">
                <a:latin typeface="Lucida Console" charset="0"/>
              </a:rPr>
              <a:t>      bne  </a:t>
            </a:r>
            <a:r>
              <a:rPr lang="en-AU" altLang="en-US" sz="2000">
                <a:solidFill>
                  <a:srgbClr val="A47B38"/>
                </a:solidFill>
                <a:latin typeface="Lucida Console" charset="0"/>
              </a:rPr>
              <a:t>$s1</a:t>
            </a:r>
            <a:r>
              <a:rPr lang="en-AU" altLang="en-US" sz="2000">
                <a:latin typeface="Lucida Console" charset="0"/>
              </a:rPr>
              <a:t>, $zero, Loop # branch $s1!=0</a:t>
            </a:r>
          </a:p>
        </p:txBody>
      </p:sp>
    </p:spTree>
    <p:extLst>
      <p:ext uri="{BB962C8B-B14F-4D97-AF65-F5344CB8AC3E}">
        <p14:creationId xmlns:p14="http://schemas.microsoft.com/office/powerpoint/2010/main" val="3875071400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25697</TotalTime>
  <Words>1368</Words>
  <Application>Microsoft Macintosh PowerPoint</Application>
  <PresentationFormat>On-screen Show (4:3)</PresentationFormat>
  <Paragraphs>288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Corbel</vt:lpstr>
      <vt:lpstr>Lucida Console</vt:lpstr>
      <vt:lpstr>Mangal</vt:lpstr>
      <vt:lpstr>Symbol</vt:lpstr>
      <vt:lpstr>Times New Roman</vt:lpstr>
      <vt:lpstr>Wingdings</vt:lpstr>
      <vt:lpstr>2_Blends</vt:lpstr>
      <vt:lpstr>Static Multiple-Issue example (4.10)</vt:lpstr>
      <vt:lpstr>Multiple Issue</vt:lpstr>
      <vt:lpstr>Compiler/Hardware Speculation</vt:lpstr>
      <vt:lpstr>Static Multiple Issue</vt:lpstr>
      <vt:lpstr>Scheduling Static Multiple Issue</vt:lpstr>
      <vt:lpstr>MIPS with Static Dual Issue</vt:lpstr>
      <vt:lpstr>MIPS with Static Dual Issue</vt:lpstr>
      <vt:lpstr>Hazards in the Dual-Issue MIPS</vt:lpstr>
      <vt:lpstr>Scheduling Example</vt:lpstr>
      <vt:lpstr>Scheduling Example</vt:lpstr>
      <vt:lpstr>Scheduling Example</vt:lpstr>
      <vt:lpstr>Loop Unrolling</vt:lpstr>
      <vt:lpstr>Loop Unrolling Example</vt:lpstr>
      <vt:lpstr>Dynamic Multiple Issue</vt:lpstr>
    </vt:vector>
  </TitlesOfParts>
  <Company>Ashenden Designs Pty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889</cp:revision>
  <dcterms:created xsi:type="dcterms:W3CDTF">2001-07-25T06:45:25Z</dcterms:created>
  <dcterms:modified xsi:type="dcterms:W3CDTF">2018-11-06T17:55:22Z</dcterms:modified>
</cp:coreProperties>
</file>