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90" r:id="rId2"/>
    <p:sldId id="272" r:id="rId3"/>
    <p:sldId id="274" r:id="rId4"/>
    <p:sldId id="276" r:id="rId5"/>
    <p:sldId id="278" r:id="rId6"/>
    <p:sldId id="393" r:id="rId7"/>
    <p:sldId id="279" r:id="rId8"/>
    <p:sldId id="394" r:id="rId9"/>
    <p:sldId id="280" r:id="rId10"/>
    <p:sldId id="281" r:id="rId11"/>
    <p:sldId id="282" r:id="rId12"/>
    <p:sldId id="395" r:id="rId13"/>
    <p:sldId id="283" r:id="rId14"/>
    <p:sldId id="396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16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16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two types of locality do we have?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16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A179C4-F113-0444-AF6C-C1BD2B862C3E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67FCD6-6D8A-874B-AFE0-8E084D5BE355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A5C88-9820-4145-9144-5A3C05E16448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F39C98-2B4C-2947-991F-70787645D27B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A5C88-9820-4145-9144-5A3C05E16448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F39C98-2B4C-2947-991F-70787645D27B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4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BA6C87-4F0D-7943-B57F-D9419BCEC919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25A6F1-5F29-AE44-8D97-56246A639DF8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BA6C87-4F0D-7943-B57F-D9419BCEC919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25A6F1-5F29-AE44-8D97-56246A639DF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2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4D2532-92CB-D742-A9ED-3656E0267569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26F0A-22F2-D242-AA91-432A3243351A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FB300B-BD05-C545-A8CC-20AA2E8D9E1A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D18878-3867-A742-AE60-54E019D7FE79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 block address? What block number?</a:t>
            </a:r>
          </a:p>
          <a:p>
            <a:r>
              <a:rPr lang="en-US" altLang="en-US" dirty="0" smtClean="0">
                <a:latin typeface="Times New Roman" charset="0"/>
              </a:rPr>
              <a:t>In general, block </a:t>
            </a:r>
            <a:r>
              <a:rPr lang="en-US" altLang="en-US" dirty="0" err="1" smtClean="0">
                <a:latin typeface="Times New Roman" charset="0"/>
              </a:rPr>
              <a:t>addr</a:t>
            </a:r>
            <a:r>
              <a:rPr lang="en-US" altLang="en-US" dirty="0" smtClean="0">
                <a:latin typeface="Times New Roman" charset="0"/>
              </a:rPr>
              <a:t> = address / </a:t>
            </a:r>
            <a:r>
              <a:rPr lang="en-US" altLang="en-US" dirty="0" err="1" smtClean="0">
                <a:latin typeface="Times New Roman" charset="0"/>
              </a:rPr>
              <a:t>num</a:t>
            </a:r>
            <a:r>
              <a:rPr lang="en-US" altLang="en-US" dirty="0" smtClean="0">
                <a:latin typeface="Times New Roman" charset="0"/>
              </a:rPr>
              <a:t> blocks</a:t>
            </a:r>
          </a:p>
          <a:p>
            <a:r>
              <a:rPr lang="en-US" altLang="en-US" dirty="0" smtClean="0">
                <a:latin typeface="Times New Roman" charset="0"/>
              </a:rPr>
              <a:t>Then</a:t>
            </a:r>
            <a:r>
              <a:rPr lang="en-US" altLang="en-US" baseline="0" dirty="0" smtClean="0">
                <a:latin typeface="Times New Roman" charset="0"/>
              </a:rPr>
              <a:t> mod by # blocks to get block number</a:t>
            </a: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Question: If you increase block size, how does that affect cache miss rate? More misses or fewer misses?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BB69EB-9FE6-0446-8D14-990312A0F096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9EF61-EC60-2C4D-B76C-25CFA7004538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B0AD1-B3B2-5940-80DA-95E6AD77324F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58E27-CE08-3C4B-9720-E2EC0627CDEC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OOO pipelines (superscalar) can actually</a:t>
            </a:r>
            <a:r>
              <a:rPr lang="en-US" altLang="en-US" baseline="0" dirty="0" smtClean="0">
                <a:latin typeface="Times New Roman" charset="0"/>
              </a:rPr>
              <a:t> get around this by executing other, non-dependent instructions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F36326-A641-EA44-A496-4B715762CDBE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3033D-E3B7-F141-9BAD-C36D32274E19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D6E317-8352-DE4F-A7D6-972088F3093D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AEE103-1E22-F343-AD8F-F384084DB5C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And what do we call it when we have the value we want in cache? If not?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85E755-C64B-C244-880A-5B5F69608D75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CAB99-0EA6-074C-B10B-64CB5AA8CF77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AE52D5-AB46-5546-A9C0-F78F87663977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1CA71F-460B-494B-A149-E82F2CC29BDC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18667-85EC-A34A-BD0C-05CCA3E12D72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22137-2B9B-844F-9702-4D03BD8DAA48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 will always</a:t>
            </a:r>
            <a:r>
              <a:rPr lang="en-US" altLang="en-US" baseline="0" dirty="0" smtClean="0">
                <a:latin typeface="Times New Roman" charset="0"/>
              </a:rPr>
              <a:t> be talking about inclusive memory hierarchy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 smtClean="0">
                <a:latin typeface="Times New Roman" charset="0"/>
              </a:rPr>
              <a:t>We</a:t>
            </a:r>
            <a:r>
              <a:rPr lang="en-US" altLang="en-US" baseline="0" dirty="0" smtClean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021475-0E8C-3748-999C-7405CA3ED26B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933EA-58EB-5E47-873E-E4C31F804543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Accesses:</a:t>
            </a:r>
          </a:p>
          <a:p>
            <a:r>
              <a:rPr lang="en-US" altLang="en-US" dirty="0" smtClean="0">
                <a:latin typeface="Times New Roman" charset="0"/>
              </a:rPr>
              <a:t>22, 10 110</a:t>
            </a:r>
          </a:p>
          <a:p>
            <a:r>
              <a:rPr lang="en-US" altLang="en-US" dirty="0" smtClean="0">
                <a:latin typeface="Times New Roman" charset="0"/>
              </a:rPr>
              <a:t>26,</a:t>
            </a:r>
            <a:r>
              <a:rPr lang="en-US" altLang="en-US" baseline="0" dirty="0" smtClean="0">
                <a:latin typeface="Times New Roman" charset="0"/>
              </a:rPr>
              <a:t> 11 010</a:t>
            </a:r>
          </a:p>
          <a:p>
            <a:r>
              <a:rPr lang="en-US" altLang="en-US" baseline="0" dirty="0" smtClean="0">
                <a:latin typeface="Times New Roman" charset="0"/>
              </a:rPr>
              <a:t>22, 10 110</a:t>
            </a:r>
          </a:p>
          <a:p>
            <a:r>
              <a:rPr lang="en-US" altLang="en-US" baseline="0" dirty="0" smtClean="0">
                <a:latin typeface="Times New Roman" charset="0"/>
              </a:rPr>
              <a:t>26, 11 010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</a:p>
          <a:p>
            <a:r>
              <a:rPr lang="en-US" altLang="en-US" baseline="0" dirty="0" smtClean="0">
                <a:latin typeface="Times New Roman" charset="0"/>
              </a:rPr>
              <a:t>3,   00 011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</a:p>
          <a:p>
            <a:r>
              <a:rPr lang="en-US" altLang="en-US" baseline="0" dirty="0" smtClean="0">
                <a:latin typeface="Times New Roman" charset="0"/>
              </a:rPr>
              <a:t>18, 10 010</a:t>
            </a:r>
          </a:p>
          <a:p>
            <a:r>
              <a:rPr lang="en-US" altLang="en-US" baseline="0" dirty="0" smtClean="0">
                <a:latin typeface="Times New Roman" charset="0"/>
              </a:rPr>
              <a:t>16, 10 000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FAB8EA-4C2B-494E-94BC-A91A7C45BE0E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B36C2-777D-2C49-8485-C5FF763A4581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5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FAB8EA-4C2B-494E-94BC-A91A7C45BE0E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DB36C2-777D-2C49-8485-C5FF763A4581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C9B91-E8EB-C64F-A0E9-F0AF61BEA813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0FCDD2-82DC-FE4F-92C7-603B1465A7B6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8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C9B91-E8EB-C64F-A0E9-F0AF61BEA813}" type="datetime3">
              <a:rPr lang="en-AU" altLang="en-US">
                <a:latin typeface="Times New Roman" charset="0"/>
              </a:rPr>
              <a:pPr/>
              <a:t>16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0FCDD2-82DC-FE4F-92C7-603B1465A7B6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E850DDC-E7D9-DE41-991E-6ADA4F552043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F7E0720-873D-DA4F-9F86-3AF0CD478459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F7E0720-873D-DA4F-9F86-3AF0CD47845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3CC0FF0-D5EA-4246-B68F-B7B4DE44F18A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3CC0FF0-D5EA-4246-B68F-B7B4DE44F18A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24AF888-866F-B140-8DF3-1E4069F711D7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8AB9C2-4216-594F-B9D2-221331DEB781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64 blocks, 16 bytes/block</a:t>
            </a:r>
          </a:p>
          <a:p>
            <a:pPr lvl="1" eaLnBrk="1" hangingPunct="1"/>
            <a:r>
              <a:rPr lang="en-US" altLang="en-US" dirty="0"/>
              <a:t>To what block number does address 1200 map?</a:t>
            </a:r>
          </a:p>
          <a:p>
            <a:pPr eaLnBrk="1" hangingPunct="1"/>
            <a:r>
              <a:rPr lang="en-US" altLang="en-US" dirty="0"/>
              <a:t>Block address = </a:t>
            </a:r>
            <a:r>
              <a:rPr lang="en-US" altLang="en-US" dirty="0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 dirty="0"/>
              <a:t>1200/16</a:t>
            </a:r>
            <a:r>
              <a:rPr lang="en-US" altLang="en-US" dirty="0">
                <a:sym typeface="Symbol" charset="2"/>
              </a:rPr>
              <a:t></a:t>
            </a:r>
            <a:r>
              <a:rPr lang="en-US" altLang="en-US" dirty="0"/>
              <a:t> = 75</a:t>
            </a:r>
          </a:p>
          <a:p>
            <a:pPr eaLnBrk="1" hangingPunct="1"/>
            <a:r>
              <a:rPr lang="en-US" altLang="en-US" dirty="0"/>
              <a:t>Block number = 75 modulo 64 = 11</a:t>
            </a:r>
            <a:endParaRPr lang="en-AU" altLang="en-US" dirty="0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512E0D1-B02B-AA47-B09D-3F17EFFCD149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E425CB-EF9D-3B47-ACA5-AA66598A456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64ABCE7-CA81-784B-B46B-F04725A02E0F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194716D-F64B-724D-803C-4D9CC50D6197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DD2E76A-0955-2F4F-A14B-8BD3B3B7EBAD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36719B7-896A-A846-8D28-C768A7C5A592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should happen on a write miss?</a:t>
            </a:r>
          </a:p>
          <a:p>
            <a:pPr eaLnBrk="1" hangingPunct="1"/>
            <a:r>
              <a:rPr lang="en-US" altLang="en-US" dirty="0"/>
              <a:t>Alternatives for write-through</a:t>
            </a:r>
          </a:p>
          <a:p>
            <a:pPr lvl="1" eaLnBrk="1" hangingPunct="1"/>
            <a:r>
              <a:rPr lang="en-US" altLang="en-US" dirty="0"/>
              <a:t>Allocate on miss: fetch the block</a:t>
            </a:r>
          </a:p>
          <a:p>
            <a:pPr lvl="1" eaLnBrk="1" hangingPunct="1"/>
            <a:r>
              <a:rPr lang="en-US" altLang="en-US" dirty="0"/>
              <a:t>Write around: don’t fetch the block</a:t>
            </a:r>
          </a:p>
          <a:p>
            <a:pPr lvl="2" eaLnBrk="1" hangingPunct="1"/>
            <a:r>
              <a:rPr lang="en-US" altLang="en-US" dirty="0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 dirty="0"/>
              <a:t>For write-back</a:t>
            </a:r>
          </a:p>
          <a:p>
            <a:pPr lvl="1" eaLnBrk="1" hangingPunct="1"/>
            <a:r>
              <a:rPr lang="en-US" altLang="en-US" dirty="0"/>
              <a:t>Usually fetch the block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017B22-4006-504C-89E1-31908DB52841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F8CF12-E7D9-A441-B3E8-BFCC5D9F293B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100DC8-1B8D-4E4D-949D-3C33C3BDDD4B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100DC8-1B8D-4E4D-949D-3C33C3BDDD4B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04724A-0949-BF47-A4C1-303FEDB86A17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04724A-0949-BF47-A4C1-303FEDB86A17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10262</TotalTime>
  <Words>1642</Words>
  <Application>Microsoft Macintosh PowerPoint</Application>
  <PresentationFormat>On-screen Show (4:3)</PresentationFormat>
  <Paragraphs>560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Arial Unicode MS</vt:lpstr>
      <vt:lpstr>Corbel</vt:lpstr>
      <vt:lpstr>Mangal</vt:lpstr>
      <vt:lpstr>Symbol</vt:lpstr>
      <vt:lpstr>Times New Roman</vt:lpstr>
      <vt:lpstr>Wingdings</vt:lpstr>
      <vt:lpstr>cod4e</vt:lpstr>
      <vt:lpstr>The Memory Hierarchy</vt:lpstr>
      <vt:lpstr>Principle of Locality</vt:lpstr>
      <vt:lpstr>Memory Hierarchy Levels</vt:lpstr>
      <vt:lpstr>Direct Mapped Cache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102</cp:revision>
  <dcterms:created xsi:type="dcterms:W3CDTF">2008-08-25T10:09:57Z</dcterms:created>
  <dcterms:modified xsi:type="dcterms:W3CDTF">2017-11-16T22:03:25Z</dcterms:modified>
</cp:coreProperties>
</file>