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8"/>
  </p:notesMasterIdLst>
  <p:handoutMasterIdLst>
    <p:handoutMasterId r:id="rId19"/>
  </p:handoutMasterIdLst>
  <p:sldIdLst>
    <p:sldId id="330" r:id="rId2"/>
    <p:sldId id="401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42" r:id="rId16"/>
    <p:sldId id="419" r:id="rId1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32" autoAdjust="0"/>
    <p:restoredTop sz="83516" autoAdjust="0"/>
  </p:normalViewPr>
  <p:slideViewPr>
    <p:cSldViewPr>
      <p:cViewPr varScale="1">
        <p:scale>
          <a:sx n="132" d="100"/>
          <a:sy n="132" d="100"/>
        </p:scale>
        <p:origin x="28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September 1,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September 1,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Exactly</a:t>
            </a:r>
            <a:r>
              <a:rPr lang="en-US" baseline="0" dirty="0" smtClean="0"/>
              <a:t> 1 bit is set or all three are set. Draw a PLA for this, together with the </a:t>
            </a:r>
            <a:r>
              <a:rPr lang="en-US" baseline="0" dirty="0" err="1" smtClean="0"/>
              <a:t>CarryOut</a:t>
            </a:r>
            <a:r>
              <a:rPr lang="en-US" baseline="0" dirty="0" smtClean="0"/>
              <a:t> bit.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234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operate on two WORDS, which are a set of bits, we again use an array of logic blocks, in this case 32 1-bit ALUs. Notice how we have to connect the carryout of one to the </a:t>
            </a:r>
            <a:r>
              <a:rPr lang="en-US" baseline="0" dirty="0" err="1" smtClean="0"/>
              <a:t>carryin</a:t>
            </a:r>
            <a:r>
              <a:rPr lang="en-US" baseline="0" dirty="0" smtClean="0"/>
              <a:t> of the next.</a:t>
            </a:r>
          </a:p>
          <a:p>
            <a:r>
              <a:rPr lang="en-US" baseline="0" dirty="0" smtClean="0"/>
              <a:t>This WORKS, although it is actually really slow</a:t>
            </a:r>
            <a:r>
              <a:rPr lang="mr-IN" baseline="0" dirty="0" smtClean="0"/>
              <a:t>…</a:t>
            </a:r>
            <a:r>
              <a:rPr lang="en-US" baseline="0" dirty="0" smtClean="0"/>
              <a:t>we have to wait for 32 1-bit additions</a:t>
            </a:r>
            <a:r>
              <a:rPr lang="mr-IN" baseline="0" dirty="0" smtClean="0"/>
              <a:t>…</a:t>
            </a:r>
            <a:r>
              <a:rPr lang="en-US" baseline="0" dirty="0" smtClean="0"/>
              <a:t>we will see later how to improve this.</a:t>
            </a:r>
          </a:p>
          <a:p>
            <a:r>
              <a:rPr lang="en-US" baseline="0" dirty="0" smtClean="0"/>
              <a:t>This is called a "ripple" adder, since the carry bit ripples through.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23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talked before about representing positive integers</a:t>
            </a:r>
            <a:r>
              <a:rPr lang="mr-IN" dirty="0" smtClean="0"/>
              <a:t>…</a:t>
            </a:r>
            <a:r>
              <a:rPr lang="en-US" dirty="0" smtClean="0"/>
              <a:t>we call those “unsigned.”</a:t>
            </a:r>
          </a:p>
          <a:p>
            <a:r>
              <a:rPr lang="en-US" dirty="0" smtClean="0"/>
              <a:t>But</a:t>
            </a:r>
            <a:r>
              <a:rPr lang="en-US" baseline="0" dirty="0" smtClean="0"/>
              <a:t> obviously sometimes we want to talk about negative numbers. There are a few different ways to represent negative numbers.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Some of this is foreshadowing chapter 2, but it will help to understand how the Adder works.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49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Exercise: How to write -42?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23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1D0C352-FDD2-4647-BD43-A53AD5ABFE50}" type="datetime3">
              <a:rPr lang="en-AU" altLang="en-US" sz="1300">
                <a:latin typeface="Times New Roman" charset="0"/>
              </a:rPr>
              <a:pPr/>
              <a:t>1 September,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047A65F-01B3-E748-A610-E8064FDF3ABA}" type="slidenum">
              <a:rPr lang="en-AU" altLang="en-US" sz="1300">
                <a:latin typeface="Times New Roman" charset="0"/>
              </a:rPr>
              <a:pPr/>
              <a:t>4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Write out -57 and 86, and add them using this procedure. What is the answer</a:t>
            </a:r>
            <a:r>
              <a:rPr lang="en-US" baseline="0" dirty="0" smtClean="0"/>
              <a:t> as a list of bits, and as a decimal number?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839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Rather than implementing</a:t>
            </a:r>
            <a:r>
              <a:rPr lang="en-US" baseline="0" dirty="0" smtClean="0"/>
              <a:t> both add and subtract, we can save some transistors and just implement add.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also exhibits how we don't need to treat negative numbers any differently when using 2's complement!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47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an 8-bit</a:t>
            </a:r>
            <a:r>
              <a:rPr lang="en-US" baseline="0" dirty="0" smtClean="0"/>
              <a:t> word, let’s try to add 125 and 4.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generalize this to the basic idea behind an ALU: it’s a big multiplexor. ALL the operations actually get computed, but the CPU instruction tells the ALU which result we actually want.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625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sum is just if exactly</a:t>
            </a:r>
            <a:r>
              <a:rPr lang="en-US" baseline="0" dirty="0" smtClean="0"/>
              <a:t> 1 or all 3 inputs are 1.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703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a set of gates for this. Hint: It’s three and gates and 1 or gate.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68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Building a simple ALU (B.4)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</a:t>
            </a:r>
            <a:r>
              <a:rPr lang="en-US" altLang="en-US" sz="3600" dirty="0" smtClean="0"/>
              <a:t>Utterback</a:t>
            </a:r>
          </a:p>
          <a:p>
            <a:r>
              <a:rPr lang="en-US" altLang="en-US" sz="3600" dirty="0" smtClean="0"/>
              <a:t>Lecture 7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1-bit adder truth table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341438"/>
            <a:ext cx="75628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2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Simplifying 1-bit adder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If a and b and CarryIn are true, then the three other terms are true as well</a:t>
            </a:r>
          </a:p>
          <a:p>
            <a:endParaRPr lang="en-US" altLang="en-US" sz="2800"/>
          </a:p>
          <a:p>
            <a:pPr lvl="1">
              <a:buFont typeface="Wingdings" charset="2"/>
              <a:buNone/>
            </a:pPr>
            <a:r>
              <a:rPr lang="en-US" altLang="en-US" sz="2400"/>
              <a:t>can be simplified as</a:t>
            </a:r>
          </a:p>
          <a:p>
            <a:pPr lvl="1">
              <a:buFont typeface="Wingdings" charset="2"/>
              <a:buNone/>
            </a:pPr>
            <a:endParaRPr lang="en-US" altLang="en-US" sz="2400"/>
          </a:p>
          <a:p>
            <a:r>
              <a:rPr lang="en-US" altLang="en-US" sz="2800"/>
              <a:t>Values when CarryOut is true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081338"/>
            <a:ext cx="4514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51075"/>
            <a:ext cx="61341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88" y="4005263"/>
            <a:ext cx="34861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0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of CarryOut Bit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2060575"/>
            <a:ext cx="36480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0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of Sum Bit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844675"/>
            <a:ext cx="7134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Overall 1-bit ALU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557338"/>
            <a:ext cx="40576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4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 smtClean="0"/>
              <a:t>Extending to 32 Bits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81B4205B-3BB3-3B46-A5FF-0224824519BC}" type="slidenum">
              <a:rPr lang="en-AU" altLang="en-US" smtClean="0"/>
              <a:pPr>
                <a:defRPr/>
              </a:pPr>
              <a:t>15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683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32-bit ALU</a:t>
            </a:r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125538"/>
            <a:ext cx="3633788" cy="55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0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84213" y="261938"/>
            <a:ext cx="8259762" cy="646112"/>
          </a:xfrm>
        </p:spPr>
        <p:txBody>
          <a:bodyPr/>
          <a:lstStyle/>
          <a:p>
            <a:r>
              <a:rPr lang="en-US" altLang="en-US" sz="3600"/>
              <a:t>Binary Representation of Integers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Unsigned Integers</a:t>
            </a:r>
          </a:p>
          <a:p>
            <a:pPr lvl="1"/>
            <a:r>
              <a:rPr lang="en-US" altLang="en-US"/>
              <a:t>0 and positive integers only</a:t>
            </a:r>
          </a:p>
          <a:p>
            <a:r>
              <a:rPr lang="en-US" altLang="en-US"/>
              <a:t>Signed Integers</a:t>
            </a:r>
          </a:p>
          <a:p>
            <a:pPr lvl="1"/>
            <a:r>
              <a:rPr lang="en-US" altLang="en-US"/>
              <a:t>0, negative, and positive integers</a:t>
            </a:r>
          </a:p>
          <a:p>
            <a:pPr lvl="1"/>
            <a:r>
              <a:rPr lang="en-US" altLang="en-US"/>
              <a:t>Three ways</a:t>
            </a:r>
          </a:p>
          <a:p>
            <a:pPr lvl="2"/>
            <a:r>
              <a:rPr lang="en-US" altLang="en-US"/>
              <a:t>Sign-Magnitude</a:t>
            </a:r>
          </a:p>
          <a:p>
            <a:pPr lvl="2"/>
            <a:r>
              <a:rPr lang="en-US" altLang="en-US"/>
              <a:t>1’s Complement</a:t>
            </a:r>
          </a:p>
          <a:p>
            <a:pPr lvl="2"/>
            <a:r>
              <a:rPr lang="en-US" altLang="en-US"/>
              <a:t>2’s Complement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66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2’s Complement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2’s Complement</a:t>
            </a:r>
          </a:p>
          <a:p>
            <a:pPr lvl="1"/>
            <a:r>
              <a:rPr lang="en-US" altLang="en-US"/>
              <a:t>Positive number represented in the same way as sign-magnitude and 1’s complement</a:t>
            </a:r>
          </a:p>
          <a:p>
            <a:pPr lvl="1"/>
            <a:r>
              <a:rPr lang="en-US" altLang="en-US"/>
              <a:t>Negative number obtained by taking 1’s complement of positive number and adding 1</a:t>
            </a:r>
          </a:p>
          <a:p>
            <a:pPr lvl="1">
              <a:buFont typeface="Wingdings" charset="2"/>
              <a:buNone/>
            </a:pPr>
            <a:r>
              <a:rPr lang="en-US" altLang="en-US" sz="3200"/>
              <a:t> 			 </a:t>
            </a:r>
            <a:r>
              <a:rPr lang="en-US" altLang="en-US" sz="2000"/>
              <a:t>6712</a:t>
            </a:r>
            <a:r>
              <a:rPr lang="en-US" altLang="en-US" sz="2000" baseline="-25000"/>
              <a:t>10</a:t>
            </a:r>
            <a:r>
              <a:rPr lang="en-US" altLang="en-US" sz="2000"/>
              <a:t> = 00000000 00000000 00011010 00111000</a:t>
            </a:r>
            <a:r>
              <a:rPr lang="en-US" altLang="en-US" sz="2000" baseline="-25000"/>
              <a:t>2</a:t>
            </a:r>
          </a:p>
          <a:p>
            <a:pPr lvl="1">
              <a:buFont typeface="Wingdings" charset="2"/>
              <a:buNone/>
            </a:pPr>
            <a:r>
              <a:rPr lang="en-US" altLang="en-US" sz="2000"/>
              <a:t>	1’s comp: -6712</a:t>
            </a:r>
            <a:r>
              <a:rPr lang="en-US" altLang="en-US" sz="2000" baseline="-25000"/>
              <a:t>10</a:t>
            </a:r>
            <a:r>
              <a:rPr lang="en-US" altLang="en-US" sz="2000"/>
              <a:t> = 11111111 11111111 11100101 11000111</a:t>
            </a:r>
            <a:r>
              <a:rPr lang="en-US" altLang="en-US" sz="2000" baseline="-25000"/>
              <a:t>2</a:t>
            </a:r>
            <a:endParaRPr lang="en-US" altLang="en-US" sz="2000"/>
          </a:p>
          <a:p>
            <a:pPr lvl="1">
              <a:buFont typeface="Wingdings" charset="2"/>
              <a:buNone/>
            </a:pPr>
            <a:r>
              <a:rPr lang="en-US" altLang="en-US" sz="2000"/>
              <a:t>	2’s comp: -6712</a:t>
            </a:r>
            <a:r>
              <a:rPr lang="en-US" altLang="en-US" sz="2000" baseline="-25000"/>
              <a:t>10</a:t>
            </a:r>
            <a:r>
              <a:rPr lang="en-US" altLang="en-US" sz="2000"/>
              <a:t> = 11111111 11111111 11100101 11001000</a:t>
            </a:r>
            <a:r>
              <a:rPr lang="en-US" altLang="en-US" sz="2000" baseline="-25000"/>
              <a:t>2</a:t>
            </a:r>
            <a:endParaRPr lang="en-US" altLang="en-US" sz="2000"/>
          </a:p>
          <a:p>
            <a:pPr lvl="1"/>
            <a:r>
              <a:rPr lang="en-US" altLang="en-US"/>
              <a:t>One version of 0</a:t>
            </a:r>
          </a:p>
          <a:p>
            <a:pPr lvl="1"/>
            <a:r>
              <a:rPr lang="en-US" altLang="en-US"/>
              <a:t>Convenient in arithmetic </a:t>
            </a:r>
          </a:p>
        </p:txBody>
      </p:sp>
    </p:spTree>
    <p:extLst>
      <p:ext uri="{BB962C8B-B14F-4D97-AF65-F5344CB8AC3E}">
        <p14:creationId xmlns:p14="http://schemas.microsoft.com/office/powerpoint/2010/main" val="821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9" descr="f03-0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221163"/>
            <a:ext cx="693896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Integer Addition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631238" cy="2232025"/>
          </a:xfrm>
        </p:spPr>
        <p:txBody>
          <a:bodyPr/>
          <a:lstStyle/>
          <a:p>
            <a:r>
              <a:rPr lang="en-US" altLang="en-US"/>
              <a:t>Example: 7 + 6</a:t>
            </a:r>
          </a:p>
          <a:p>
            <a:pPr>
              <a:buFont typeface="Wingdings" charset="2"/>
              <a:buNone/>
            </a:pPr>
            <a:r>
              <a:rPr lang="en-AU" altLang="en-US"/>
              <a:t>		</a:t>
            </a:r>
            <a:r>
              <a:rPr lang="en-AU" altLang="en-US" sz="2800"/>
              <a:t>00000000 00000000 00000000 00000111</a:t>
            </a:r>
          </a:p>
          <a:p>
            <a:pPr>
              <a:buFont typeface="Wingdings" charset="2"/>
              <a:buNone/>
            </a:pPr>
            <a:r>
              <a:rPr lang="en-AU" altLang="en-US" sz="2800"/>
              <a:t>	+	00000000 00000000 00000000 00000110</a:t>
            </a:r>
          </a:p>
          <a:p>
            <a:pPr>
              <a:buFont typeface="Wingdings" charset="2"/>
              <a:buNone/>
            </a:pPr>
            <a:r>
              <a:rPr lang="en-AU" altLang="en-US" sz="2800"/>
              <a:t>		00000000 00000000 00000000 00001101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 rot="5400000">
            <a:off x="7369969" y="1407319"/>
            <a:ext cx="318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solidFill>
                  <a:schemeClr val="folHlink"/>
                </a:solidFill>
              </a:rPr>
              <a:t>§3.2 Addition and Subtraction</a:t>
            </a:r>
          </a:p>
        </p:txBody>
      </p:sp>
      <p:cxnSp>
        <p:nvCxnSpPr>
          <p:cNvPr id="12294" name="Straight Connector 8"/>
          <p:cNvCxnSpPr>
            <a:cxnSpLocks noChangeShapeType="1"/>
          </p:cNvCxnSpPr>
          <p:nvPr/>
        </p:nvCxnSpPr>
        <p:spPr bwMode="auto">
          <a:xfrm>
            <a:off x="539750" y="2830513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2094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Integer Subtraction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Subtraction is actually an addition</a:t>
            </a:r>
          </a:p>
          <a:p>
            <a:r>
              <a:rPr lang="en-US" altLang="en-US" dirty="0"/>
              <a:t>Example: 7 – 6 = 7 + (-6)</a:t>
            </a:r>
          </a:p>
          <a:p>
            <a:r>
              <a:rPr lang="en-US" altLang="en-US" dirty="0"/>
              <a:t>2’s complement</a:t>
            </a:r>
          </a:p>
          <a:p>
            <a:pPr>
              <a:buClr>
                <a:srgbClr val="ECEAAC"/>
              </a:buClr>
              <a:buFont typeface="Wingdings" charset="2"/>
              <a:buNone/>
            </a:pPr>
            <a:r>
              <a:rPr lang="en-AU" altLang="en-US" sz="2800" dirty="0">
                <a:solidFill>
                  <a:srgbClr val="000000"/>
                </a:solidFill>
              </a:rPr>
              <a:t>		00000000 00000000 00000000 00000111</a:t>
            </a:r>
          </a:p>
          <a:p>
            <a:pPr>
              <a:buClr>
                <a:srgbClr val="ECEAAC"/>
              </a:buClr>
              <a:buFont typeface="Wingdings" charset="2"/>
              <a:buNone/>
            </a:pPr>
            <a:r>
              <a:rPr lang="en-AU" altLang="en-US" sz="2800" dirty="0">
                <a:solidFill>
                  <a:srgbClr val="000000"/>
                </a:solidFill>
              </a:rPr>
              <a:t>	</a:t>
            </a:r>
            <a:r>
              <a:rPr lang="en-AU" altLang="en-US" sz="2800" dirty="0" smtClean="0">
                <a:solidFill>
                  <a:srgbClr val="000000"/>
                </a:solidFill>
              </a:rPr>
              <a:t>+</a:t>
            </a:r>
            <a:r>
              <a:rPr lang="en-AU" altLang="en-US" sz="2800" dirty="0">
                <a:solidFill>
                  <a:srgbClr val="000000"/>
                </a:solidFill>
              </a:rPr>
              <a:t>	11111111 11111111 11111111 11111010</a:t>
            </a:r>
          </a:p>
          <a:p>
            <a:pPr>
              <a:buClr>
                <a:srgbClr val="ECEAAC"/>
              </a:buClr>
              <a:buFont typeface="Wingdings" charset="2"/>
              <a:buNone/>
            </a:pPr>
            <a:r>
              <a:rPr lang="en-AU" altLang="en-US" sz="2800" dirty="0">
                <a:solidFill>
                  <a:srgbClr val="000000"/>
                </a:solidFill>
              </a:rPr>
              <a:t>		00000000 00000000 00000000 00000001</a:t>
            </a:r>
          </a:p>
          <a:p>
            <a:pPr>
              <a:buFont typeface="Wingdings" charset="2"/>
              <a:buNone/>
            </a:pPr>
            <a:endParaRPr lang="en-US" altLang="en-US" dirty="0"/>
          </a:p>
        </p:txBody>
      </p:sp>
      <p:cxnSp>
        <p:nvCxnSpPr>
          <p:cNvPr id="13316" name="Straight Connector 3"/>
          <p:cNvCxnSpPr>
            <a:cxnSpLocks noChangeShapeType="1"/>
          </p:cNvCxnSpPr>
          <p:nvPr/>
        </p:nvCxnSpPr>
        <p:spPr bwMode="auto">
          <a:xfrm>
            <a:off x="539750" y="38608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7814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Overflow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Overflow if result out of range</a:t>
            </a:r>
          </a:p>
          <a:p>
            <a:pPr lvl="1" eaLnBrk="1" hangingPunct="1"/>
            <a:r>
              <a:rPr lang="en-US" altLang="en-US" sz="2400" dirty="0"/>
              <a:t>Adding +value and –value operands, no overflow</a:t>
            </a:r>
          </a:p>
          <a:p>
            <a:pPr lvl="1" eaLnBrk="1" hangingPunct="1"/>
            <a:r>
              <a:rPr lang="en-US" altLang="en-US" sz="2400" dirty="0"/>
              <a:t>Adding two +value operands</a:t>
            </a:r>
          </a:p>
          <a:p>
            <a:pPr lvl="2" eaLnBrk="1" hangingPunct="1"/>
            <a:r>
              <a:rPr lang="en-US" altLang="en-US" sz="2000" dirty="0"/>
              <a:t>Overflow if result sign is </a:t>
            </a:r>
            <a:r>
              <a:rPr lang="en-US" altLang="en-US" sz="2000" dirty="0" smtClean="0"/>
              <a:t>-</a:t>
            </a:r>
            <a:endParaRPr lang="en-US" altLang="en-US" sz="2000" dirty="0"/>
          </a:p>
          <a:p>
            <a:pPr lvl="1" eaLnBrk="1" hangingPunct="1"/>
            <a:r>
              <a:rPr lang="en-US" altLang="en-US" sz="2400" dirty="0"/>
              <a:t>Adding two –value operands</a:t>
            </a:r>
          </a:p>
          <a:p>
            <a:pPr lvl="2" eaLnBrk="1" hangingPunct="1"/>
            <a:r>
              <a:rPr lang="en-US" altLang="en-US" sz="2000" dirty="0"/>
              <a:t>Overflow if result sign is </a:t>
            </a:r>
            <a:r>
              <a:rPr lang="en-US" altLang="en-US" sz="2000" dirty="0" smtClean="0"/>
              <a:t>+</a:t>
            </a:r>
            <a:endParaRPr lang="en-US" altLang="en-US" sz="20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82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Logic Unit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Arithmetic Logic Unit (ALU)</a:t>
            </a:r>
          </a:p>
          <a:p>
            <a:pPr lvl="1"/>
            <a:r>
              <a:rPr lang="en-US" altLang="en-US"/>
              <a:t>Heart of a CPU</a:t>
            </a:r>
          </a:p>
          <a:p>
            <a:pPr lvl="1"/>
            <a:r>
              <a:rPr lang="en-US" altLang="en-US"/>
              <a:t>Operations</a:t>
            </a:r>
          </a:p>
          <a:p>
            <a:pPr lvl="2"/>
            <a:r>
              <a:rPr lang="en-US" altLang="en-US"/>
              <a:t>Arithmetic operations</a:t>
            </a:r>
          </a:p>
          <a:p>
            <a:pPr lvl="3"/>
            <a:r>
              <a:rPr lang="en-US" altLang="en-US"/>
              <a:t>Addition</a:t>
            </a:r>
          </a:p>
          <a:p>
            <a:pPr lvl="3"/>
            <a:r>
              <a:rPr lang="en-US" altLang="en-US"/>
              <a:t>Subtraction</a:t>
            </a:r>
          </a:p>
          <a:p>
            <a:pPr lvl="2"/>
            <a:r>
              <a:rPr lang="en-US" altLang="en-US"/>
              <a:t>Logical operations</a:t>
            </a:r>
          </a:p>
          <a:p>
            <a:pPr lvl="3"/>
            <a:r>
              <a:rPr lang="en-US" altLang="en-US"/>
              <a:t>NOT</a:t>
            </a:r>
          </a:p>
          <a:p>
            <a:pPr lvl="3"/>
            <a:r>
              <a:rPr lang="en-US" altLang="en-US"/>
              <a:t>AND</a:t>
            </a:r>
          </a:p>
          <a:p>
            <a:pPr lvl="3"/>
            <a:r>
              <a:rPr lang="en-US" altLang="en-US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1724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84213" y="261938"/>
            <a:ext cx="8259762" cy="646112"/>
          </a:xfrm>
        </p:spPr>
        <p:txBody>
          <a:bodyPr/>
          <a:lstStyle/>
          <a:p>
            <a:r>
              <a:rPr lang="en-US" altLang="en-US" sz="3600"/>
              <a:t>1-bit Logical Unit for AND and OR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1-bit logical unit for AND and OR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708275"/>
            <a:ext cx="4391025" cy="251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58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1-bit adder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3" y="1890713"/>
            <a:ext cx="33051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327150"/>
            <a:ext cx="61341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0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12652</TotalTime>
  <Words>696</Words>
  <Application>Microsoft Macintosh PowerPoint</Application>
  <PresentationFormat>On-screen Show (4:3)</PresentationFormat>
  <Paragraphs>130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Black</vt:lpstr>
      <vt:lpstr>Corbel</vt:lpstr>
      <vt:lpstr>Mangal</vt:lpstr>
      <vt:lpstr>Times New Roman</vt:lpstr>
      <vt:lpstr>Wingdings</vt:lpstr>
      <vt:lpstr>Arial</vt:lpstr>
      <vt:lpstr>2_Blends</vt:lpstr>
      <vt:lpstr>Building a simple ALU (B.4)</vt:lpstr>
      <vt:lpstr>Binary Representation of Integers</vt:lpstr>
      <vt:lpstr>2’s Complement</vt:lpstr>
      <vt:lpstr>Integer Addition</vt:lpstr>
      <vt:lpstr>Integer Subtraction</vt:lpstr>
      <vt:lpstr>Overflow</vt:lpstr>
      <vt:lpstr>Arithmetic Logic Unit</vt:lpstr>
      <vt:lpstr>1-bit Logical Unit for AND and OR</vt:lpstr>
      <vt:lpstr>1-bit adder</vt:lpstr>
      <vt:lpstr>1-bit adder truth table</vt:lpstr>
      <vt:lpstr>Simplifying 1-bit adder</vt:lpstr>
      <vt:lpstr>Logic of CarryOut Bit</vt:lpstr>
      <vt:lpstr>Logic of Sum Bit</vt:lpstr>
      <vt:lpstr>Overall 1-bit ALU</vt:lpstr>
      <vt:lpstr>Extending to 32 Bits</vt:lpstr>
      <vt:lpstr>32-bit ALU</vt:lpstr>
    </vt:vector>
  </TitlesOfParts>
  <Company>Ashenden Designs Pty Ltd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380</cp:revision>
  <dcterms:created xsi:type="dcterms:W3CDTF">2001-07-25T06:45:25Z</dcterms:created>
  <dcterms:modified xsi:type="dcterms:W3CDTF">2017-09-01T17:55:45Z</dcterms:modified>
</cp:coreProperties>
</file>