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330" r:id="rId2"/>
    <p:sldId id="510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58" autoAdjust="0"/>
    <p:restoredTop sz="70604" autoAdjust="0"/>
  </p:normalViewPr>
  <p:slideViewPr>
    <p:cSldViewPr>
      <p:cViewPr varScale="1">
        <p:scale>
          <a:sx n="87" d="100"/>
          <a:sy n="87" d="100"/>
        </p:scale>
        <p:origin x="13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E633A1F-0DD9-974B-BB57-35B18274C950}" type="datetime4">
              <a:rPr lang="en-US" smtClean="0"/>
              <a:t>November 2,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9844A7D-6474-B845-BCA2-20A53FA79E9B}" type="datetime4">
              <a:rPr lang="en-US" smtClean="0"/>
              <a:t>November 2,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Last time?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56A6F27-A7F7-7F4C-A8EF-4119633A61D2}" type="datetime4">
              <a:rPr lang="en-US" smtClean="0"/>
              <a:t>November 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754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6B053A2-3EF1-1B4D-A717-AF6D6FDBC56F}" type="datetime4">
              <a:rPr lang="en-US" altLang="en-US" sz="1300" smtClean="0">
                <a:latin typeface="Times New Roman" charset="0"/>
              </a:rPr>
              <a:t>November 2,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0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60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B2F1A12-9B04-BA4F-8017-C3D3C2E1ED59}" type="slidenum">
              <a:rPr lang="en-AU" altLang="en-US" sz="1300">
                <a:latin typeface="Times New Roman" charset="0"/>
              </a:rPr>
              <a:pPr/>
              <a:t>10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0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There’s a bug in this figure</a:t>
            </a:r>
            <a:r>
              <a:rPr lang="mr-IN" altLang="en-US" dirty="0">
                <a:latin typeface="Times New Roman" charset="0"/>
              </a:rPr>
              <a:t>…</a:t>
            </a:r>
            <a:r>
              <a:rPr lang="en-US" altLang="en-US" dirty="0">
                <a:latin typeface="Times New Roman" charset="0"/>
              </a:rPr>
              <a:t>what is it? (Need to add 8 to PC</a:t>
            </a:r>
            <a:r>
              <a:rPr lang="mr-IN" altLang="en-US" dirty="0">
                <a:latin typeface="Times New Roman" charset="0"/>
              </a:rPr>
              <a:t>…</a:t>
            </a:r>
            <a:r>
              <a:rPr lang="en-US" altLang="en-US" dirty="0">
                <a:latin typeface="Times New Roman" charset="0"/>
              </a:rPr>
              <a:t>)</a:t>
            </a:r>
          </a:p>
          <a:p>
            <a:r>
              <a:rPr lang="en-US" altLang="en-US" dirty="0">
                <a:latin typeface="Times New Roman" charset="0"/>
              </a:rPr>
              <a:t>Also, notice just one ALU above registers</a:t>
            </a:r>
            <a:r>
              <a:rPr lang="mr-IN" altLang="en-US" dirty="0">
                <a:latin typeface="Times New Roman" charset="0"/>
              </a:rPr>
              <a:t>…</a:t>
            </a:r>
            <a:r>
              <a:rPr lang="en-US" altLang="en-US" dirty="0">
                <a:latin typeface="Times New Roman" charset="0"/>
              </a:rPr>
              <a:t>(first, what is this for?)</a:t>
            </a:r>
            <a:r>
              <a:rPr lang="en-US" altLang="en-US" baseline="0" dirty="0">
                <a:latin typeface="Times New Roman" charset="0"/>
              </a:rPr>
              <a:t> </a:t>
            </a:r>
            <a:r>
              <a:rPr lang="en-US" altLang="en-US" dirty="0">
                <a:latin typeface="Times New Roman" charset="0"/>
              </a:rPr>
              <a:t>why don’t new</a:t>
            </a:r>
            <a:r>
              <a:rPr lang="en-US" altLang="en-US" baseline="0" dirty="0">
                <a:latin typeface="Times New Roman" charset="0"/>
              </a:rPr>
              <a:t> need to replicate this?</a:t>
            </a:r>
          </a:p>
          <a:p>
            <a:r>
              <a:rPr lang="en-US" altLang="en-US" baseline="0" dirty="0">
                <a:latin typeface="Times New Roman" charset="0"/>
              </a:rPr>
              <a:t>Why doesn’t the bottom ALU need </a:t>
            </a:r>
            <a:r>
              <a:rPr lang="en-US" altLang="en-US" baseline="0" dirty="0" err="1">
                <a:latin typeface="Times New Roman" charset="0"/>
              </a:rPr>
              <a:t>muxes</a:t>
            </a:r>
            <a:r>
              <a:rPr lang="en-US" altLang="en-US" baseline="0" dirty="0">
                <a:latin typeface="Times New Roman" charset="0"/>
              </a:rPr>
              <a:t>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49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FF2CAFF-3FDB-D14D-9666-285B73DBB317}" type="datetime4">
              <a:rPr lang="en-US" altLang="en-US" sz="1300" smtClean="0">
                <a:latin typeface="Times New Roman" charset="0"/>
              </a:rPr>
              <a:t>November 2,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1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61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217F609-3631-C94D-95A5-D6B86EC5B834}" type="slidenum">
              <a:rPr lang="en-AU" altLang="en-US" sz="1300">
                <a:latin typeface="Times New Roman" charset="0"/>
              </a:rPr>
              <a:pPr/>
              <a:t>11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1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08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EA102E6-9548-734E-801F-EBF6EACD1A87}" type="datetime4">
              <a:rPr lang="en-US" altLang="en-US" sz="1300" smtClean="0">
                <a:latin typeface="Times New Roman" charset="0"/>
              </a:rPr>
              <a:t>November 2,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1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1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2D11925-BBD0-5B4B-A991-D3BFDAD1036A}" type="slidenum">
              <a:rPr lang="en-AU" altLang="en-US" sz="1300">
                <a:latin typeface="Times New Roman" charset="0"/>
              </a:rPr>
              <a:pPr/>
              <a:t>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1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We’re going to go over the high level ideas first, so the details will be missing. Then we’ll at least dig a little deeper with some more details.</a:t>
            </a:r>
          </a:p>
          <a:p>
            <a:r>
              <a:rPr lang="en-US" altLang="en-US" dirty="0">
                <a:latin typeface="Times New Roman" charset="0"/>
              </a:rPr>
              <a:t>What does 4 GHz mean? How many</a:t>
            </a:r>
            <a:r>
              <a:rPr lang="en-US" altLang="en-US" baseline="0" dirty="0">
                <a:latin typeface="Times New Roman" charset="0"/>
              </a:rPr>
              <a:t> IPS for 4Ghz 1-way multiple-issue?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43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F1E8891-FFEF-244D-8350-BFC4DBEF8C04}" type="datetime4">
              <a:rPr lang="en-US" altLang="en-US" sz="1300" smtClean="0">
                <a:latin typeface="Times New Roman" charset="0"/>
              </a:rPr>
              <a:t>November 2,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2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2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45C8C4A-6A79-994C-ACBD-A05598051E1A}" type="slidenum">
              <a:rPr lang="en-AU" altLang="en-US" sz="1300">
                <a:latin typeface="Times New Roman" charset="0"/>
              </a:rPr>
              <a:pPr/>
              <a:t>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2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Sometimes the</a:t>
            </a:r>
            <a:r>
              <a:rPr lang="en-US" altLang="en-US" baseline="0" dirty="0">
                <a:latin typeface="Times New Roman" charset="0"/>
              </a:rPr>
              <a:t> compiler can’t package them perfectly into slots b/c of dependencies</a:t>
            </a:r>
            <a:r>
              <a:rPr lang="mr-IN" altLang="en-US" baseline="0" dirty="0">
                <a:latin typeface="Times New Roman" charset="0"/>
              </a:rPr>
              <a:t>…</a:t>
            </a:r>
            <a:r>
              <a:rPr lang="en-US" altLang="en-US" baseline="0" dirty="0">
                <a:latin typeface="Times New Roman" charset="0"/>
              </a:rPr>
              <a:t>use what’s called a “</a:t>
            </a:r>
            <a:r>
              <a:rPr lang="en-US" altLang="en-US" baseline="0" dirty="0" err="1">
                <a:latin typeface="Times New Roman" charset="0"/>
              </a:rPr>
              <a:t>nop</a:t>
            </a:r>
            <a:r>
              <a:rPr lang="en-US" altLang="en-US" baseline="0" dirty="0">
                <a:latin typeface="Times New Roman" charset="0"/>
              </a:rPr>
              <a:t>”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4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00888BB-48E6-BD4D-A37B-5091D11B5156}" type="datetime4">
              <a:rPr lang="en-US" altLang="en-US" sz="1300" smtClean="0">
                <a:latin typeface="Times New Roman" charset="0"/>
              </a:rPr>
              <a:t>November 2,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3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3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B6A7657-62FD-634D-ACF3-DED049B956A3}" type="slidenum">
              <a:rPr lang="en-AU" altLang="en-US" sz="1300">
                <a:latin typeface="Times New Roman" charset="0"/>
              </a:rPr>
              <a:pPr/>
              <a:t>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3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We’ve already seen</a:t>
            </a:r>
            <a:r>
              <a:rPr lang="en-US" altLang="en-US" baseline="0" dirty="0">
                <a:latin typeface="Times New Roman" charset="0"/>
              </a:rPr>
              <a:t> one example, what is it?</a:t>
            </a:r>
          </a:p>
          <a:p>
            <a:r>
              <a:rPr lang="en-US" altLang="en-US" baseline="0" dirty="0">
                <a:latin typeface="Times New Roman" charset="0"/>
              </a:rPr>
              <a:t>Speculate on loads: we often access arrays of elements</a:t>
            </a:r>
            <a:r>
              <a:rPr lang="mr-IN" altLang="en-US" baseline="0" dirty="0">
                <a:latin typeface="Times New Roman" charset="0"/>
              </a:rPr>
              <a:t>…</a:t>
            </a:r>
            <a:r>
              <a:rPr lang="en-US" altLang="en-US" baseline="0" dirty="0">
                <a:latin typeface="Times New Roman" charset="0"/>
              </a:rPr>
              <a:t>just guess the (address of ) next element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358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A79178D-D320-624E-825F-3F31C1B9C597}" type="datetime4">
              <a:rPr lang="en-US" altLang="en-US" sz="1300" smtClean="0">
                <a:latin typeface="Times New Roman" charset="0"/>
              </a:rPr>
              <a:t>November 2,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4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4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ADFBD8A-975A-FE40-8B77-BE5558A8AD78}" type="slidenum">
              <a:rPr lang="en-AU" altLang="en-US" sz="1300">
                <a:latin typeface="Times New Roman" charset="0"/>
              </a:rPr>
              <a:pPr/>
              <a:t>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4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936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47D7416-146D-6C42-AD82-F49FA140B311}" type="datetime4">
              <a:rPr lang="en-US" altLang="en-US" sz="1300" smtClean="0">
                <a:latin typeface="Times New Roman" charset="0"/>
              </a:rPr>
              <a:t>November 2,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6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6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DDC29CF-7FF2-3A45-BFF8-D6C250EC38C4}" type="slidenum">
              <a:rPr lang="en-AU" altLang="en-US" sz="1300">
                <a:latin typeface="Times New Roman" charset="0"/>
              </a:rPr>
              <a:pPr/>
              <a:t>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6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Q: What does ISA stand for?</a:t>
            </a: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Okay, that’s the high level for OOO execution,</a:t>
            </a:r>
            <a:r>
              <a:rPr lang="en-US" altLang="en-US" baseline="0" dirty="0">
                <a:latin typeface="Times New Roman" charset="0"/>
              </a:rPr>
              <a:t> now let’s look in more detail at static dual issue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0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7B1993D-0471-0A43-9D65-39C630416055}" type="datetime4">
              <a:rPr lang="en-US" altLang="en-US" sz="1300" smtClean="0">
                <a:latin typeface="Times New Roman" charset="0"/>
              </a:rPr>
              <a:t>November 2,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7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7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4B1D990-9D0D-924A-8D06-91BE22747041}" type="slidenum">
              <a:rPr lang="en-AU" altLang="en-US" sz="1300">
                <a:latin typeface="Times New Roman" charset="0"/>
              </a:rPr>
              <a:pPr/>
              <a:t>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7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415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796D98D-9CE9-D04F-BA01-27CDB7AF064C}" type="datetime4">
              <a:rPr lang="en-US" altLang="en-US" sz="1300" smtClean="0">
                <a:latin typeface="Times New Roman" charset="0"/>
              </a:rPr>
              <a:t>November 2,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8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8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9E2A80F-0F29-4440-89B9-18E880E6B994}" type="slidenum">
              <a:rPr lang="en-AU" altLang="en-US" sz="1300">
                <a:latin typeface="Times New Roman" charset="0"/>
              </a:rPr>
              <a:pPr/>
              <a:t>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8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MIPS was designed carefully</a:t>
            </a:r>
            <a:r>
              <a:rPr lang="en-US" altLang="en-US" baseline="0" dirty="0">
                <a:latin typeface="Times New Roman" charset="0"/>
              </a:rPr>
              <a:t>, but with a different ISA we might have a different pipeline. For example, the memory access might actually come BEFORE the </a:t>
            </a:r>
            <a:r>
              <a:rPr lang="en-US" altLang="en-US" baseline="0" dirty="0" err="1">
                <a:latin typeface="Times New Roman" charset="0"/>
              </a:rPr>
              <a:t>alu</a:t>
            </a:r>
            <a:r>
              <a:rPr lang="en-US" altLang="en-US" baseline="0" dirty="0">
                <a:latin typeface="Times New Roman" charset="0"/>
              </a:rPr>
              <a:t> operation! Different hazards will result from that,</a:t>
            </a:r>
            <a:r>
              <a:rPr lang="mr-IN" altLang="en-US" baseline="0" dirty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39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4131D5-5106-A542-8B19-62D8413C8084}" type="datetime4">
              <a:rPr lang="en-US" altLang="en-US" sz="1300" smtClean="0">
                <a:latin typeface="Times New Roman" charset="0"/>
              </a:rPr>
              <a:t>November 2,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9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9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9BD0937-E966-6D47-9E23-60933A717265}" type="slidenum">
              <a:rPr lang="en-AU" altLang="en-US" sz="1300">
                <a:latin typeface="Times New Roman" charset="0"/>
              </a:rPr>
              <a:pPr/>
              <a:t>9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9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Notice we have to replicate the ALU, but not the memory, since an ALU/branch doesn’t</a:t>
            </a:r>
            <a:r>
              <a:rPr lang="en-US" altLang="en-US" baseline="0" dirty="0">
                <a:latin typeface="Times New Roman" charset="0"/>
              </a:rPr>
              <a:t> access the memory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47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/>
              <a:t>Static Multiple-Issue (4.10)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Lecture 38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2C36F-114D-DB40-A7FC-F4D9B803A9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15185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118787" name="Picture 5" descr="f04-6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80010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with Static Dual Issue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8414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  <a:endParaRPr lang="en-AU" altLang="en-US" sz="1400" dirty="0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Hazards in the Dual-Issue MIPS</a:t>
            </a:r>
            <a:endParaRPr lang="en-AU" altLang="en-US" sz="4000"/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More instructions executing in parallel</a:t>
            </a:r>
          </a:p>
          <a:p>
            <a:pPr eaLnBrk="1" hangingPunct="1"/>
            <a:r>
              <a:rPr lang="en-US" altLang="en-US" sz="2800" dirty="0"/>
              <a:t>EX data hazard</a:t>
            </a:r>
          </a:p>
          <a:p>
            <a:pPr lvl="1" eaLnBrk="1" hangingPunct="1"/>
            <a:r>
              <a:rPr lang="en-US" altLang="en-US" sz="2400" dirty="0"/>
              <a:t>Forwarding avoided stalls with single-issue</a:t>
            </a:r>
          </a:p>
          <a:p>
            <a:pPr lvl="1" eaLnBrk="1" hangingPunct="1"/>
            <a:r>
              <a:rPr lang="en-US" altLang="en-US" sz="2400" dirty="0"/>
              <a:t>Now can’t use ALU result in load/store in same packet</a:t>
            </a:r>
          </a:p>
          <a:p>
            <a:pPr lvl="2" eaLnBrk="1" hangingPunct="1"/>
            <a:r>
              <a:rPr lang="en-US" altLang="en-US" sz="2000" dirty="0">
                <a:latin typeface="Lucida Console" charset="0"/>
              </a:rPr>
              <a:t>add  </a:t>
            </a:r>
            <a:r>
              <a:rPr lang="en-US" altLang="en-US" sz="2000" dirty="0">
                <a:solidFill>
                  <a:schemeClr val="hlink"/>
                </a:solidFill>
                <a:latin typeface="Lucida Console" charset="0"/>
              </a:rPr>
              <a:t>$t0</a:t>
            </a:r>
            <a:r>
              <a:rPr lang="en-US" altLang="en-US" sz="2000" dirty="0">
                <a:latin typeface="Lucida Console" charset="0"/>
              </a:rPr>
              <a:t>, $s0, $s1</a:t>
            </a:r>
            <a:br>
              <a:rPr lang="en-US" altLang="en-US" sz="2000" dirty="0">
                <a:latin typeface="Lucida Console" charset="0"/>
              </a:rPr>
            </a:br>
            <a:r>
              <a:rPr lang="en-US" altLang="en-US" sz="2000" dirty="0" err="1">
                <a:latin typeface="Lucida Console" charset="0"/>
              </a:rPr>
              <a:t>lw</a:t>
            </a:r>
            <a:r>
              <a:rPr lang="en-US" altLang="en-US" sz="2000" dirty="0">
                <a:latin typeface="Lucida Console" charset="0"/>
              </a:rPr>
              <a:t> $s2, 0(</a:t>
            </a:r>
            <a:r>
              <a:rPr lang="en-US" altLang="en-US" sz="2000" dirty="0">
                <a:solidFill>
                  <a:schemeClr val="hlink"/>
                </a:solidFill>
                <a:latin typeface="Lucida Console" charset="0"/>
              </a:rPr>
              <a:t>$t0</a:t>
            </a:r>
            <a:r>
              <a:rPr lang="en-US" altLang="en-US" sz="2000" dirty="0">
                <a:latin typeface="Lucida Console" charset="0"/>
              </a:rPr>
              <a:t>)</a:t>
            </a:r>
          </a:p>
          <a:p>
            <a:pPr lvl="2" eaLnBrk="1" hangingPunct="1"/>
            <a:r>
              <a:rPr lang="en-US" altLang="en-US" sz="2000" dirty="0"/>
              <a:t>Split into two packets, effectively a stall</a:t>
            </a:r>
          </a:p>
          <a:p>
            <a:pPr eaLnBrk="1" hangingPunct="1"/>
            <a:r>
              <a:rPr lang="en-US" altLang="en-US" sz="2800" dirty="0"/>
              <a:t>Load-use hazard</a:t>
            </a:r>
          </a:p>
          <a:p>
            <a:pPr lvl="1" eaLnBrk="1" hangingPunct="1"/>
            <a:r>
              <a:rPr lang="en-US" altLang="en-US" sz="2400" dirty="0"/>
              <a:t>Still one cycle use latency, but now two instructions</a:t>
            </a:r>
          </a:p>
          <a:p>
            <a:pPr eaLnBrk="1" hangingPunct="1"/>
            <a:r>
              <a:rPr lang="en-US" altLang="en-US" sz="2800" dirty="0"/>
              <a:t>More aggressive scheduling required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067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Instruction-Level Parallelism (ILP)</a:t>
            </a:r>
            <a:endParaRPr lang="en-AU" altLang="en-US" sz="3600"/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Pipelining: executing multiple instructions in parallel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To increase ILP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Deeper pipeline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Less work per stage </a:t>
            </a:r>
            <a:r>
              <a:rPr lang="en-US" altLang="en-US" sz="2000" dirty="0">
                <a:sym typeface="Symbol" charset="2"/>
              </a:rPr>
              <a:t> shorter clock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Multiple issue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Replicate pipeline stages  multiple pipelines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Start multiple instructions per clock cycle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CPI &lt; 1, so use Instructions Per Cycle (IPC)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E.g., 4GHz 4-way multiple-issue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16 BIPS, peak CPI = 0.25, peak IPC = 4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But dependencies reduce this in practice</a:t>
            </a:r>
          </a:p>
        </p:txBody>
      </p:sp>
      <p:sp>
        <p:nvSpPr>
          <p:cNvPr id="110597" name="Text Box 4"/>
          <p:cNvSpPr txBox="1">
            <a:spLocks noChangeArrowheads="1"/>
          </p:cNvSpPr>
          <p:nvPr/>
        </p:nvSpPr>
        <p:spPr bwMode="auto">
          <a:xfrm rot="5400000">
            <a:off x="7181850" y="1593850"/>
            <a:ext cx="355758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§4.10 </a:t>
            </a:r>
            <a:r>
              <a:rPr lang="en-AU" altLang="en-US" sz="1800">
                <a:solidFill>
                  <a:schemeClr val="folHlink"/>
                </a:solidFill>
              </a:rPr>
              <a:t>Parallelism via Instructions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Issue</a:t>
            </a:r>
            <a:endParaRPr lang="en-AU" altLang="en-US"/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Static multiple issue</a:t>
            </a:r>
          </a:p>
          <a:p>
            <a:pPr lvl="1" eaLnBrk="1" hangingPunct="1"/>
            <a:r>
              <a:rPr lang="en-US" altLang="en-US" sz="2400"/>
              <a:t>Compiler groups instructions to be issued together</a:t>
            </a:r>
          </a:p>
          <a:p>
            <a:pPr lvl="1" eaLnBrk="1" hangingPunct="1"/>
            <a:r>
              <a:rPr lang="en-US" altLang="en-US" sz="2400"/>
              <a:t>Packages them into “issue slots”</a:t>
            </a:r>
          </a:p>
          <a:p>
            <a:pPr lvl="1" eaLnBrk="1" hangingPunct="1"/>
            <a:r>
              <a:rPr lang="en-US" altLang="en-US" sz="2400"/>
              <a:t>Compiler detects and avoids hazards</a:t>
            </a:r>
          </a:p>
          <a:p>
            <a:pPr eaLnBrk="1" hangingPunct="1"/>
            <a:r>
              <a:rPr lang="en-US" altLang="en-US" sz="2800"/>
              <a:t>Dynamic multiple issue</a:t>
            </a:r>
          </a:p>
          <a:p>
            <a:pPr lvl="1" eaLnBrk="1" hangingPunct="1"/>
            <a:r>
              <a:rPr lang="en-US" altLang="en-US" sz="2400"/>
              <a:t>CPU examines instruction stream and chooses instructions to issue each cycle</a:t>
            </a:r>
          </a:p>
          <a:p>
            <a:pPr lvl="1" eaLnBrk="1" hangingPunct="1"/>
            <a:r>
              <a:rPr lang="en-US" altLang="en-US" sz="2400"/>
              <a:t>Compiler can help by reordering instructions</a:t>
            </a:r>
          </a:p>
          <a:p>
            <a:pPr lvl="1" eaLnBrk="1" hangingPunct="1"/>
            <a:r>
              <a:rPr lang="en-US" altLang="en-US" sz="2400"/>
              <a:t>CPU resolves hazards using advanced techniques at runtime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162881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Speculation</a:t>
            </a:r>
            <a:endParaRPr lang="en-AU" altLang="en-US"/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“Guess” what to do with an instruction</a:t>
            </a:r>
          </a:p>
          <a:p>
            <a:pPr lvl="1" eaLnBrk="1" hangingPunct="1"/>
            <a:r>
              <a:rPr lang="en-US" altLang="en-US" sz="2400" dirty="0"/>
              <a:t>Start operation as soon as possible</a:t>
            </a:r>
          </a:p>
          <a:p>
            <a:pPr lvl="1" eaLnBrk="1" hangingPunct="1"/>
            <a:r>
              <a:rPr lang="en-US" altLang="en-US" sz="2400" dirty="0"/>
              <a:t>Check whether guess was right</a:t>
            </a:r>
          </a:p>
          <a:p>
            <a:pPr lvl="2" eaLnBrk="1" hangingPunct="1"/>
            <a:r>
              <a:rPr lang="en-US" altLang="en-US" sz="2000" dirty="0"/>
              <a:t>If so, complete the operation</a:t>
            </a:r>
          </a:p>
          <a:p>
            <a:pPr lvl="2" eaLnBrk="1" hangingPunct="1"/>
            <a:r>
              <a:rPr lang="en-US" altLang="en-US" sz="2000" dirty="0"/>
              <a:t>If not, roll-back and do the right thing</a:t>
            </a:r>
          </a:p>
          <a:p>
            <a:pPr eaLnBrk="1" hangingPunct="1"/>
            <a:r>
              <a:rPr lang="en-US" altLang="en-US" sz="2800" dirty="0"/>
              <a:t>Common to static and dynamic multiple issue</a:t>
            </a:r>
          </a:p>
          <a:p>
            <a:pPr eaLnBrk="1" hangingPunct="1"/>
            <a:r>
              <a:rPr lang="en-US" altLang="en-US" sz="2800" dirty="0"/>
              <a:t>Examples</a:t>
            </a:r>
          </a:p>
          <a:p>
            <a:pPr lvl="1" eaLnBrk="1" hangingPunct="1"/>
            <a:r>
              <a:rPr lang="en-US" altLang="en-US" sz="2400" dirty="0"/>
              <a:t>Speculate on branch outcome</a:t>
            </a:r>
          </a:p>
          <a:p>
            <a:pPr lvl="2" eaLnBrk="1" hangingPunct="1"/>
            <a:r>
              <a:rPr lang="en-US" altLang="en-US" sz="2000" dirty="0"/>
              <a:t>Roll back if path taken is different</a:t>
            </a:r>
          </a:p>
          <a:p>
            <a:pPr lvl="1" eaLnBrk="1" hangingPunct="1"/>
            <a:r>
              <a:rPr lang="en-US" altLang="en-US" sz="2400" dirty="0"/>
              <a:t>Speculate on load</a:t>
            </a:r>
          </a:p>
          <a:p>
            <a:pPr lvl="2" eaLnBrk="1" hangingPunct="1"/>
            <a:r>
              <a:rPr lang="en-US" altLang="en-US" sz="2000" dirty="0"/>
              <a:t>Roll back if location is updated</a:t>
            </a:r>
            <a:endParaRPr lang="en-AU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398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Compiler/Hardware Speculation</a:t>
            </a:r>
            <a:endParaRPr lang="en-AU" altLang="en-US" sz="4000"/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 can reorder instructions</a:t>
            </a:r>
          </a:p>
          <a:p>
            <a:pPr lvl="1" eaLnBrk="1" hangingPunct="1"/>
            <a:r>
              <a:rPr lang="en-US" altLang="en-US"/>
              <a:t>e.g., move load before branch</a:t>
            </a:r>
          </a:p>
          <a:p>
            <a:pPr lvl="1" eaLnBrk="1" hangingPunct="1"/>
            <a:r>
              <a:rPr lang="en-US" altLang="en-US"/>
              <a:t>Can include “fix-up” instructions to recover from incorrect guess</a:t>
            </a:r>
          </a:p>
          <a:p>
            <a:pPr eaLnBrk="1" hangingPunct="1"/>
            <a:r>
              <a:rPr lang="en-US" altLang="en-US"/>
              <a:t>Hardware can look ahead for instructions to execute</a:t>
            </a:r>
          </a:p>
          <a:p>
            <a:pPr lvl="1" eaLnBrk="1" hangingPunct="1"/>
            <a:r>
              <a:rPr lang="en-US" altLang="en-US"/>
              <a:t>Buffer results until it determines they are actually needed</a:t>
            </a:r>
          </a:p>
          <a:p>
            <a:pPr lvl="1" eaLnBrk="1" hangingPunct="1"/>
            <a:r>
              <a:rPr lang="en-US" altLang="en-US"/>
              <a:t>Flush buffers on incorrect speculation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0069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Speculation and Exceptions</a:t>
            </a:r>
            <a:endParaRPr lang="en-AU" altLang="en-US"/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What if exception occurs on a speculatively executed instruction?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e.g., speculative load before null-pointer check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Static speculation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add ISA support for deferring exceptions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Dynamic speculation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buffer exceptions until instruction completion (which may not occur)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6772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Multiple Issue</a:t>
            </a:r>
            <a:endParaRPr lang="en-AU" altLang="en-US"/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 groups instructions into “issue packets”</a:t>
            </a:r>
          </a:p>
          <a:p>
            <a:pPr lvl="1" eaLnBrk="1" hangingPunct="1"/>
            <a:r>
              <a:rPr lang="en-US" altLang="en-US"/>
              <a:t>Group of instructions that can be issued on a single cycle</a:t>
            </a:r>
          </a:p>
          <a:p>
            <a:pPr lvl="1" eaLnBrk="1" hangingPunct="1"/>
            <a:r>
              <a:rPr lang="en-US" altLang="en-US"/>
              <a:t>Determined by pipeline resources required</a:t>
            </a:r>
          </a:p>
          <a:p>
            <a:pPr eaLnBrk="1" hangingPunct="1"/>
            <a:r>
              <a:rPr lang="en-US" altLang="en-US"/>
              <a:t>Think of an issue packet as a very long instruction</a:t>
            </a:r>
          </a:p>
          <a:p>
            <a:pPr lvl="1" eaLnBrk="1" hangingPunct="1"/>
            <a:r>
              <a:rPr lang="en-US" altLang="en-US"/>
              <a:t>Specifies multiple concurrent operations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 Very Long Instruction Word (</a:t>
            </a:r>
            <a:r>
              <a:rPr lang="en-US" altLang="en-US"/>
              <a:t>VLIW)</a:t>
            </a:r>
          </a:p>
        </p:txBody>
      </p:sp>
    </p:spTree>
    <p:extLst>
      <p:ext uri="{BB962C8B-B14F-4D97-AF65-F5344CB8AC3E}">
        <p14:creationId xmlns:p14="http://schemas.microsoft.com/office/powerpoint/2010/main" val="304115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Scheduling Static Multiple Issue</a:t>
            </a:r>
            <a:endParaRPr lang="en-AU" altLang="en-US" sz="4000"/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4744"/>
            <a:ext cx="8270875" cy="5111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Compiler must remove some/all hazards</a:t>
            </a:r>
          </a:p>
          <a:p>
            <a:pPr eaLnBrk="1" hangingPunct="1"/>
            <a:r>
              <a:rPr lang="en-US" altLang="en-US" dirty="0"/>
              <a:t>Reorder instructions into issue packets</a:t>
            </a:r>
          </a:p>
          <a:p>
            <a:pPr eaLnBrk="1" hangingPunct="1"/>
            <a:r>
              <a:rPr lang="en-US" altLang="en-US" dirty="0"/>
              <a:t>No dependencies within a packet</a:t>
            </a:r>
          </a:p>
          <a:p>
            <a:pPr eaLnBrk="1" hangingPunct="1"/>
            <a:r>
              <a:rPr lang="en-US" altLang="en-US" dirty="0"/>
              <a:t>Possibly some dependencies between packets</a:t>
            </a:r>
          </a:p>
          <a:p>
            <a:pPr lvl="1" eaLnBrk="1" hangingPunct="1"/>
            <a:r>
              <a:rPr lang="en-US" altLang="en-US" dirty="0"/>
              <a:t>Varies between ISAs; compiler must know!</a:t>
            </a:r>
          </a:p>
          <a:p>
            <a:pPr eaLnBrk="1" hangingPunct="1"/>
            <a:r>
              <a:rPr lang="en-US" altLang="en-US" dirty="0"/>
              <a:t>Pad with </a:t>
            </a:r>
            <a:r>
              <a:rPr lang="en-US" altLang="en-US" dirty="0" err="1"/>
              <a:t>nop</a:t>
            </a:r>
            <a:r>
              <a:rPr lang="en-US" altLang="en-US" dirty="0"/>
              <a:t> if necessary</a:t>
            </a:r>
            <a:endParaRPr lang="en-AU" altLang="en-US" dirty="0"/>
          </a:p>
          <a:p>
            <a:pPr eaLnBrk="1" hangingPunct="1"/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28015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with Static Dual Issue</a:t>
            </a:r>
            <a:endParaRPr lang="en-AU" altLang="en-US"/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65425"/>
          </a:xfrm>
        </p:spPr>
        <p:txBody>
          <a:bodyPr/>
          <a:lstStyle/>
          <a:p>
            <a:pPr eaLnBrk="1" hangingPunct="1"/>
            <a:r>
              <a:rPr lang="en-US" altLang="en-US" sz="2800"/>
              <a:t>Two-issue packets</a:t>
            </a:r>
          </a:p>
          <a:p>
            <a:pPr lvl="1" eaLnBrk="1" hangingPunct="1"/>
            <a:r>
              <a:rPr lang="en-US" altLang="en-US" sz="2400"/>
              <a:t>One ALU/branch instruction</a:t>
            </a:r>
          </a:p>
          <a:p>
            <a:pPr lvl="1" eaLnBrk="1" hangingPunct="1"/>
            <a:r>
              <a:rPr lang="en-US" altLang="en-US" sz="2400"/>
              <a:t>One load/store instruction</a:t>
            </a:r>
          </a:p>
          <a:p>
            <a:pPr lvl="1" eaLnBrk="1" hangingPunct="1"/>
            <a:r>
              <a:rPr lang="en-US" altLang="en-US" sz="2400"/>
              <a:t>64-bit aligned</a:t>
            </a:r>
          </a:p>
          <a:p>
            <a:pPr lvl="2" eaLnBrk="1" hangingPunct="1"/>
            <a:r>
              <a:rPr lang="en-US" altLang="en-US" sz="2000"/>
              <a:t>ALU/branch, then load/store</a:t>
            </a:r>
          </a:p>
          <a:p>
            <a:pPr lvl="2" eaLnBrk="1" hangingPunct="1"/>
            <a:r>
              <a:rPr lang="en-US" altLang="en-US" sz="2000"/>
              <a:t>Pad an unused instruction with nop</a:t>
            </a:r>
            <a:endParaRPr lang="en-AU" altLang="en-US" sz="2000"/>
          </a:p>
        </p:txBody>
      </p:sp>
      <p:graphicFrame>
        <p:nvGraphicFramePr>
          <p:cNvPr id="493656" name="Group 88"/>
          <p:cNvGraphicFramePr>
            <a:graphicFrameLocks noGrp="1"/>
          </p:cNvGraphicFramePr>
          <p:nvPr/>
        </p:nvGraphicFramePr>
        <p:xfrm>
          <a:off x="1258888" y="4005263"/>
          <a:ext cx="7231062" cy="2133600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type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+ 4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+ 12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+ 16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+ 20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24231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30241</TotalTime>
  <Words>963</Words>
  <Application>Microsoft Macintosh PowerPoint</Application>
  <PresentationFormat>On-screen Show (4:3)</PresentationFormat>
  <Paragraphs>196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Corbel</vt:lpstr>
      <vt:lpstr>Lucida Console</vt:lpstr>
      <vt:lpstr>Mangal</vt:lpstr>
      <vt:lpstr>Symbol</vt:lpstr>
      <vt:lpstr>Times New Roman</vt:lpstr>
      <vt:lpstr>Wingdings</vt:lpstr>
      <vt:lpstr>2_Blends</vt:lpstr>
      <vt:lpstr>Static Multiple-Issue (4.10)</vt:lpstr>
      <vt:lpstr>Instruction-Level Parallelism (ILP)</vt:lpstr>
      <vt:lpstr>Multiple Issue</vt:lpstr>
      <vt:lpstr>Speculation</vt:lpstr>
      <vt:lpstr>Compiler/Hardware Speculation</vt:lpstr>
      <vt:lpstr>Speculation and Exceptions</vt:lpstr>
      <vt:lpstr>Static Multiple Issue</vt:lpstr>
      <vt:lpstr>Scheduling Static Multiple Issue</vt:lpstr>
      <vt:lpstr>MIPS with Static Dual Issue</vt:lpstr>
      <vt:lpstr>MIPS with Static Dual Issue</vt:lpstr>
      <vt:lpstr>Hazards in the Dual-Issue MIPS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885</cp:revision>
  <dcterms:created xsi:type="dcterms:W3CDTF">2001-07-25T06:45:25Z</dcterms:created>
  <dcterms:modified xsi:type="dcterms:W3CDTF">2018-11-05T21:14:49Z</dcterms:modified>
</cp:coreProperties>
</file>