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62"/>
  </p:notesMasterIdLst>
  <p:handoutMasterIdLst>
    <p:handoutMasterId r:id="rId63"/>
  </p:handoutMasterIdLst>
  <p:sldIdLst>
    <p:sldId id="546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548" r:id="rId22"/>
    <p:sldId id="345" r:id="rId23"/>
    <p:sldId id="346" r:id="rId24"/>
    <p:sldId id="347" r:id="rId25"/>
    <p:sldId id="349" r:id="rId26"/>
    <p:sldId id="348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71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58" autoAdjust="0"/>
    <p:restoredTop sz="70604" autoAdjust="0"/>
  </p:normalViewPr>
  <p:slideViewPr>
    <p:cSldViewPr>
      <p:cViewPr varScale="1">
        <p:scale>
          <a:sx n="87" d="100"/>
          <a:sy n="87" d="100"/>
        </p:scale>
        <p:origin x="13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E633A1F-0DD9-974B-BB57-35B18274C950}" type="datetime4">
              <a:rPr lang="en-US" smtClean="0"/>
              <a:t>October 30,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9844A7D-6474-B845-BCA2-20A53FA79E9B}" type="datetime4">
              <a:rPr lang="en-US" smtClean="0"/>
              <a:t>October 30,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was our analogy for pipelining? Give me a high-level overview of pipelining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FD048AB-B6C6-0B49-977D-769E0FB68B81}" type="datetime4">
              <a:rPr lang="en-US" smtClean="0"/>
              <a:t>October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23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594EFD-289A-D640-A137-86C640C97FFA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386E34-4F2D-694F-A504-CE830E90FC09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Anyone see a bug here?</a:t>
            </a:r>
          </a:p>
        </p:txBody>
      </p:sp>
    </p:spTree>
    <p:extLst>
      <p:ext uri="{BB962C8B-B14F-4D97-AF65-F5344CB8AC3E}">
        <p14:creationId xmlns:p14="http://schemas.microsoft.com/office/powerpoint/2010/main" val="492940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86D9123-2EA1-1B43-B319-29B29CCE8A6F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92AF83-93D0-4341-82DB-EF23A48606EE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15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4D3C4DA-71F7-0147-B6E8-D77A88A370FD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A25E34-B366-7641-9380-F6E7557DB39C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2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0BB56E-0949-134C-B92C-4CC5151A7A61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D20ACE1-5B10-E54F-B8C6-E899236061C2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9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084FE5A-FD11-E74F-A972-0E9597CC06B2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FA27DC-7E53-7143-9BB1-FEA3B7EA07C3}" type="slidenum">
              <a:rPr lang="en-AU" altLang="en-US" sz="1300">
                <a:latin typeface="Times New Roman" charset="0"/>
              </a:rPr>
              <a:pPr/>
              <a:t>14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83F48D-B759-8D40-83DE-4F37D1C6CAC6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0072FA-62AF-1D4E-92F0-945A1CAE19A4}" type="slidenum">
              <a:rPr lang="en-AU" altLang="en-US" sz="1300">
                <a:latin typeface="Times New Roman" charset="0"/>
              </a:rPr>
              <a:pPr/>
              <a:t>15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There are two bugs in the shading of this diagram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what are they?</a:t>
            </a:r>
          </a:p>
          <a:p>
            <a:r>
              <a:rPr lang="en-US" altLang="en-US" dirty="0">
                <a:latin typeface="Times New Roman" charset="0"/>
              </a:rPr>
              <a:t>A1: add doesn’t need to use DM</a:t>
            </a:r>
          </a:p>
          <a:p>
            <a:r>
              <a:rPr lang="en-US" altLang="en-US" dirty="0">
                <a:latin typeface="Times New Roman" charset="0"/>
              </a:rPr>
              <a:t>A2: </a:t>
            </a:r>
            <a:r>
              <a:rPr lang="en-US" altLang="en-US" dirty="0" err="1">
                <a:latin typeface="Times New Roman" charset="0"/>
              </a:rPr>
              <a:t>lw</a:t>
            </a:r>
            <a:r>
              <a:rPr lang="en-US" altLang="en-US" dirty="0">
                <a:latin typeface="Times New Roman" charset="0"/>
              </a:rPr>
              <a:t> does need to use DM</a:t>
            </a:r>
          </a:p>
        </p:txBody>
      </p:sp>
    </p:spTree>
    <p:extLst>
      <p:ext uri="{BB962C8B-B14F-4D97-AF65-F5344CB8AC3E}">
        <p14:creationId xmlns:p14="http://schemas.microsoft.com/office/powerpoint/2010/main" val="393962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4BA8DA5-B980-3C4A-BC68-32EC68276B77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4F9A5-4675-C446-8F73-0436A03243CA}" type="slidenum">
              <a:rPr lang="en-AU" altLang="en-US" sz="1300">
                <a:latin typeface="Times New Roman" charset="0"/>
              </a:rPr>
              <a:pPr/>
              <a:t>16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Can take a vertical “cross cut” to get a more detailed look at any given clock cycle</a:t>
            </a:r>
            <a:r>
              <a:rPr lang="mr-IN" altLang="en-US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For example, take cycle 5 here</a:t>
            </a:r>
          </a:p>
          <a:p>
            <a:r>
              <a:rPr lang="en-US" altLang="en-US" dirty="0">
                <a:latin typeface="Times New Roman" charset="0"/>
              </a:rPr>
              <a:t>Visualize that cross cut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3972953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BDC201C-E8AF-1B49-8253-1E16C48723A3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7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7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9F31AE9-50EB-9F4C-9DBF-1F3A78E678D1}" type="slidenum">
              <a:rPr lang="en-AU" altLang="en-US" sz="1300">
                <a:latin typeface="Times New Roman" charset="0"/>
              </a:rPr>
              <a:pPr/>
              <a:t>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7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Here’s where we get to really bring everything together in our heads at once</a:t>
            </a:r>
            <a:r>
              <a:rPr lang="mr-IN" altLang="en-US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Now let’s go back to talking about the control signals</a:t>
            </a:r>
            <a:r>
              <a:rPr lang="mr-IN" altLang="en-US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12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17677F-54E6-5D43-BABE-E46E9A5819A6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8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8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CA1B586-A625-1143-BBFC-ECDFAC24F468}" type="slidenum">
              <a:rPr lang="en-AU" altLang="en-US" sz="1300">
                <a:latin typeface="Times New Roman" charset="0"/>
              </a:rPr>
              <a:pPr/>
              <a:t>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8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Control has the same kind</a:t>
            </a:r>
            <a:r>
              <a:rPr lang="en-US" altLang="en-US" baseline="0" dirty="0">
                <a:latin typeface="Times New Roman" charset="0"/>
              </a:rPr>
              <a:t> of synchronization issues as the data path.</a:t>
            </a:r>
          </a:p>
          <a:p>
            <a:r>
              <a:rPr lang="en-US" altLang="en-US" baseline="0" dirty="0">
                <a:latin typeface="Times New Roman" charset="0"/>
              </a:rPr>
              <a:t>e.g., we generate the </a:t>
            </a:r>
            <a:r>
              <a:rPr lang="en-US" altLang="en-US" baseline="0" dirty="0" err="1">
                <a:latin typeface="Times New Roman" charset="0"/>
              </a:rPr>
              <a:t>ALUSrc</a:t>
            </a:r>
            <a:r>
              <a:rPr lang="en-US" altLang="en-US" baseline="0" dirty="0">
                <a:latin typeface="Times New Roman" charset="0"/>
              </a:rPr>
              <a:t> signal presumable in the ID stage, but need to make sure it’s not set until the EX stage.</a:t>
            </a:r>
          </a:p>
          <a:p>
            <a:r>
              <a:rPr lang="en-US" altLang="en-US" baseline="0" dirty="0">
                <a:latin typeface="Times New Roman" charset="0"/>
              </a:rPr>
              <a:t>so we should also include them in the pipeline registers.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6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1B080DE-345F-EF46-AC24-0FAAFBA577C6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9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9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765FAE-CA24-C041-A3DA-5B367815A9CD}" type="slidenum">
              <a:rPr lang="en-AU" altLang="en-US" sz="1300">
                <a:latin typeface="Times New Roman" charset="0"/>
              </a:rPr>
              <a:pPr/>
              <a:t>19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9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Basically,</a:t>
            </a:r>
            <a:r>
              <a:rPr lang="en-US" altLang="en-US" baseline="0" dirty="0">
                <a:latin typeface="Times New Roman" charset="0"/>
              </a:rPr>
              <a:t> save the multiplexor choices for a future stage (plus </a:t>
            </a:r>
            <a:r>
              <a:rPr lang="en-US" altLang="en-US" baseline="0" dirty="0" err="1">
                <a:latin typeface="Times New Roman" charset="0"/>
              </a:rPr>
              <a:t>ALUop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5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2C2F81-0492-1544-AC6E-8837FC2107A3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6DABC6-0806-E444-A4C2-89DBEB32AAA0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Examples on p. 285</a:t>
            </a:r>
          </a:p>
          <a:p>
            <a:pPr marL="228600" indent="-228600">
              <a:buAutoNum type="arabicPeriod"/>
            </a:pPr>
            <a:r>
              <a:rPr lang="en-US" altLang="en-US" dirty="0">
                <a:latin typeface="Times New Roman" charset="0"/>
              </a:rPr>
              <a:t>Stall on </a:t>
            </a:r>
            <a:r>
              <a:rPr lang="en-US" altLang="en-US" dirty="0" err="1">
                <a:latin typeface="Times New Roman" charset="0"/>
              </a:rPr>
              <a:t>lw</a:t>
            </a:r>
            <a:r>
              <a:rPr lang="en-US" altLang="en-US" dirty="0">
                <a:latin typeface="Times New Roman" charset="0"/>
              </a:rPr>
              <a:t> result</a:t>
            </a:r>
          </a:p>
          <a:p>
            <a:pPr marL="228600" indent="-228600">
              <a:buAutoNum type="arabicPeriod"/>
            </a:pPr>
            <a:r>
              <a:rPr lang="en-US" altLang="en-US" dirty="0">
                <a:latin typeface="Times New Roman" charset="0"/>
              </a:rPr>
              <a:t>Bypass the first add result written into $t1</a:t>
            </a:r>
          </a:p>
          <a:p>
            <a:pPr marL="228600" indent="-228600">
              <a:buAutoNum type="arabicPeriod"/>
            </a:pPr>
            <a:r>
              <a:rPr lang="en-US" altLang="en-US" dirty="0">
                <a:latin typeface="Times New Roman" charset="0"/>
              </a:rPr>
              <a:t>No stall or bypass required.</a:t>
            </a:r>
          </a:p>
        </p:txBody>
      </p:sp>
    </p:spTree>
    <p:extLst>
      <p:ext uri="{BB962C8B-B14F-4D97-AF65-F5344CB8AC3E}">
        <p14:creationId xmlns:p14="http://schemas.microsoft.com/office/powerpoint/2010/main" val="193950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8AB6C9-010D-4449-B687-87A234660B96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686982-A4F6-9847-9477-09BF997F5203}" type="slidenum">
              <a:rPr lang="en-AU" altLang="en-US" sz="1300">
                <a:latin typeface="Times New Roman" charset="0"/>
              </a:rPr>
              <a:pPr/>
              <a:t>20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3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time for the fun details </a:t>
            </a:r>
            <a:r>
              <a:rPr lang="en-US" dirty="0">
                <a:sym typeface="Wingdings"/>
              </a:rPr>
              <a:t>:(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DE326F9-D0D3-F742-BC03-9583B858266D}" type="datetime4">
              <a:rPr lang="en-US" smtClean="0"/>
              <a:t>October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78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092649D5-CA29-604E-8037-7285DEE8E7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02A7DF52-6A17-EB4E-A318-D9EE95BC0E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5C7175-42D0-5548-BFE1-D08B13E33EE4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1972" name="Rectangle 6">
            <a:extLst>
              <a:ext uri="{FF2B5EF4-FFF2-40B4-BE49-F238E27FC236}">
                <a16:creationId xmlns:a16="http://schemas.microsoft.com/office/drawing/2014/main" id="{563EE76A-777E-6C43-BE23-F9F6B662FE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1973" name="Rectangle 7">
            <a:extLst>
              <a:ext uri="{FF2B5EF4-FFF2-40B4-BE49-F238E27FC236}">
                <a16:creationId xmlns:a16="http://schemas.microsoft.com/office/drawing/2014/main" id="{0394E7CA-5909-7A49-B15D-048C22B87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DA7E16-10B7-954A-A52E-1914CD4EE4A4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1974" name="Rectangle 2">
            <a:extLst>
              <a:ext uri="{FF2B5EF4-FFF2-40B4-BE49-F238E27FC236}">
                <a16:creationId xmlns:a16="http://schemas.microsoft.com/office/drawing/2014/main" id="{7D433766-531D-4D47-86AF-46085608B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5" name="Rectangle 3">
            <a:extLst>
              <a:ext uri="{FF2B5EF4-FFF2-40B4-BE49-F238E27FC236}">
                <a16:creationId xmlns:a16="http://schemas.microsoft.com/office/drawing/2014/main" id="{08ACC323-75BD-2C45-8D9C-D8D22C19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34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3C5FFDF5-1917-B340-A5A7-D0EBC13AF6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F7DF13C4-F75A-0B41-BE88-EA821978BA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4D6C8E-3F3D-9D41-960E-4C5F98142087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2996" name="Rectangle 6">
            <a:extLst>
              <a:ext uri="{FF2B5EF4-FFF2-40B4-BE49-F238E27FC236}">
                <a16:creationId xmlns:a16="http://schemas.microsoft.com/office/drawing/2014/main" id="{6F3EEF8A-8630-404E-B252-03B7451D11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2997" name="Rectangle 7">
            <a:extLst>
              <a:ext uri="{FF2B5EF4-FFF2-40B4-BE49-F238E27FC236}">
                <a16:creationId xmlns:a16="http://schemas.microsoft.com/office/drawing/2014/main" id="{F0727E5A-4C04-5347-B0AB-77486196C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9FDCB0-0BB6-B944-8525-22E531A7B579}" type="slidenum">
              <a:rPr lang="en-AU" altLang="en-US" sz="130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2998" name="Rectangle 2">
            <a:extLst>
              <a:ext uri="{FF2B5EF4-FFF2-40B4-BE49-F238E27FC236}">
                <a16:creationId xmlns:a16="http://schemas.microsoft.com/office/drawing/2014/main" id="{B51A9D82-C166-BB47-A25E-C8241F69D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>
            <a:extLst>
              <a:ext uri="{FF2B5EF4-FFF2-40B4-BE49-F238E27FC236}">
                <a16:creationId xmlns:a16="http://schemas.microsoft.com/office/drawing/2014/main" id="{7800A7CB-5162-A34F-B1ED-79DDD83DB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If you draw the diagram,</a:t>
            </a:r>
            <a:r>
              <a:rPr lang="en-US" altLang="en-US" baseline="0" dirty="0"/>
              <a:t> forward whenever we would go back in time.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540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C08F889E-3D3A-2146-A657-C68E5EF53C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728744E3-AED7-694E-BF93-E2D3EFA476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2B9185-2569-CC4A-842D-DE49835C99E7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4020" name="Rectangle 6">
            <a:extLst>
              <a:ext uri="{FF2B5EF4-FFF2-40B4-BE49-F238E27FC236}">
                <a16:creationId xmlns:a16="http://schemas.microsoft.com/office/drawing/2014/main" id="{3593AC15-F94E-6B47-8DC7-50E591A72E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4021" name="Rectangle 7">
            <a:extLst>
              <a:ext uri="{FF2B5EF4-FFF2-40B4-BE49-F238E27FC236}">
                <a16:creationId xmlns:a16="http://schemas.microsoft.com/office/drawing/2014/main" id="{68AAC038-D4D3-7F48-B94B-051154D89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74C14D-0831-024F-BF9D-9421CF0DFFF5}" type="slidenum">
              <a:rPr lang="en-AU" altLang="en-US" sz="130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4022" name="Rectangle 2">
            <a:extLst>
              <a:ext uri="{FF2B5EF4-FFF2-40B4-BE49-F238E27FC236}">
                <a16:creationId xmlns:a16="http://schemas.microsoft.com/office/drawing/2014/main" id="{2AD4471C-7581-1F47-A5E4-26DF52F6D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3" name="Rectangle 3">
            <a:extLst>
              <a:ext uri="{FF2B5EF4-FFF2-40B4-BE49-F238E27FC236}">
                <a16:creationId xmlns:a16="http://schemas.microsoft.com/office/drawing/2014/main" id="{96F40141-5156-7645-A28E-98579E98E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1 – i.e. instruction is one ahead</a:t>
            </a:r>
          </a:p>
          <a:p>
            <a:r>
              <a:rPr lang="en-US" altLang="en-US" dirty="0"/>
              <a:t>2</a:t>
            </a:r>
            <a:r>
              <a:rPr lang="en-US" altLang="en-US" baseline="0" dirty="0"/>
              <a:t> – i.e. instruction is two ahead</a:t>
            </a:r>
          </a:p>
          <a:p>
            <a:r>
              <a:rPr lang="en-US" altLang="en-US" baseline="0" dirty="0"/>
              <a:t>We’re only going to consider forwarding to the EX stage, though in real life there is more forwarding.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487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444446D1-D4FD-2943-976A-78B3228D76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1AC6B8B3-3C95-604E-87AE-5FFBC6D4A1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1A5EC2-14E4-174A-BEA8-6D9687182362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4" name="Rectangle 6">
            <a:extLst>
              <a:ext uri="{FF2B5EF4-FFF2-40B4-BE49-F238E27FC236}">
                <a16:creationId xmlns:a16="http://schemas.microsoft.com/office/drawing/2014/main" id="{E46371A4-2EC7-304F-9F1A-719405FE20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5045" name="Rectangle 7">
            <a:extLst>
              <a:ext uri="{FF2B5EF4-FFF2-40B4-BE49-F238E27FC236}">
                <a16:creationId xmlns:a16="http://schemas.microsoft.com/office/drawing/2014/main" id="{B95FC4D8-63EB-2F40-AD1F-C192D153F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BBAE95-70D7-4E4F-B502-60FDF3A7D5BD}" type="slidenum">
              <a:rPr lang="en-AU" altLang="en-US" sz="130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6" name="Rectangle 2">
            <a:extLst>
              <a:ext uri="{FF2B5EF4-FFF2-40B4-BE49-F238E27FC236}">
                <a16:creationId xmlns:a16="http://schemas.microsoft.com/office/drawing/2014/main" id="{9D2C1268-2B60-104A-BD23-7ED9833A9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>
            <a:extLst>
              <a:ext uri="{FF2B5EF4-FFF2-40B4-BE49-F238E27FC236}">
                <a16:creationId xmlns:a16="http://schemas.microsoft.com/office/drawing/2014/main" id="{0127A148-3CEE-154C-B3EE-92594AC4F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Last part is just enforcing that we don’t write to the</a:t>
            </a:r>
            <a:r>
              <a:rPr lang="en-US" altLang="en-US" baseline="0" dirty="0"/>
              <a:t> zero register; design choice.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021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776445A7-9DAB-8840-AC5E-A2758B0AA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8B0914E3-E811-DF43-A6F4-340F884576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6CCD6B-60ED-E14A-98AB-60ADB9D36BA8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6068" name="Rectangle 6">
            <a:extLst>
              <a:ext uri="{FF2B5EF4-FFF2-40B4-BE49-F238E27FC236}">
                <a16:creationId xmlns:a16="http://schemas.microsoft.com/office/drawing/2014/main" id="{CFEF227B-02AC-1346-B0CE-2214E9EB9E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6069" name="Rectangle 7">
            <a:extLst>
              <a:ext uri="{FF2B5EF4-FFF2-40B4-BE49-F238E27FC236}">
                <a16:creationId xmlns:a16="http://schemas.microsoft.com/office/drawing/2014/main" id="{94EC7E09-989F-804A-8BE4-AB3FCB389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5105A5-2730-2F42-B890-9F28D0EA2995}" type="slidenum">
              <a:rPr lang="en-AU" altLang="en-US" sz="130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6070" name="Rectangle 2">
            <a:extLst>
              <a:ext uri="{FF2B5EF4-FFF2-40B4-BE49-F238E27FC236}">
                <a16:creationId xmlns:a16="http://schemas.microsoft.com/office/drawing/2014/main" id="{4BA99F66-4F04-DA40-83A1-C75B506EB2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71" name="Rectangle 3">
            <a:extLst>
              <a:ext uri="{FF2B5EF4-FFF2-40B4-BE49-F238E27FC236}">
                <a16:creationId xmlns:a16="http://schemas.microsoft.com/office/drawing/2014/main" id="{5CDBC4A0-2DD9-6343-9BA1-E3EB09373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971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E23ACE63-7BF7-8440-9860-2512E09168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A5C356D7-A2B8-D249-951B-B9B2BE7A18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37E5B2-286A-234C-AB9F-8C288A79B913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7092" name="Rectangle 6">
            <a:extLst>
              <a:ext uri="{FF2B5EF4-FFF2-40B4-BE49-F238E27FC236}">
                <a16:creationId xmlns:a16="http://schemas.microsoft.com/office/drawing/2014/main" id="{F547DE8D-E8B7-F443-BCA5-F7828F7459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7093" name="Rectangle 7">
            <a:extLst>
              <a:ext uri="{FF2B5EF4-FFF2-40B4-BE49-F238E27FC236}">
                <a16:creationId xmlns:a16="http://schemas.microsoft.com/office/drawing/2014/main" id="{7193708B-1C6E-2D49-BB9D-4C22747965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6EC3E6-409C-364C-B6F0-1A69169020C2}" type="slidenum">
              <a:rPr lang="en-AU" altLang="en-US" sz="130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7094" name="Rectangle 2">
            <a:extLst>
              <a:ext uri="{FF2B5EF4-FFF2-40B4-BE49-F238E27FC236}">
                <a16:creationId xmlns:a16="http://schemas.microsoft.com/office/drawing/2014/main" id="{E451F54E-FF8A-1942-A2D8-5E17BA4EF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>
            <a:extLst>
              <a:ext uri="{FF2B5EF4-FFF2-40B4-BE49-F238E27FC236}">
                <a16:creationId xmlns:a16="http://schemas.microsoft.com/office/drawing/2014/main" id="{D680F693-3EAF-7141-801C-1335659C5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Otherwise 00 and use actual result from register file.</a:t>
            </a:r>
          </a:p>
        </p:txBody>
      </p:sp>
    </p:spTree>
    <p:extLst>
      <p:ext uri="{BB962C8B-B14F-4D97-AF65-F5344CB8AC3E}">
        <p14:creationId xmlns:p14="http://schemas.microsoft.com/office/powerpoint/2010/main" val="2313846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974B241D-E14D-BC43-BA29-F8D7A88BBA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64269C14-1B3A-D449-8834-7D082BB6C6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876A4F-4933-0F4B-82BB-02F8276054B4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8116" name="Rectangle 6">
            <a:extLst>
              <a:ext uri="{FF2B5EF4-FFF2-40B4-BE49-F238E27FC236}">
                <a16:creationId xmlns:a16="http://schemas.microsoft.com/office/drawing/2014/main" id="{D91B5F58-F812-6C49-83DE-6FCC546577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8117" name="Rectangle 7">
            <a:extLst>
              <a:ext uri="{FF2B5EF4-FFF2-40B4-BE49-F238E27FC236}">
                <a16:creationId xmlns:a16="http://schemas.microsoft.com/office/drawing/2014/main" id="{33DFEA1F-C124-1C42-9214-199088386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97C578-CB26-EC4D-B9B4-A28EA9CE426E}" type="slidenum">
              <a:rPr lang="en-AU" altLang="en-US" sz="130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8118" name="Rectangle 2">
            <a:extLst>
              <a:ext uri="{FF2B5EF4-FFF2-40B4-BE49-F238E27FC236}">
                <a16:creationId xmlns:a16="http://schemas.microsoft.com/office/drawing/2014/main" id="{133BC731-8534-BA4F-AC1A-83FF16FE2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9" name="Rectangle 3">
            <a:extLst>
              <a:ext uri="{FF2B5EF4-FFF2-40B4-BE49-F238E27FC236}">
                <a16:creationId xmlns:a16="http://schemas.microsoft.com/office/drawing/2014/main" id="{B60CA816-8CD5-0B40-94BE-F0312DC49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21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5638C79C-E9DD-E84E-B16E-50B748B2C1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5C635432-389C-3B48-A81F-D04344F895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714BA-1432-8B42-B6C8-20EF507A378A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9140" name="Rectangle 6">
            <a:extLst>
              <a:ext uri="{FF2B5EF4-FFF2-40B4-BE49-F238E27FC236}">
                <a16:creationId xmlns:a16="http://schemas.microsoft.com/office/drawing/2014/main" id="{02D12F92-6136-0F4F-9FC1-2CDB8D1398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9141" name="Rectangle 7">
            <a:extLst>
              <a:ext uri="{FF2B5EF4-FFF2-40B4-BE49-F238E27FC236}">
                <a16:creationId xmlns:a16="http://schemas.microsoft.com/office/drawing/2014/main" id="{E22135E8-11FE-4E49-83EE-75794D603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C93747-4C9D-C040-BDC3-4B0787629A15}" type="slidenum">
              <a:rPr lang="en-AU" altLang="en-US" sz="1300">
                <a:latin typeface="Times New Roman" panose="02020603050405020304" pitchFamily="18" charset="0"/>
              </a:rPr>
              <a:pPr/>
              <a:t>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9142" name="Rectangle 2">
            <a:extLst>
              <a:ext uri="{FF2B5EF4-FFF2-40B4-BE49-F238E27FC236}">
                <a16:creationId xmlns:a16="http://schemas.microsoft.com/office/drawing/2014/main" id="{D82D93CD-CFA2-E54D-8EAD-1AF6626CB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>
            <a:extLst>
              <a:ext uri="{FF2B5EF4-FFF2-40B4-BE49-F238E27FC236}">
                <a16:creationId xmlns:a16="http://schemas.microsoft.com/office/drawing/2014/main" id="{66ADD686-4B65-584D-9935-28614A212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36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1CEB7C0-236F-9F41-8AE0-DF7C04C79CB4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7F32C0-BC33-274A-83C9-29C757732337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3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</a:t>
            </a:r>
            <a:r>
              <a:rPr lang="en-US" altLang="en-US" baseline="0" dirty="0">
                <a:latin typeface="Times New Roman" charset="0"/>
              </a:rPr>
              <a:t> only data hazards (WB) and control hazards (branch MEM), also just synchronization: time it takes to go down a wire vs. through the register file</a:t>
            </a:r>
          </a:p>
          <a:p>
            <a:r>
              <a:rPr lang="en-US" altLang="en-US" baseline="0" dirty="0">
                <a:latin typeface="Times New Roman" charset="0"/>
              </a:rPr>
              <a:t>e.g., don’t want instruction fetch to overwrite wires to registers if maybe registers are slow to use those values.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6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7EF24807-E1BA-9745-AA7F-AE97DC4049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A8067325-2379-9B46-BCBB-E295422C5E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D769A9-FE78-354F-8D7B-0308DA037D3A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0164" name="Rectangle 6">
            <a:extLst>
              <a:ext uri="{FF2B5EF4-FFF2-40B4-BE49-F238E27FC236}">
                <a16:creationId xmlns:a16="http://schemas.microsoft.com/office/drawing/2014/main" id="{8E3EC7B7-D993-7348-BFA9-FA8D7E0D15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0165" name="Rectangle 7">
            <a:extLst>
              <a:ext uri="{FF2B5EF4-FFF2-40B4-BE49-F238E27FC236}">
                <a16:creationId xmlns:a16="http://schemas.microsoft.com/office/drawing/2014/main" id="{B6BB74F0-6265-2244-AC94-C79FFE9A5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5763DE-660F-984E-9CFC-A10495935803}" type="slidenum">
              <a:rPr lang="en-AU" altLang="en-US" sz="1300">
                <a:latin typeface="Times New Roman" panose="02020603050405020304" pitchFamily="18" charset="0"/>
              </a:rPr>
              <a:pPr/>
              <a:t>30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0166" name="Rectangle 2">
            <a:extLst>
              <a:ext uri="{FF2B5EF4-FFF2-40B4-BE49-F238E27FC236}">
                <a16:creationId xmlns:a16="http://schemas.microsoft.com/office/drawing/2014/main" id="{B53833EF-F18E-A949-B7D1-9B6C5244F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>
            <a:extLst>
              <a:ext uri="{FF2B5EF4-FFF2-40B4-BE49-F238E27FC236}">
                <a16:creationId xmlns:a16="http://schemas.microsoft.com/office/drawing/2014/main" id="{74D49C15-1EF9-0C4B-B6EF-7894E0899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It’s starting to get too complicated to put everything up at once, so this is simplified; has branch stuff missing.</a:t>
            </a:r>
          </a:p>
        </p:txBody>
      </p:sp>
    </p:spTree>
    <p:extLst>
      <p:ext uri="{BB962C8B-B14F-4D97-AF65-F5344CB8AC3E}">
        <p14:creationId xmlns:p14="http://schemas.microsoft.com/office/powerpoint/2010/main" val="966347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5F6BC987-B305-754B-8DCD-B67A8EBD5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DA64F592-D831-8044-9B9E-E6AE7CD58E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E38106-2217-C44E-892E-70B047F4EE00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1188" name="Rectangle 6">
            <a:extLst>
              <a:ext uri="{FF2B5EF4-FFF2-40B4-BE49-F238E27FC236}">
                <a16:creationId xmlns:a16="http://schemas.microsoft.com/office/drawing/2014/main" id="{77FE1EA7-2539-3143-A9AB-BA88CA301F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1189" name="Rectangle 7">
            <a:extLst>
              <a:ext uri="{FF2B5EF4-FFF2-40B4-BE49-F238E27FC236}">
                <a16:creationId xmlns:a16="http://schemas.microsoft.com/office/drawing/2014/main" id="{7AABE1ED-C226-464A-8F8D-3BF70A288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4C878-A7DF-6649-8E47-4D184D5AB5F5}" type="slidenum">
              <a:rPr lang="en-AU" altLang="en-US" sz="1300">
                <a:latin typeface="Times New Roman" panose="02020603050405020304" pitchFamily="18" charset="0"/>
              </a:rPr>
              <a:pPr/>
              <a:t>31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1190" name="Rectangle 2">
            <a:extLst>
              <a:ext uri="{FF2B5EF4-FFF2-40B4-BE49-F238E27FC236}">
                <a16:creationId xmlns:a16="http://schemas.microsoft.com/office/drawing/2014/main" id="{3B4AED96-0468-8C49-B3D8-D3DA85DD70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>
            <a:extLst>
              <a:ext uri="{FF2B5EF4-FFF2-40B4-BE49-F238E27FC236}">
                <a16:creationId xmlns:a16="http://schemas.microsoft.com/office/drawing/2014/main" id="{2ABBB26B-85B0-4D43-A654-2818463BB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We still need to detect when this happens and do something about it!</a:t>
            </a:r>
          </a:p>
        </p:txBody>
      </p:sp>
    </p:spTree>
    <p:extLst>
      <p:ext uri="{BB962C8B-B14F-4D97-AF65-F5344CB8AC3E}">
        <p14:creationId xmlns:p14="http://schemas.microsoft.com/office/powerpoint/2010/main" val="160271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3681E939-8C2F-0A40-A228-19647E3F42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6CB5ACED-32B7-3543-94A2-171119DAAB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F6D075-59E9-5142-8B3F-E8CB1347073B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2212" name="Rectangle 6">
            <a:extLst>
              <a:ext uri="{FF2B5EF4-FFF2-40B4-BE49-F238E27FC236}">
                <a16:creationId xmlns:a16="http://schemas.microsoft.com/office/drawing/2014/main" id="{33E80C09-2FBF-594C-B6FD-8A540EF71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2213" name="Rectangle 7">
            <a:extLst>
              <a:ext uri="{FF2B5EF4-FFF2-40B4-BE49-F238E27FC236}">
                <a16:creationId xmlns:a16="http://schemas.microsoft.com/office/drawing/2014/main" id="{C9433D7C-B77F-E847-B763-2F67FD5494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C12AE9-BBA3-7148-8993-282EB59B8583}" type="slidenum">
              <a:rPr lang="en-AU" altLang="en-US" sz="1300">
                <a:latin typeface="Times New Roman" panose="02020603050405020304" pitchFamily="18" charset="0"/>
              </a:rPr>
              <a:pPr/>
              <a:t>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2214" name="Rectangle 2">
            <a:extLst>
              <a:ext uri="{FF2B5EF4-FFF2-40B4-BE49-F238E27FC236}">
                <a16:creationId xmlns:a16="http://schemas.microsoft.com/office/drawing/2014/main" id="{71CCE3A1-549E-484D-A565-A3833F29A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>
            <a:extLst>
              <a:ext uri="{FF2B5EF4-FFF2-40B4-BE49-F238E27FC236}">
                <a16:creationId xmlns:a16="http://schemas.microsoft.com/office/drawing/2014/main" id="{0304E4E1-1BCF-2A4D-8F34-6ACEE4EDF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685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80C1CDCF-9000-1349-8F27-3A91765DAE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79668E11-636D-7F4B-AB57-45F7A74F10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A76E67-08D4-FF40-8A03-CA45C14EDBC3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3236" name="Rectangle 6">
            <a:extLst>
              <a:ext uri="{FF2B5EF4-FFF2-40B4-BE49-F238E27FC236}">
                <a16:creationId xmlns:a16="http://schemas.microsoft.com/office/drawing/2014/main" id="{315654A3-8ED2-DD4A-8FCF-E3BDD87593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3237" name="Rectangle 7">
            <a:extLst>
              <a:ext uri="{FF2B5EF4-FFF2-40B4-BE49-F238E27FC236}">
                <a16:creationId xmlns:a16="http://schemas.microsoft.com/office/drawing/2014/main" id="{85EAFD87-4822-7047-A76D-FB40B369E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122404-27C2-884B-A6E5-DCB22D08570A}" type="slidenum">
              <a:rPr lang="en-AU" altLang="en-US" sz="1300">
                <a:latin typeface="Times New Roman" panose="02020603050405020304" pitchFamily="18" charset="0"/>
              </a:rPr>
              <a:pPr/>
              <a:t>33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3238" name="Rectangle 2">
            <a:extLst>
              <a:ext uri="{FF2B5EF4-FFF2-40B4-BE49-F238E27FC236}">
                <a16:creationId xmlns:a16="http://schemas.microsoft.com/office/drawing/2014/main" id="{764A3BD8-B1B0-044D-AD85-49C0EC340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>
            <a:extLst>
              <a:ext uri="{FF2B5EF4-FFF2-40B4-BE49-F238E27FC236}">
                <a16:creationId xmlns:a16="http://schemas.microsoft.com/office/drawing/2014/main" id="{F8B882AB-12D7-A74C-8811-7EFCEE491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937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61BB726C-672E-464A-98BA-27BAB64FBF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476E3BF0-CD40-AF43-9C77-B2EBB36F16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E28769-2BBE-8447-9067-B968B66DD4E7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4260" name="Rectangle 6">
            <a:extLst>
              <a:ext uri="{FF2B5EF4-FFF2-40B4-BE49-F238E27FC236}">
                <a16:creationId xmlns:a16="http://schemas.microsoft.com/office/drawing/2014/main" id="{66699D8B-F798-8D40-A195-4E3EC0C67F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4261" name="Rectangle 7">
            <a:extLst>
              <a:ext uri="{FF2B5EF4-FFF2-40B4-BE49-F238E27FC236}">
                <a16:creationId xmlns:a16="http://schemas.microsoft.com/office/drawing/2014/main" id="{1DA0D4FC-1E20-B842-BCEE-69A74C780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A7DD0-E4E1-2342-8A47-19ED33EAA5F5}" type="slidenum">
              <a:rPr lang="en-AU" altLang="en-US" sz="1300">
                <a:latin typeface="Times New Roman" panose="02020603050405020304" pitchFamily="18" charset="0"/>
              </a:rPr>
              <a:pPr/>
              <a:t>34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4262" name="Rectangle 2">
            <a:extLst>
              <a:ext uri="{FF2B5EF4-FFF2-40B4-BE49-F238E27FC236}">
                <a16:creationId xmlns:a16="http://schemas.microsoft.com/office/drawing/2014/main" id="{8F4802E0-FA2E-6841-BA74-E34A74D1F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>
            <a:extLst>
              <a:ext uri="{FF2B5EF4-FFF2-40B4-BE49-F238E27FC236}">
                <a16:creationId xmlns:a16="http://schemas.microsoft.com/office/drawing/2014/main" id="{78765FA8-9D74-664A-8186-65DD04C26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407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0C76D758-8654-1246-B875-C53FBEA0EE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E17DD78C-6853-074C-899C-AB70981E39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289F35-9DE2-B645-895C-32A0FC1057EA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284" name="Rectangle 6">
            <a:extLst>
              <a:ext uri="{FF2B5EF4-FFF2-40B4-BE49-F238E27FC236}">
                <a16:creationId xmlns:a16="http://schemas.microsoft.com/office/drawing/2014/main" id="{F686FD35-C214-214C-8408-82EC93EB65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5285" name="Rectangle 7">
            <a:extLst>
              <a:ext uri="{FF2B5EF4-FFF2-40B4-BE49-F238E27FC236}">
                <a16:creationId xmlns:a16="http://schemas.microsoft.com/office/drawing/2014/main" id="{4EA6C415-2CDB-5E4B-B7C6-AE987EF315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585F9-8079-5640-A64D-0BA7E2356881}" type="slidenum">
              <a:rPr lang="en-AU" altLang="en-US" sz="1300">
                <a:latin typeface="Times New Roman" panose="02020603050405020304" pitchFamily="18" charset="0"/>
              </a:rPr>
              <a:pPr/>
              <a:t>35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286" name="Rectangle 2">
            <a:extLst>
              <a:ext uri="{FF2B5EF4-FFF2-40B4-BE49-F238E27FC236}">
                <a16:creationId xmlns:a16="http://schemas.microsoft.com/office/drawing/2014/main" id="{8F4150E8-95D7-6644-9C33-065F855AC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>
            <a:extLst>
              <a:ext uri="{FF2B5EF4-FFF2-40B4-BE49-F238E27FC236}">
                <a16:creationId xmlns:a16="http://schemas.microsoft.com/office/drawing/2014/main" id="{7175EFDA-14ED-D844-930A-0919A9AD7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93E415DD-3FE9-DE44-AF3E-FC7DCDC32D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C962798E-BD17-8940-B290-CA0951D08D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427643-78F9-4E47-BBE6-459A23424A85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6308" name="Rectangle 6">
            <a:extLst>
              <a:ext uri="{FF2B5EF4-FFF2-40B4-BE49-F238E27FC236}">
                <a16:creationId xmlns:a16="http://schemas.microsoft.com/office/drawing/2014/main" id="{DD0B49EC-40CB-AF42-8F9D-1CAB90D2A6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6309" name="Rectangle 7">
            <a:extLst>
              <a:ext uri="{FF2B5EF4-FFF2-40B4-BE49-F238E27FC236}">
                <a16:creationId xmlns:a16="http://schemas.microsoft.com/office/drawing/2014/main" id="{931D928A-8E29-004A-9A51-733B05DD2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052190-212F-4E4F-91D6-69A6A02B293A}" type="slidenum">
              <a:rPr lang="en-AU" altLang="en-US" sz="1300">
                <a:latin typeface="Times New Roman" panose="02020603050405020304" pitchFamily="18" charset="0"/>
              </a:rPr>
              <a:pPr/>
              <a:t>36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6310" name="Rectangle 2">
            <a:extLst>
              <a:ext uri="{FF2B5EF4-FFF2-40B4-BE49-F238E27FC236}">
                <a16:creationId xmlns:a16="http://schemas.microsoft.com/office/drawing/2014/main" id="{011E502D-41BF-954D-A979-C40495F54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>
            <a:extLst>
              <a:ext uri="{FF2B5EF4-FFF2-40B4-BE49-F238E27FC236}">
                <a16:creationId xmlns:a16="http://schemas.microsoft.com/office/drawing/2014/main" id="{DD0C689E-CDA3-F240-B944-B489F4C23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285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63AB4AD6-0AF2-EC43-8A21-639A7F27A5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8B1DEF07-70C7-9E45-BCF0-95FB72A6F6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04A822-718A-D943-81AF-99E97618EE15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2" name="Rectangle 6">
            <a:extLst>
              <a:ext uri="{FF2B5EF4-FFF2-40B4-BE49-F238E27FC236}">
                <a16:creationId xmlns:a16="http://schemas.microsoft.com/office/drawing/2014/main" id="{54BC2559-4918-FB4B-B4F1-9293237FBB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7333" name="Rectangle 7">
            <a:extLst>
              <a:ext uri="{FF2B5EF4-FFF2-40B4-BE49-F238E27FC236}">
                <a16:creationId xmlns:a16="http://schemas.microsoft.com/office/drawing/2014/main" id="{41A2B50B-B515-0F4C-B69F-E6E64BF57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F0B2E-E3EF-E042-A0C2-EA66D3551679}" type="slidenum">
              <a:rPr lang="en-AU" altLang="en-US" sz="1300">
                <a:latin typeface="Times New Roman" panose="02020603050405020304" pitchFamily="18" charset="0"/>
              </a:rPr>
              <a:pPr/>
              <a:t>37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4" name="Rectangle 2">
            <a:extLst>
              <a:ext uri="{FF2B5EF4-FFF2-40B4-BE49-F238E27FC236}">
                <a16:creationId xmlns:a16="http://schemas.microsoft.com/office/drawing/2014/main" id="{8D0707F1-EA3E-DC4C-B68F-17331E64E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>
            <a:extLst>
              <a:ext uri="{FF2B5EF4-FFF2-40B4-BE49-F238E27FC236}">
                <a16:creationId xmlns:a16="http://schemas.microsoft.com/office/drawing/2014/main" id="{9730B139-ECB5-EC47-A963-AC43273E6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963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9B19B782-A60D-3249-B2D1-D35A21ECC6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FD846479-8619-1F49-9015-C2EDFE6880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9F8547-1600-4546-8548-4C8DBD08E8E7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8356" name="Rectangle 6">
            <a:extLst>
              <a:ext uri="{FF2B5EF4-FFF2-40B4-BE49-F238E27FC236}">
                <a16:creationId xmlns:a16="http://schemas.microsoft.com/office/drawing/2014/main" id="{EEA63496-2FB4-6A46-BF40-F7085263B7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8357" name="Rectangle 7">
            <a:extLst>
              <a:ext uri="{FF2B5EF4-FFF2-40B4-BE49-F238E27FC236}">
                <a16:creationId xmlns:a16="http://schemas.microsoft.com/office/drawing/2014/main" id="{A3EF0A2A-DB91-6449-81E5-2AB6839D1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9F0754-E6BC-8D45-AA24-0DA879E4FC5D}" type="slidenum">
              <a:rPr lang="en-AU" altLang="en-US" sz="1300">
                <a:latin typeface="Times New Roman" panose="02020603050405020304" pitchFamily="18" charset="0"/>
              </a:rPr>
              <a:pPr/>
              <a:t>38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8358" name="Rectangle 2">
            <a:extLst>
              <a:ext uri="{FF2B5EF4-FFF2-40B4-BE49-F238E27FC236}">
                <a16:creationId xmlns:a16="http://schemas.microsoft.com/office/drawing/2014/main" id="{77AE6200-22BA-0C44-A595-84B846087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>
            <a:extLst>
              <a:ext uri="{FF2B5EF4-FFF2-40B4-BE49-F238E27FC236}">
                <a16:creationId xmlns:a16="http://schemas.microsoft.com/office/drawing/2014/main" id="{9D4D5F77-28B5-AE46-BE2E-B646294B9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9382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7126A4CA-2AAA-C546-9B4A-7233ABCC23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058168F5-1095-5E4E-B523-2AF52B7E29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5FE218-356B-4546-A3DA-6CDD7C15F92F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9380" name="Rectangle 6">
            <a:extLst>
              <a:ext uri="{FF2B5EF4-FFF2-40B4-BE49-F238E27FC236}">
                <a16:creationId xmlns:a16="http://schemas.microsoft.com/office/drawing/2014/main" id="{665EDEB6-5E07-4A43-BED9-2ABB9A3FE5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9381" name="Rectangle 7">
            <a:extLst>
              <a:ext uri="{FF2B5EF4-FFF2-40B4-BE49-F238E27FC236}">
                <a16:creationId xmlns:a16="http://schemas.microsoft.com/office/drawing/2014/main" id="{F8C6EFD4-4DEA-564A-B072-BB753838F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A481FC-9ACA-E047-9375-B3485F091883}" type="slidenum">
              <a:rPr lang="en-AU" altLang="en-US" sz="1300">
                <a:latin typeface="Times New Roman" panose="02020603050405020304" pitchFamily="18" charset="0"/>
              </a:rPr>
              <a:pPr/>
              <a:t>39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9382" name="Rectangle 2">
            <a:extLst>
              <a:ext uri="{FF2B5EF4-FFF2-40B4-BE49-F238E27FC236}">
                <a16:creationId xmlns:a16="http://schemas.microsoft.com/office/drawing/2014/main" id="{BBC073B1-32CA-B445-B90B-A348B8242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>
            <a:extLst>
              <a:ext uri="{FF2B5EF4-FFF2-40B4-BE49-F238E27FC236}">
                <a16:creationId xmlns:a16="http://schemas.microsoft.com/office/drawing/2014/main" id="{150DC843-FFFC-684A-B028-4E9062473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C1903A-8C7D-1242-8221-D0853FDA5BC0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DE50EE6-5DCA-A842-96F8-7BF37D2F5064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12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0B6A3C81-850C-C740-9955-4394A8EEDE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E3C4B877-5703-4742-9A91-8BAD811E374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91036E-E3A3-4F4F-85D6-E91FEA3D4C9A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0404" name="Rectangle 6">
            <a:extLst>
              <a:ext uri="{FF2B5EF4-FFF2-40B4-BE49-F238E27FC236}">
                <a16:creationId xmlns:a16="http://schemas.microsoft.com/office/drawing/2014/main" id="{E26B33C9-9F39-D74A-B242-F5D4405A28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0405" name="Rectangle 7">
            <a:extLst>
              <a:ext uri="{FF2B5EF4-FFF2-40B4-BE49-F238E27FC236}">
                <a16:creationId xmlns:a16="http://schemas.microsoft.com/office/drawing/2014/main" id="{9A07C011-ADD8-2A45-A5BB-7BCA39EAE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BAB609-E9E3-B447-9890-9FEADEE13174}" type="slidenum">
              <a:rPr lang="en-AU" altLang="en-US" sz="1300">
                <a:latin typeface="Times New Roman" panose="02020603050405020304" pitchFamily="18" charset="0"/>
              </a:rPr>
              <a:pPr/>
              <a:t>40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0406" name="Rectangle 2">
            <a:extLst>
              <a:ext uri="{FF2B5EF4-FFF2-40B4-BE49-F238E27FC236}">
                <a16:creationId xmlns:a16="http://schemas.microsoft.com/office/drawing/2014/main" id="{89C5A7B8-9CEA-6D4A-815F-47B46BE6E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7" name="Rectangle 3">
            <a:extLst>
              <a:ext uri="{FF2B5EF4-FFF2-40B4-BE49-F238E27FC236}">
                <a16:creationId xmlns:a16="http://schemas.microsoft.com/office/drawing/2014/main" id="{BC7A7608-A0AE-1449-861B-73828CEDF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602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30594FD6-A4B2-2643-B33D-251A75932F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A087AB56-52EE-184B-A7F7-66BD573B91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16B4A0-F91B-6B46-9880-94B6F275F7F2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28" name="Rectangle 6">
            <a:extLst>
              <a:ext uri="{FF2B5EF4-FFF2-40B4-BE49-F238E27FC236}">
                <a16:creationId xmlns:a16="http://schemas.microsoft.com/office/drawing/2014/main" id="{E116FAFC-27A6-D548-851B-C871B9DDE8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1429" name="Rectangle 7">
            <a:extLst>
              <a:ext uri="{FF2B5EF4-FFF2-40B4-BE49-F238E27FC236}">
                <a16:creationId xmlns:a16="http://schemas.microsoft.com/office/drawing/2014/main" id="{CDC84627-5F59-9846-A8BB-251F4C0EF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20E8AE-1BE9-EB41-9FDD-62EB503D9E2E}" type="slidenum">
              <a:rPr lang="en-AU" altLang="en-US" sz="1300">
                <a:latin typeface="Times New Roman" panose="02020603050405020304" pitchFamily="18" charset="0"/>
              </a:rPr>
              <a:pPr/>
              <a:t>41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30" name="Rectangle 2">
            <a:extLst>
              <a:ext uri="{FF2B5EF4-FFF2-40B4-BE49-F238E27FC236}">
                <a16:creationId xmlns:a16="http://schemas.microsoft.com/office/drawing/2014/main" id="{C0D5BA2C-6636-D646-BF92-9DB3210DA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>
            <a:extLst>
              <a:ext uri="{FF2B5EF4-FFF2-40B4-BE49-F238E27FC236}">
                <a16:creationId xmlns:a16="http://schemas.microsoft.com/office/drawing/2014/main" id="{0D28F869-8895-4648-A5A6-073FD336E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0982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2847F23-FFAC-194C-932D-3C07D97AC4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5780B995-788E-6F46-A1C0-5DD44DB99C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9871-E93E-1B42-ACEE-D54852D2B404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2452" name="Rectangle 6">
            <a:extLst>
              <a:ext uri="{FF2B5EF4-FFF2-40B4-BE49-F238E27FC236}">
                <a16:creationId xmlns:a16="http://schemas.microsoft.com/office/drawing/2014/main" id="{E30598B7-E146-2D4D-88F3-099311E179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2453" name="Rectangle 7">
            <a:extLst>
              <a:ext uri="{FF2B5EF4-FFF2-40B4-BE49-F238E27FC236}">
                <a16:creationId xmlns:a16="http://schemas.microsoft.com/office/drawing/2014/main" id="{999FE8D0-FF87-DD45-B7BD-48148AE5C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450820-D683-9945-B11E-915526190019}" type="slidenum">
              <a:rPr lang="en-AU" altLang="en-US" sz="1300">
                <a:latin typeface="Times New Roman" panose="02020603050405020304" pitchFamily="18" charset="0"/>
              </a:rPr>
              <a:pPr/>
              <a:t>42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2454" name="Rectangle 2">
            <a:extLst>
              <a:ext uri="{FF2B5EF4-FFF2-40B4-BE49-F238E27FC236}">
                <a16:creationId xmlns:a16="http://schemas.microsoft.com/office/drawing/2014/main" id="{8540AF70-A629-DA41-9491-B5AC74BC6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5" name="Rectangle 3">
            <a:extLst>
              <a:ext uri="{FF2B5EF4-FFF2-40B4-BE49-F238E27FC236}">
                <a16:creationId xmlns:a16="http://schemas.microsoft.com/office/drawing/2014/main" id="{819B80CD-F22D-B74D-B136-06FBC6FD7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3968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8535262E-846B-9E4C-91E5-65647C9AC3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2AB01007-5E0D-A044-8DB4-1AEA755E06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21D84E-CCC7-EF4B-B694-2F0FC4737D46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6" name="Rectangle 6">
            <a:extLst>
              <a:ext uri="{FF2B5EF4-FFF2-40B4-BE49-F238E27FC236}">
                <a16:creationId xmlns:a16="http://schemas.microsoft.com/office/drawing/2014/main" id="{138A03B0-525E-E94C-BC0F-253CBED181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3477" name="Rectangle 7">
            <a:extLst>
              <a:ext uri="{FF2B5EF4-FFF2-40B4-BE49-F238E27FC236}">
                <a16:creationId xmlns:a16="http://schemas.microsoft.com/office/drawing/2014/main" id="{445696CC-72D3-AB44-95EF-18C2161BE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B63E71-50C5-B141-874B-E81CDEBB95A4}" type="slidenum">
              <a:rPr lang="en-AU" altLang="en-US" sz="1300">
                <a:latin typeface="Times New Roman" panose="02020603050405020304" pitchFamily="18" charset="0"/>
              </a:rPr>
              <a:pPr/>
              <a:t>43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8" name="Rectangle 2">
            <a:extLst>
              <a:ext uri="{FF2B5EF4-FFF2-40B4-BE49-F238E27FC236}">
                <a16:creationId xmlns:a16="http://schemas.microsoft.com/office/drawing/2014/main" id="{A9779D7F-981A-9E46-BAAE-686E9CF1F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>
            <a:extLst>
              <a:ext uri="{FF2B5EF4-FFF2-40B4-BE49-F238E27FC236}">
                <a16:creationId xmlns:a16="http://schemas.microsoft.com/office/drawing/2014/main" id="{D0716782-DA5C-2843-A38F-B6BD111BD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610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61B52A91-ADA4-7A4F-B3F1-4FEF57236D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FD27B054-D749-4247-B715-6E4FDE456A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0DFDBD-DD9C-C74C-874A-CE0D898D124B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4500" name="Rectangle 6">
            <a:extLst>
              <a:ext uri="{FF2B5EF4-FFF2-40B4-BE49-F238E27FC236}">
                <a16:creationId xmlns:a16="http://schemas.microsoft.com/office/drawing/2014/main" id="{9A48E17A-DB8D-6543-B670-830DC1FEE8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4501" name="Rectangle 7">
            <a:extLst>
              <a:ext uri="{FF2B5EF4-FFF2-40B4-BE49-F238E27FC236}">
                <a16:creationId xmlns:a16="http://schemas.microsoft.com/office/drawing/2014/main" id="{8D1A9560-E699-7446-99EA-A0A75567E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2617A3-6918-4344-BC38-72ED053EC821}" type="slidenum">
              <a:rPr lang="en-AU" altLang="en-US" sz="1300">
                <a:latin typeface="Times New Roman" panose="02020603050405020304" pitchFamily="18" charset="0"/>
              </a:rPr>
              <a:pPr/>
              <a:t>44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4502" name="Rectangle 2">
            <a:extLst>
              <a:ext uri="{FF2B5EF4-FFF2-40B4-BE49-F238E27FC236}">
                <a16:creationId xmlns:a16="http://schemas.microsoft.com/office/drawing/2014/main" id="{B0668112-7F40-844F-83F3-6C01FF6B96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3" name="Rectangle 3">
            <a:extLst>
              <a:ext uri="{FF2B5EF4-FFF2-40B4-BE49-F238E27FC236}">
                <a16:creationId xmlns:a16="http://schemas.microsoft.com/office/drawing/2014/main" id="{8389A89F-50D3-C149-B564-CAE8B588E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426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B3296C9B-13C9-7041-A9A3-F2A93FF904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0D2A415A-4856-A94F-9DF4-5533FB05D8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8034E9-285F-414B-BC70-9AB5D283CF76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5524" name="Rectangle 6">
            <a:extLst>
              <a:ext uri="{FF2B5EF4-FFF2-40B4-BE49-F238E27FC236}">
                <a16:creationId xmlns:a16="http://schemas.microsoft.com/office/drawing/2014/main" id="{9062E5BC-7C8D-EB45-B4D3-D68961A614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5525" name="Rectangle 7">
            <a:extLst>
              <a:ext uri="{FF2B5EF4-FFF2-40B4-BE49-F238E27FC236}">
                <a16:creationId xmlns:a16="http://schemas.microsoft.com/office/drawing/2014/main" id="{1066F125-928A-AF48-AFC6-675F440D6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D5750D-06AD-5744-A25E-C2948FB6B9FA}" type="slidenum">
              <a:rPr lang="en-AU" altLang="en-US" sz="1300">
                <a:latin typeface="Times New Roman" panose="02020603050405020304" pitchFamily="18" charset="0"/>
              </a:rPr>
              <a:pPr/>
              <a:t>45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5526" name="Rectangle 2">
            <a:extLst>
              <a:ext uri="{FF2B5EF4-FFF2-40B4-BE49-F238E27FC236}">
                <a16:creationId xmlns:a16="http://schemas.microsoft.com/office/drawing/2014/main" id="{A70F7422-3A69-BA4E-B9C2-9E4827941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>
            <a:extLst>
              <a:ext uri="{FF2B5EF4-FFF2-40B4-BE49-F238E27FC236}">
                <a16:creationId xmlns:a16="http://schemas.microsoft.com/office/drawing/2014/main" id="{D7EBF138-1A85-474A-9004-3066D418D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8449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A91E1798-E01D-3E43-9118-1C865B3F1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0BD8C068-257C-1F46-806A-B8CCC2EC3A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746C16-A851-FE45-875B-DB0211E181D9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6548" name="Rectangle 6">
            <a:extLst>
              <a:ext uri="{FF2B5EF4-FFF2-40B4-BE49-F238E27FC236}">
                <a16:creationId xmlns:a16="http://schemas.microsoft.com/office/drawing/2014/main" id="{28B20D90-5831-6A45-B7A0-6B9DCAFF72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6549" name="Rectangle 7">
            <a:extLst>
              <a:ext uri="{FF2B5EF4-FFF2-40B4-BE49-F238E27FC236}">
                <a16:creationId xmlns:a16="http://schemas.microsoft.com/office/drawing/2014/main" id="{B6D5D0E4-463B-104D-B7C6-0B6F0ED5B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1AE021-D3D4-E145-8B89-12D88DFCD98F}" type="slidenum">
              <a:rPr lang="en-AU" altLang="en-US" sz="1300">
                <a:latin typeface="Times New Roman" panose="02020603050405020304" pitchFamily="18" charset="0"/>
              </a:rPr>
              <a:pPr/>
              <a:t>46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6550" name="Rectangle 2">
            <a:extLst>
              <a:ext uri="{FF2B5EF4-FFF2-40B4-BE49-F238E27FC236}">
                <a16:creationId xmlns:a16="http://schemas.microsoft.com/office/drawing/2014/main" id="{7CD7A21F-9A6D-3045-BEB1-B2BE0644D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51" name="Rectangle 3">
            <a:extLst>
              <a:ext uri="{FF2B5EF4-FFF2-40B4-BE49-F238E27FC236}">
                <a16:creationId xmlns:a16="http://schemas.microsoft.com/office/drawing/2014/main" id="{566E35B8-8037-BE43-80CF-625B21EB9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987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E8F6C53D-CE33-3F43-A07D-8AAA5B3280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413345E9-9DCF-F544-9353-2B61B98A51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40E4B6-CEE5-BC40-A38D-2AD1B9B220C8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7572" name="Rectangle 6">
            <a:extLst>
              <a:ext uri="{FF2B5EF4-FFF2-40B4-BE49-F238E27FC236}">
                <a16:creationId xmlns:a16="http://schemas.microsoft.com/office/drawing/2014/main" id="{346F0312-6F60-C840-A824-D6ED5EFC09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7573" name="Rectangle 7">
            <a:extLst>
              <a:ext uri="{FF2B5EF4-FFF2-40B4-BE49-F238E27FC236}">
                <a16:creationId xmlns:a16="http://schemas.microsoft.com/office/drawing/2014/main" id="{24BD7175-2357-6847-9DE7-389C718EC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50F6EA-A031-DB4D-BA00-DD5EEE42AEA5}" type="slidenum">
              <a:rPr lang="en-AU" altLang="en-US" sz="1300">
                <a:latin typeface="Times New Roman" panose="02020603050405020304" pitchFamily="18" charset="0"/>
              </a:rPr>
              <a:pPr/>
              <a:t>47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7574" name="Rectangle 2">
            <a:extLst>
              <a:ext uri="{FF2B5EF4-FFF2-40B4-BE49-F238E27FC236}">
                <a16:creationId xmlns:a16="http://schemas.microsoft.com/office/drawing/2014/main" id="{23A64A0D-1153-6046-91A2-AEA1B9B22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>
            <a:extLst>
              <a:ext uri="{FF2B5EF4-FFF2-40B4-BE49-F238E27FC236}">
                <a16:creationId xmlns:a16="http://schemas.microsoft.com/office/drawing/2014/main" id="{5E48C04D-3505-774D-BF3F-005DAF08B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Start at 00 with strong predict not taken (maybe). </a:t>
            </a:r>
          </a:p>
        </p:txBody>
      </p:sp>
    </p:spTree>
    <p:extLst>
      <p:ext uri="{BB962C8B-B14F-4D97-AF65-F5344CB8AC3E}">
        <p14:creationId xmlns:p14="http://schemas.microsoft.com/office/powerpoint/2010/main" val="1046847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80A62FCA-2CD5-0842-BCBE-7240DA2686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66888A6E-78ED-1947-8B94-1710FBBC48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FD7BA6-E6A0-CD43-A3C5-9F0CCFE326BD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8596" name="Rectangle 6">
            <a:extLst>
              <a:ext uri="{FF2B5EF4-FFF2-40B4-BE49-F238E27FC236}">
                <a16:creationId xmlns:a16="http://schemas.microsoft.com/office/drawing/2014/main" id="{3FF44E91-0188-564C-8A56-4381EA674A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8597" name="Rectangle 7">
            <a:extLst>
              <a:ext uri="{FF2B5EF4-FFF2-40B4-BE49-F238E27FC236}">
                <a16:creationId xmlns:a16="http://schemas.microsoft.com/office/drawing/2014/main" id="{2B8F0223-0CDF-CF4A-BAC5-EE3DE8898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8E1AA8-C5DC-494F-9649-CF48E8CCB9E0}" type="slidenum">
              <a:rPr lang="en-AU" altLang="en-US" sz="1300">
                <a:latin typeface="Times New Roman" panose="02020603050405020304" pitchFamily="18" charset="0"/>
              </a:rPr>
              <a:pPr/>
              <a:t>48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8598" name="Rectangle 2">
            <a:extLst>
              <a:ext uri="{FF2B5EF4-FFF2-40B4-BE49-F238E27FC236}">
                <a16:creationId xmlns:a16="http://schemas.microsoft.com/office/drawing/2014/main" id="{97859AB0-16A6-654A-B4F9-65D9FCCF63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9" name="Rectangle 3">
            <a:extLst>
              <a:ext uri="{FF2B5EF4-FFF2-40B4-BE49-F238E27FC236}">
                <a16:creationId xmlns:a16="http://schemas.microsoft.com/office/drawing/2014/main" id="{4E316BF4-E8BA-9747-B277-B9C2AB0EA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1418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604478C9-49E0-B642-9283-64DE7F3CB5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764017ED-1A0A-6646-92D5-0B23240F38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6C9CF1-A10C-B24A-BF7E-EAAFDB69D48D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9620" name="Rectangle 6">
            <a:extLst>
              <a:ext uri="{FF2B5EF4-FFF2-40B4-BE49-F238E27FC236}">
                <a16:creationId xmlns:a16="http://schemas.microsoft.com/office/drawing/2014/main" id="{DD7653A5-284C-B84C-9FCC-F218C3F8BD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9621" name="Rectangle 7">
            <a:extLst>
              <a:ext uri="{FF2B5EF4-FFF2-40B4-BE49-F238E27FC236}">
                <a16:creationId xmlns:a16="http://schemas.microsoft.com/office/drawing/2014/main" id="{7277C0CE-885D-0142-A0E8-FAD42EFF2F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39CC1C-EC05-4D47-8B97-DBC5E7A108C7}" type="slidenum">
              <a:rPr lang="en-AU" altLang="en-US" sz="1300">
                <a:latin typeface="Times New Roman" panose="02020603050405020304" pitchFamily="18" charset="0"/>
              </a:rPr>
              <a:pPr/>
              <a:t>49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9622" name="Rectangle 2">
            <a:extLst>
              <a:ext uri="{FF2B5EF4-FFF2-40B4-BE49-F238E27FC236}">
                <a16:creationId xmlns:a16="http://schemas.microsoft.com/office/drawing/2014/main" id="{E0BAF512-C4F0-094C-97AB-DFC939719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>
            <a:extLst>
              <a:ext uri="{FF2B5EF4-FFF2-40B4-BE49-F238E27FC236}">
                <a16:creationId xmlns:a16="http://schemas.microsoft.com/office/drawing/2014/main" id="{2CB6E175-4FEF-AD41-9EFA-176040C3B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4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2C9317B-3516-FC42-9C68-79F67F39AA2E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E9BCC1B-46A9-2047-8079-37DD00820888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22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DE1A60CD-EA63-C840-9AF2-A4E574B8A1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BC1C844D-C47D-DA4E-AD4F-597A3FF6E2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DC763-15F1-9F43-A44D-A0B1A689E971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0644" name="Rectangle 6">
            <a:extLst>
              <a:ext uri="{FF2B5EF4-FFF2-40B4-BE49-F238E27FC236}">
                <a16:creationId xmlns:a16="http://schemas.microsoft.com/office/drawing/2014/main" id="{87C6F41C-F14F-E244-B756-418BE9BC7C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0645" name="Rectangle 7">
            <a:extLst>
              <a:ext uri="{FF2B5EF4-FFF2-40B4-BE49-F238E27FC236}">
                <a16:creationId xmlns:a16="http://schemas.microsoft.com/office/drawing/2014/main" id="{35BB3016-0325-5340-B387-81EA7A9D9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C34006-65FF-8446-9A76-1A79E1A29219}" type="slidenum">
              <a:rPr lang="en-AU" altLang="en-US" sz="1300">
                <a:latin typeface="Times New Roman" panose="02020603050405020304" pitchFamily="18" charset="0"/>
              </a:rPr>
              <a:pPr/>
              <a:t>50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0646" name="Rectangle 2">
            <a:extLst>
              <a:ext uri="{FF2B5EF4-FFF2-40B4-BE49-F238E27FC236}">
                <a16:creationId xmlns:a16="http://schemas.microsoft.com/office/drawing/2014/main" id="{9E275E28-9B64-5346-A6BC-C0FD52B2D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7" name="Rectangle 3">
            <a:extLst>
              <a:ext uri="{FF2B5EF4-FFF2-40B4-BE49-F238E27FC236}">
                <a16:creationId xmlns:a16="http://schemas.microsoft.com/office/drawing/2014/main" id="{02F9E28A-D51E-A34E-8A93-AD5305422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184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C3098196-4497-C74D-BEFF-10727C3772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5CBF1991-45AC-EE46-B49D-0663037CF9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893273-477F-BA46-9C8D-D5D424D08DB3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68" name="Rectangle 6">
            <a:extLst>
              <a:ext uri="{FF2B5EF4-FFF2-40B4-BE49-F238E27FC236}">
                <a16:creationId xmlns:a16="http://schemas.microsoft.com/office/drawing/2014/main" id="{8FDEED97-240B-2A4E-8E4D-C2B11FDD40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1669" name="Rectangle 7">
            <a:extLst>
              <a:ext uri="{FF2B5EF4-FFF2-40B4-BE49-F238E27FC236}">
                <a16:creationId xmlns:a16="http://schemas.microsoft.com/office/drawing/2014/main" id="{CF012F5B-5549-8D4F-AD26-6151D50C0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13DAC0-BBD0-D245-8097-B8BDDBC6C638}" type="slidenum">
              <a:rPr lang="en-AU" altLang="en-US" sz="1300">
                <a:latin typeface="Times New Roman" panose="02020603050405020304" pitchFamily="18" charset="0"/>
              </a:rPr>
              <a:pPr/>
              <a:t>51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70" name="Rectangle 2">
            <a:extLst>
              <a:ext uri="{FF2B5EF4-FFF2-40B4-BE49-F238E27FC236}">
                <a16:creationId xmlns:a16="http://schemas.microsoft.com/office/drawing/2014/main" id="{54BE06A1-90F0-B740-8EBB-B60E6BCF4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>
            <a:extLst>
              <a:ext uri="{FF2B5EF4-FFF2-40B4-BE49-F238E27FC236}">
                <a16:creationId xmlns:a16="http://schemas.microsoft.com/office/drawing/2014/main" id="{8A848E43-C2A7-B549-98CB-7FDE3CAD0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7477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8E737ECE-C906-B646-BF6E-E396ED7CC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01DCB3CF-DA3C-F74C-8E6C-BE19A4ECFC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EC8AAB-0AAA-AA45-B412-438CFA8285D9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2692" name="Rectangle 6">
            <a:extLst>
              <a:ext uri="{FF2B5EF4-FFF2-40B4-BE49-F238E27FC236}">
                <a16:creationId xmlns:a16="http://schemas.microsoft.com/office/drawing/2014/main" id="{CE9BDE5F-C1E4-9E41-9948-6021AF17F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2693" name="Rectangle 7">
            <a:extLst>
              <a:ext uri="{FF2B5EF4-FFF2-40B4-BE49-F238E27FC236}">
                <a16:creationId xmlns:a16="http://schemas.microsoft.com/office/drawing/2014/main" id="{6BDD706A-2335-C842-B6D7-FD2980AD6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2C5C82-6272-CB43-A23C-69A79C8DF64D}" type="slidenum">
              <a:rPr lang="en-AU" altLang="en-US" sz="1300">
                <a:latin typeface="Times New Roman" panose="02020603050405020304" pitchFamily="18" charset="0"/>
              </a:rPr>
              <a:pPr/>
              <a:t>52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2694" name="Rectangle 2">
            <a:extLst>
              <a:ext uri="{FF2B5EF4-FFF2-40B4-BE49-F238E27FC236}">
                <a16:creationId xmlns:a16="http://schemas.microsoft.com/office/drawing/2014/main" id="{8828BBA3-0891-064C-A78E-37B61C812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5" name="Rectangle 3">
            <a:extLst>
              <a:ext uri="{FF2B5EF4-FFF2-40B4-BE49-F238E27FC236}">
                <a16:creationId xmlns:a16="http://schemas.microsoft.com/office/drawing/2014/main" id="{AF179835-CC48-7046-B8B3-00CD8C883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6836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B00E5382-0C29-7C44-8978-704EF93C80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56462022-3146-454E-A4DA-61DB866B6F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446208-8087-EC46-ABCA-3181C5B6944B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6" name="Rectangle 6">
            <a:extLst>
              <a:ext uri="{FF2B5EF4-FFF2-40B4-BE49-F238E27FC236}">
                <a16:creationId xmlns:a16="http://schemas.microsoft.com/office/drawing/2014/main" id="{73D5C512-EE9F-E445-9035-11593FFA1F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3DA4EF0E-D34B-7648-88C5-330AB76D1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EC3D49-3225-BC49-B066-60D933A89A24}" type="slidenum">
              <a:rPr lang="en-AU" altLang="en-US" sz="1300">
                <a:latin typeface="Times New Roman" panose="02020603050405020304" pitchFamily="18" charset="0"/>
              </a:rPr>
              <a:pPr/>
              <a:t>53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8" name="Rectangle 2">
            <a:extLst>
              <a:ext uri="{FF2B5EF4-FFF2-40B4-BE49-F238E27FC236}">
                <a16:creationId xmlns:a16="http://schemas.microsoft.com/office/drawing/2014/main" id="{C82885A9-6D8D-9946-BEDA-FA54CE67B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9" name="Rectangle 3">
            <a:extLst>
              <a:ext uri="{FF2B5EF4-FFF2-40B4-BE49-F238E27FC236}">
                <a16:creationId xmlns:a16="http://schemas.microsoft.com/office/drawing/2014/main" id="{65883012-EA65-CF40-B4A6-26741A277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6100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79DAE4DE-6B0C-C548-9ACC-72F8DE9DED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065C4D7F-29E0-2A49-B0CD-ED6EDED392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93A73E-2004-C74C-A972-1EFE083B12EA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4740" name="Rectangle 6">
            <a:extLst>
              <a:ext uri="{FF2B5EF4-FFF2-40B4-BE49-F238E27FC236}">
                <a16:creationId xmlns:a16="http://schemas.microsoft.com/office/drawing/2014/main" id="{4C54BEE8-4B2A-A746-93C3-DC4EF322C5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4741" name="Rectangle 7">
            <a:extLst>
              <a:ext uri="{FF2B5EF4-FFF2-40B4-BE49-F238E27FC236}">
                <a16:creationId xmlns:a16="http://schemas.microsoft.com/office/drawing/2014/main" id="{AFBEC00C-8C32-5144-B658-09F35BE58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4E2B6D-71D3-C34E-AEC1-415E9061F821}" type="slidenum">
              <a:rPr lang="en-AU" altLang="en-US" sz="1300">
                <a:latin typeface="Times New Roman" panose="02020603050405020304" pitchFamily="18" charset="0"/>
              </a:rPr>
              <a:pPr/>
              <a:t>54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4742" name="Rectangle 2">
            <a:extLst>
              <a:ext uri="{FF2B5EF4-FFF2-40B4-BE49-F238E27FC236}">
                <a16:creationId xmlns:a16="http://schemas.microsoft.com/office/drawing/2014/main" id="{214A2B73-F8E1-6B49-8968-34472FB57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3" name="Rectangle 3">
            <a:extLst>
              <a:ext uri="{FF2B5EF4-FFF2-40B4-BE49-F238E27FC236}">
                <a16:creationId xmlns:a16="http://schemas.microsoft.com/office/drawing/2014/main" id="{FF056C1D-5573-614C-A01A-5E30F64AE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0296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DF0D2854-643B-C14F-B28E-67BDE5C457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58532DC0-2BFC-0448-801A-BFF6B23B62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D09AC2-6F5B-DA4C-96A3-BC952B31D306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4" name="Rectangle 6">
            <a:extLst>
              <a:ext uri="{FF2B5EF4-FFF2-40B4-BE49-F238E27FC236}">
                <a16:creationId xmlns:a16="http://schemas.microsoft.com/office/drawing/2014/main" id="{34C7BC20-B205-7448-B9C2-63B3E922FD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5765" name="Rectangle 7">
            <a:extLst>
              <a:ext uri="{FF2B5EF4-FFF2-40B4-BE49-F238E27FC236}">
                <a16:creationId xmlns:a16="http://schemas.microsoft.com/office/drawing/2014/main" id="{09CC8913-121D-654C-B671-467D88958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0CF123-E636-7349-956F-2D9F16BB7952}" type="slidenum">
              <a:rPr lang="en-AU" altLang="en-US" sz="1300">
                <a:latin typeface="Times New Roman" panose="02020603050405020304" pitchFamily="18" charset="0"/>
              </a:rPr>
              <a:pPr/>
              <a:t>55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6" name="Rectangle 2">
            <a:extLst>
              <a:ext uri="{FF2B5EF4-FFF2-40B4-BE49-F238E27FC236}">
                <a16:creationId xmlns:a16="http://schemas.microsoft.com/office/drawing/2014/main" id="{39722152-95F9-5347-B33B-88D2D1FC9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7" name="Rectangle 3">
            <a:extLst>
              <a:ext uri="{FF2B5EF4-FFF2-40B4-BE49-F238E27FC236}">
                <a16:creationId xmlns:a16="http://schemas.microsoft.com/office/drawing/2014/main" id="{3B1F5F0E-1812-7A4C-9752-1CD94C0AC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5164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2F777C04-3A93-384C-9B9C-42007B32A9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CBC368F8-4478-1D48-8663-8DB4DB7485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5EF4DE-4EC5-A048-B18B-D0301366ADB5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6788" name="Rectangle 6">
            <a:extLst>
              <a:ext uri="{FF2B5EF4-FFF2-40B4-BE49-F238E27FC236}">
                <a16:creationId xmlns:a16="http://schemas.microsoft.com/office/drawing/2014/main" id="{F4A4AD45-271A-B04D-A5DF-6C4CF7649A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6789" name="Rectangle 7">
            <a:extLst>
              <a:ext uri="{FF2B5EF4-FFF2-40B4-BE49-F238E27FC236}">
                <a16:creationId xmlns:a16="http://schemas.microsoft.com/office/drawing/2014/main" id="{4EEB6484-D8EC-684B-A90A-177F4B81E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E02F6-1E33-FA4F-91E0-60F56CD7CBD0}" type="slidenum">
              <a:rPr lang="en-AU" altLang="en-US" sz="1300">
                <a:latin typeface="Times New Roman" panose="02020603050405020304" pitchFamily="18" charset="0"/>
              </a:rPr>
              <a:pPr/>
              <a:t>56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6790" name="Rectangle 2">
            <a:extLst>
              <a:ext uri="{FF2B5EF4-FFF2-40B4-BE49-F238E27FC236}">
                <a16:creationId xmlns:a16="http://schemas.microsoft.com/office/drawing/2014/main" id="{14017FC3-EC95-D74B-A17A-BE45AC649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91" name="Rectangle 3">
            <a:extLst>
              <a:ext uri="{FF2B5EF4-FFF2-40B4-BE49-F238E27FC236}">
                <a16:creationId xmlns:a16="http://schemas.microsoft.com/office/drawing/2014/main" id="{B811E06C-5131-354F-9598-FA9748FEB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6940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FA4B059-2093-7449-9BA2-E1991EB08D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73D783D3-FBA6-6C4E-B852-2FB6590658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13C67C-2627-0642-BDD6-234CC1BB3373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7812" name="Rectangle 6">
            <a:extLst>
              <a:ext uri="{FF2B5EF4-FFF2-40B4-BE49-F238E27FC236}">
                <a16:creationId xmlns:a16="http://schemas.microsoft.com/office/drawing/2014/main" id="{79557FDD-374A-CB43-8F77-83CFC0DD4C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7813" name="Rectangle 7">
            <a:extLst>
              <a:ext uri="{FF2B5EF4-FFF2-40B4-BE49-F238E27FC236}">
                <a16:creationId xmlns:a16="http://schemas.microsoft.com/office/drawing/2014/main" id="{C7A1D569-E898-2C44-A2C6-F7D39A0C2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E4C439-9318-BD4E-8225-C6C1EEF44482}" type="slidenum">
              <a:rPr lang="en-AU" altLang="en-US" sz="1300">
                <a:latin typeface="Times New Roman" panose="02020603050405020304" pitchFamily="18" charset="0"/>
              </a:rPr>
              <a:pPr/>
              <a:t>57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7814" name="Rectangle 2">
            <a:extLst>
              <a:ext uri="{FF2B5EF4-FFF2-40B4-BE49-F238E27FC236}">
                <a16:creationId xmlns:a16="http://schemas.microsoft.com/office/drawing/2014/main" id="{D93733EF-A51D-8E48-BB46-2394B7B110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5" name="Rectangle 3">
            <a:extLst>
              <a:ext uri="{FF2B5EF4-FFF2-40B4-BE49-F238E27FC236}">
                <a16:creationId xmlns:a16="http://schemas.microsoft.com/office/drawing/2014/main" id="{5C026F4E-5EA6-6646-B106-FF87378EC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6238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AC11EE82-ED3A-234F-A149-59A17432E1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CB908BDA-BBD0-2E4E-B771-7640809D89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18F01B-3A17-F045-93D3-07BC88FB7DEE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8836" name="Rectangle 6">
            <a:extLst>
              <a:ext uri="{FF2B5EF4-FFF2-40B4-BE49-F238E27FC236}">
                <a16:creationId xmlns:a16="http://schemas.microsoft.com/office/drawing/2014/main" id="{649629DC-40AD-9146-BB53-F6F0601096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8837" name="Rectangle 7">
            <a:extLst>
              <a:ext uri="{FF2B5EF4-FFF2-40B4-BE49-F238E27FC236}">
                <a16:creationId xmlns:a16="http://schemas.microsoft.com/office/drawing/2014/main" id="{5C5DAC71-58B4-9742-8006-7F76189B7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1D7A46-2C03-DC41-AFF3-C644131717BC}" type="slidenum">
              <a:rPr lang="en-AU" altLang="en-US" sz="1300">
                <a:latin typeface="Times New Roman" panose="02020603050405020304" pitchFamily="18" charset="0"/>
              </a:rPr>
              <a:pPr/>
              <a:t>58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8838" name="Rectangle 2">
            <a:extLst>
              <a:ext uri="{FF2B5EF4-FFF2-40B4-BE49-F238E27FC236}">
                <a16:creationId xmlns:a16="http://schemas.microsoft.com/office/drawing/2014/main" id="{2E9AAF28-0DC0-E845-BFFC-A017F7670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9" name="Rectangle 3">
            <a:extLst>
              <a:ext uri="{FF2B5EF4-FFF2-40B4-BE49-F238E27FC236}">
                <a16:creationId xmlns:a16="http://schemas.microsoft.com/office/drawing/2014/main" id="{303A0B98-B7EB-544F-97F0-AE1B331E5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0615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11E3C21A-CD62-6F4D-913E-9670BBA229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75847672-E480-4440-B838-9FAD5A1A6C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E9BA44-CC20-714D-99EC-2B82C98A7FD7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9860" name="Rectangle 6">
            <a:extLst>
              <a:ext uri="{FF2B5EF4-FFF2-40B4-BE49-F238E27FC236}">
                <a16:creationId xmlns:a16="http://schemas.microsoft.com/office/drawing/2014/main" id="{4736AF7C-946E-5B41-BFBB-2F5E86F418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9861" name="Rectangle 7">
            <a:extLst>
              <a:ext uri="{FF2B5EF4-FFF2-40B4-BE49-F238E27FC236}">
                <a16:creationId xmlns:a16="http://schemas.microsoft.com/office/drawing/2014/main" id="{3A45B6CB-53D0-704F-8CEE-127085A2AA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BCEEF3-2033-CA47-BCB0-6D822D33CD93}" type="slidenum">
              <a:rPr lang="en-AU" altLang="en-US" sz="1300">
                <a:latin typeface="Times New Roman" panose="02020603050405020304" pitchFamily="18" charset="0"/>
              </a:rPr>
              <a:pPr/>
              <a:t>59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9862" name="Rectangle 2">
            <a:extLst>
              <a:ext uri="{FF2B5EF4-FFF2-40B4-BE49-F238E27FC236}">
                <a16:creationId xmlns:a16="http://schemas.microsoft.com/office/drawing/2014/main" id="{12D1543B-0414-AA43-8EAD-FB7561A61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3" name="Rectangle 3">
            <a:extLst>
              <a:ext uri="{FF2B5EF4-FFF2-40B4-BE49-F238E27FC236}">
                <a16:creationId xmlns:a16="http://schemas.microsoft.com/office/drawing/2014/main" id="{43E66CF1-89C7-1D4C-A9A0-06AF1EB2A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59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F1E80E9-D0F3-DD4B-BFDD-D3AE6F6BD50F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11FF5D-C5BE-3149-A3FD-0EC01826140F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642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29EAE37C-C8F9-B944-A4AF-E92024A197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1FDF6E89-1B55-2943-8726-DB09A3B646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A1CDED-EFA6-C44B-81B0-060E22C522A9}" type="datetime4">
              <a:rPr lang="en-US" altLang="en-US" sz="1300" smtClean="0">
                <a:latin typeface="Times New Roman" panose="02020603050405020304" pitchFamily="18" charset="0"/>
              </a:rPr>
              <a:t>October 30,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0884" name="Rectangle 6">
            <a:extLst>
              <a:ext uri="{FF2B5EF4-FFF2-40B4-BE49-F238E27FC236}">
                <a16:creationId xmlns:a16="http://schemas.microsoft.com/office/drawing/2014/main" id="{393E654F-179E-ED41-9ABC-C7AC11421B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0885" name="Rectangle 7">
            <a:extLst>
              <a:ext uri="{FF2B5EF4-FFF2-40B4-BE49-F238E27FC236}">
                <a16:creationId xmlns:a16="http://schemas.microsoft.com/office/drawing/2014/main" id="{1F719412-98DF-464A-86F3-95D8373D3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6024CA-200A-AF46-A4F6-725511569B2A}" type="slidenum">
              <a:rPr lang="en-AU" altLang="en-US" sz="1300">
                <a:latin typeface="Times New Roman" panose="02020603050405020304" pitchFamily="18" charset="0"/>
              </a:rPr>
              <a:pPr/>
              <a:t>60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0886" name="Rectangle 2">
            <a:extLst>
              <a:ext uri="{FF2B5EF4-FFF2-40B4-BE49-F238E27FC236}">
                <a16:creationId xmlns:a16="http://schemas.microsoft.com/office/drawing/2014/main" id="{C348DEFD-1F85-A540-AB6B-FB758E3A1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7" name="Rectangle 3">
            <a:extLst>
              <a:ext uri="{FF2B5EF4-FFF2-40B4-BE49-F238E27FC236}">
                <a16:creationId xmlns:a16="http://schemas.microsoft.com/office/drawing/2014/main" id="{5C45FA21-22D9-2C4C-A078-9B734B4C9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15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D72A5B-311D-B943-B474-58CB18C090C3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4D4B0B-901D-4F4F-B8CB-731173055BAE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7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3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893DB4E-D77C-E547-99B0-10B58CDC56EE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EA303CC-BE3C-9845-B005-574655CDC035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8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18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C97F4D-29F0-A645-9286-82698DA7FBC8}" type="datetime4">
              <a:rPr lang="en-US" altLang="en-US" sz="1300" smtClean="0">
                <a:latin typeface="Times New Roman" charset="0"/>
              </a:rPr>
              <a:t>October 30,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FA2B55-F877-5A41-A561-9E13DAD64A1F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6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Pipelining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45070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59395" name="Picture 10" descr="f04-38-P374493-W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11300"/>
            <a:ext cx="81915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/>
          <p:cNvSpPr>
            <a:spLocks noChangeArrowheads="1"/>
          </p:cNvSpPr>
          <p:nvPr/>
        </p:nvSpPr>
        <p:spPr bwMode="auto">
          <a:xfrm>
            <a:off x="3059113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4789" name="AutoShape 5"/>
          <p:cNvSpPr>
            <a:spLocks/>
          </p:cNvSpPr>
          <p:nvPr/>
        </p:nvSpPr>
        <p:spPr bwMode="auto">
          <a:xfrm>
            <a:off x="1187450" y="5084763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Wrong</a:t>
            </a:r>
            <a:br>
              <a:rPr lang="en-US" altLang="en-US"/>
            </a:br>
            <a:r>
              <a:rPr lang="en-US" altLang="en-US"/>
              <a:t>register</a:t>
            </a:r>
            <a:br>
              <a:rPr lang="en-US" altLang="en-US"/>
            </a:br>
            <a:r>
              <a:rPr lang="en-US" altLang="en-US"/>
              <a:t>number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325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60419" name="Picture 6" descr="f04-4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057400"/>
            <a:ext cx="818356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Corrected Datapath for Load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8914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61443" name="Picture 6" descr="f04-3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6200"/>
            <a:ext cx="8137525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3093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62467" name="Picture 6" descr="f04-40-P374493-M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4463"/>
            <a:ext cx="81835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214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63491" name="Picture 5" descr="f04-40-P374493-W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20825"/>
            <a:ext cx="81915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982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64515" name="Picture 7" descr="f04-4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9438"/>
            <a:ext cx="63373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Form showing resource usage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981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65541" name="Picture 6" descr="f04-4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672262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85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66563" name="Picture 5" descr="f04-4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911350"/>
            <a:ext cx="792797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Single-Cycle Pipeline Diagram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/>
              <a:t>State of pipeline in a given cycle</a:t>
            </a:r>
          </a:p>
        </p:txBody>
      </p:sp>
    </p:spTree>
    <p:extLst>
      <p:ext uri="{BB962C8B-B14F-4D97-AF65-F5344CB8AC3E}">
        <p14:creationId xmlns:p14="http://schemas.microsoft.com/office/powerpoint/2010/main" val="346201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67587" name="Picture 7" descr="f04-4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8015288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 (Simplified)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563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68611" name="Picture 6" descr="f04-5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546258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150937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</a:p>
          <a:p>
            <a:pPr lvl="1" eaLnBrk="1" hangingPunct="1"/>
            <a:r>
              <a:rPr lang="en-AU" altLang="en-US"/>
              <a:t>As in single-cycle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3072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Summary</a:t>
            </a:r>
            <a:endParaRPr lang="en-AU" altLang="en-US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Pipelining improves performance by increasing instruction throughput</a:t>
            </a:r>
          </a:p>
          <a:p>
            <a:pPr lvl="1" eaLnBrk="1" hangingPunct="1"/>
            <a:r>
              <a:rPr lang="en-US" altLang="en-US"/>
              <a:t>Executes multiple instructions in parallel</a:t>
            </a:r>
          </a:p>
          <a:p>
            <a:pPr lvl="1" eaLnBrk="1" hangingPunct="1"/>
            <a:r>
              <a:rPr lang="en-US" altLang="en-US"/>
              <a:t>Each instruction has the same latency</a:t>
            </a:r>
          </a:p>
          <a:p>
            <a:pPr eaLnBrk="1" hangingPunct="1"/>
            <a:r>
              <a:rPr lang="en-US" altLang="en-US"/>
              <a:t>Subject to hazards</a:t>
            </a:r>
          </a:p>
          <a:p>
            <a:pPr lvl="1" eaLnBrk="1" hangingPunct="1"/>
            <a:r>
              <a:rPr lang="en-US" altLang="en-US"/>
              <a:t>Structure, data, control</a:t>
            </a:r>
          </a:p>
          <a:p>
            <a:pPr eaLnBrk="1" hangingPunct="1"/>
            <a:r>
              <a:rPr lang="en-AU" altLang="en-US"/>
              <a:t>Instruction set design affects complexity of pipeline implementation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400739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362825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9295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Details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4.7 - Detecting and handling data hazards</a:t>
            </a:r>
          </a:p>
          <a:p>
            <a:pPr eaLnBrk="1" hangingPunct="1"/>
            <a:r>
              <a:rPr lang="en-US" altLang="en-US" kern="0" dirty="0"/>
              <a:t>4.8 </a:t>
            </a:r>
            <a:r>
              <a:rPr lang="mr-IN" altLang="en-US" kern="0" dirty="0"/>
              <a:t>–</a:t>
            </a:r>
            <a:r>
              <a:rPr lang="en-US" altLang="en-US" kern="0" dirty="0"/>
              <a:t> Control hazards</a:t>
            </a:r>
          </a:p>
          <a:p>
            <a:pPr eaLnBrk="1" hangingPunct="1"/>
            <a:r>
              <a:rPr lang="en-US" altLang="en-US" kern="0" dirty="0"/>
              <a:t>4.9 </a:t>
            </a:r>
            <a:r>
              <a:rPr lang="mr-IN" altLang="en-US" kern="0" dirty="0"/>
              <a:t>–</a:t>
            </a:r>
            <a:r>
              <a:rPr lang="en-US" altLang="en-US" kern="0" dirty="0"/>
              <a:t> Exceptions</a:t>
            </a:r>
          </a:p>
          <a:p>
            <a:pPr lvl="1" eaLnBrk="1" hangingPunct="1"/>
            <a:r>
              <a:rPr lang="en-US" altLang="en-US" kern="0" dirty="0"/>
              <a:t>Arithmetic overflow</a:t>
            </a:r>
          </a:p>
          <a:p>
            <a:pPr lvl="1" eaLnBrk="1" hangingPunct="1"/>
            <a:r>
              <a:rPr lang="en-US" altLang="en-US" kern="0" dirty="0"/>
              <a:t>I/O device request</a:t>
            </a:r>
          </a:p>
          <a:p>
            <a:pPr lvl="1" eaLnBrk="1" hangingPunct="1"/>
            <a:r>
              <a:rPr lang="en-US" altLang="en-US" kern="0" dirty="0"/>
              <a:t>Undefined operation</a:t>
            </a:r>
          </a:p>
          <a:p>
            <a:pPr lvl="1" eaLnBrk="1" hangingPunct="1"/>
            <a:r>
              <a:rPr lang="en-US" altLang="en-US" kern="0" dirty="0"/>
              <a:t>Hardware malfunction</a:t>
            </a:r>
          </a:p>
        </p:txBody>
      </p:sp>
    </p:spTree>
    <p:extLst>
      <p:ext uri="{BB962C8B-B14F-4D97-AF65-F5344CB8AC3E}">
        <p14:creationId xmlns:p14="http://schemas.microsoft.com/office/powerpoint/2010/main" val="47874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022500F4-F7B6-464C-BBA8-8596A96936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B20DA20-3364-9640-979E-39FA63327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36538"/>
            <a:ext cx="8259762" cy="671512"/>
          </a:xfrm>
        </p:spPr>
        <p:txBody>
          <a:bodyPr/>
          <a:lstStyle/>
          <a:p>
            <a:pPr eaLnBrk="1" hangingPunct="1"/>
            <a:r>
              <a:rPr lang="en-US" altLang="en-US" sz="3800"/>
              <a:t>Data Hazards in ALU Instructions</a:t>
            </a:r>
            <a:endParaRPr lang="en-AU" altLang="en-US" sz="3800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C752586-4D40-D84B-B611-EC369FE49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this sequence: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US">
                <a:latin typeface="Lucida Console" panose="020B0609040504020204" pitchFamily="49" charset="0"/>
              </a:rPr>
              <a:t>	sub 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>
                <a:latin typeface="Lucida Console" panose="020B0609040504020204" pitchFamily="49" charset="0"/>
              </a:rPr>
              <a:t>, $1,$3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and $12,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>
                <a:latin typeface="Lucida Console" panose="020B0609040504020204" pitchFamily="49" charset="0"/>
              </a:rPr>
              <a:t>,$5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or  $13,$6,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add $14,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>
                <a:latin typeface="Lucida Console" panose="020B0609040504020204" pitchFamily="49" charset="0"/>
              </a:rPr>
              <a:t>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sw  $15,100(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>
                <a:latin typeface="Lucida Console" panose="020B0609040504020204" pitchFamily="49" charset="0"/>
              </a:rPr>
              <a:t>)</a:t>
            </a:r>
          </a:p>
          <a:p>
            <a:pPr eaLnBrk="1" hangingPunct="1"/>
            <a:r>
              <a:rPr lang="en-US" altLang="en-US"/>
              <a:t>We can resolve hazards with forwarding</a:t>
            </a:r>
          </a:p>
          <a:p>
            <a:pPr lvl="1" eaLnBrk="1" hangingPunct="1"/>
            <a:r>
              <a:rPr lang="en-US" altLang="en-US"/>
              <a:t>How do we detect when to forward?</a:t>
            </a:r>
          </a:p>
        </p:txBody>
      </p:sp>
      <p:sp>
        <p:nvSpPr>
          <p:cNvPr id="70661" name="Text Box 4">
            <a:extLst>
              <a:ext uri="{FF2B5EF4-FFF2-40B4-BE49-F238E27FC236}">
                <a16:creationId xmlns:a16="http://schemas.microsoft.com/office/drawing/2014/main" id="{9CB94457-3786-2349-B05E-7150BD93574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96869" y="2080419"/>
            <a:ext cx="4527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§4.7 Data Hazards: Forwarding vs. Stalling</a:t>
            </a:r>
          </a:p>
        </p:txBody>
      </p:sp>
    </p:spTree>
    <p:extLst>
      <p:ext uri="{BB962C8B-B14F-4D97-AF65-F5344CB8AC3E}">
        <p14:creationId xmlns:p14="http://schemas.microsoft.com/office/powerpoint/2010/main" val="301287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2">
            <a:extLst>
              <a:ext uri="{FF2B5EF4-FFF2-40B4-BE49-F238E27FC236}">
                <a16:creationId xmlns:a16="http://schemas.microsoft.com/office/drawing/2014/main" id="{69553237-9372-3440-B05C-FA8A47AD9D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71683" name="Picture 7" descr="f04-52-P374493">
            <a:extLst>
              <a:ext uri="{FF2B5EF4-FFF2-40B4-BE49-F238E27FC236}">
                <a16:creationId xmlns:a16="http://schemas.microsoft.com/office/drawing/2014/main" id="{D6DB4D94-3CF0-6147-80CC-F1D7E6369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6200"/>
            <a:ext cx="6999288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2">
            <a:extLst>
              <a:ext uri="{FF2B5EF4-FFF2-40B4-BE49-F238E27FC236}">
                <a16:creationId xmlns:a16="http://schemas.microsoft.com/office/drawing/2014/main" id="{23CFE49E-816D-7141-AB0E-7306499F9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Dependencies &amp; Forwarding</a:t>
            </a:r>
            <a:endParaRPr lang="en-AU" altLang="en-US"/>
          </a:p>
        </p:txBody>
      </p:sp>
      <p:sp>
        <p:nvSpPr>
          <p:cNvPr id="71685" name="Line 4">
            <a:extLst>
              <a:ext uri="{FF2B5EF4-FFF2-40B4-BE49-F238E27FC236}">
                <a16:creationId xmlns:a16="http://schemas.microsoft.com/office/drawing/2014/main" id="{8DDAEC4E-BCFC-374B-B3BE-F3A617041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6225" y="2959100"/>
            <a:ext cx="136525" cy="631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Line 5">
            <a:extLst>
              <a:ext uri="{FF2B5EF4-FFF2-40B4-BE49-F238E27FC236}">
                <a16:creationId xmlns:a16="http://schemas.microsoft.com/office/drawing/2014/main" id="{6FC69B3B-544A-DB44-92B6-7F5149ED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968625"/>
            <a:ext cx="138113" cy="153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0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35C2D9E5-9140-7D4C-BA22-399027AB1A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A0FCE45-4559-804D-B540-38CC5ADEE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Detecting the Need to Forward</a:t>
            </a:r>
            <a:endParaRPr lang="en-AU" altLang="en-US" sz="4000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4B24E6A-D990-A042-B3D7-9AE16A096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341438"/>
            <a:ext cx="7772400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ID/EX.RegisterRs = register number for Rs sitting in ID/EX pipeline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ALU operand register numbers in EX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ID/EX.RegisterRs, ID/EX.RegisterRt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Data hazards when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1a.</a:t>
            </a:r>
            <a:r>
              <a:rPr lang="en-US" altLang="en-US" sz="2400"/>
              <a:t> EX/MEM.RegisterRd = ID/EX.RegisterRs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1b.</a:t>
            </a:r>
            <a:r>
              <a:rPr lang="en-US" altLang="en-US" sz="2400"/>
              <a:t> EX/MEM.RegisterRd = ID/EX.RegisterRt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2a.</a:t>
            </a:r>
            <a:r>
              <a:rPr lang="en-US" altLang="en-US" sz="2400"/>
              <a:t> MEM/WB.RegisterRd = ID/EX.RegisterRs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2b.</a:t>
            </a:r>
            <a:r>
              <a:rPr lang="en-US" altLang="en-US" sz="2400"/>
              <a:t> MEM/WB.RegisterRd = ID/EX.RegisterRt</a:t>
            </a:r>
            <a:endParaRPr lang="en-AU" altLang="en-US" sz="2400"/>
          </a:p>
        </p:txBody>
      </p:sp>
      <p:sp>
        <p:nvSpPr>
          <p:cNvPr id="72709" name="Text Box 4">
            <a:extLst>
              <a:ext uri="{FF2B5EF4-FFF2-40B4-BE49-F238E27FC236}">
                <a16:creationId xmlns:a16="http://schemas.microsoft.com/office/drawing/2014/main" id="{0FFEC5A8-8A53-9642-BE10-A3674B142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188" y="4111625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Fwd from</a:t>
            </a:r>
            <a:br>
              <a:rPr lang="en-US" altLang="en-US"/>
            </a:br>
            <a:r>
              <a:rPr lang="en-US" altLang="en-US"/>
              <a:t>EX/MEM</a:t>
            </a:r>
            <a:br>
              <a:rPr lang="en-US" altLang="en-US"/>
            </a:br>
            <a:r>
              <a:rPr lang="en-US" altLang="en-US"/>
              <a:t>pipeline reg</a:t>
            </a:r>
            <a:endParaRPr lang="en-AU" altLang="en-US"/>
          </a:p>
        </p:txBody>
      </p:sp>
      <p:sp>
        <p:nvSpPr>
          <p:cNvPr id="72710" name="AutoShape 5">
            <a:extLst>
              <a:ext uri="{FF2B5EF4-FFF2-40B4-BE49-F238E27FC236}">
                <a16:creationId xmlns:a16="http://schemas.microsoft.com/office/drawing/2014/main" id="{54BC0B29-8E6D-514E-B320-84AF7473B5CD}"/>
              </a:ext>
            </a:extLst>
          </p:cNvPr>
          <p:cNvSpPr>
            <a:spLocks/>
          </p:cNvSpPr>
          <p:nvPr/>
        </p:nvSpPr>
        <p:spPr bwMode="auto">
          <a:xfrm>
            <a:off x="7473950" y="4129088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1" name="AutoShape 6">
            <a:extLst>
              <a:ext uri="{FF2B5EF4-FFF2-40B4-BE49-F238E27FC236}">
                <a16:creationId xmlns:a16="http://schemas.microsoft.com/office/drawing/2014/main" id="{D0848290-1891-4045-AACA-7C42F3CA9DCC}"/>
              </a:ext>
            </a:extLst>
          </p:cNvPr>
          <p:cNvSpPr>
            <a:spLocks/>
          </p:cNvSpPr>
          <p:nvPr/>
        </p:nvSpPr>
        <p:spPr bwMode="auto">
          <a:xfrm>
            <a:off x="7473950" y="5033963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2" name="Text Box 7">
            <a:extLst>
              <a:ext uri="{FF2B5EF4-FFF2-40B4-BE49-F238E27FC236}">
                <a16:creationId xmlns:a16="http://schemas.microsoft.com/office/drawing/2014/main" id="{30D96D33-7895-9D41-8D60-CA4A3805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188" y="5105400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Fwd from</a:t>
            </a:r>
            <a:br>
              <a:rPr lang="en-US" altLang="en-US"/>
            </a:br>
            <a:r>
              <a:rPr lang="en-US" altLang="en-US"/>
              <a:t>MEM/WB</a:t>
            </a:r>
            <a:br>
              <a:rPr lang="en-US" altLang="en-US"/>
            </a:br>
            <a:r>
              <a:rPr lang="en-US" altLang="en-US"/>
              <a:t>pipeline reg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157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42B59347-B6B4-AB47-AAFA-584410EC4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03EEDF7-7D9C-1B41-81BE-32B2E621A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Detecting the Need to Forward</a:t>
            </a:r>
            <a:endParaRPr lang="en-AU" altLang="en-US" sz="4000"/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4053077-CE4F-1141-B275-3A841C8F8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But only if forwarding instruction will write to a register!</a:t>
            </a:r>
          </a:p>
          <a:p>
            <a:pPr lvl="1" eaLnBrk="1" hangingPunct="1"/>
            <a:r>
              <a:rPr lang="en-US" altLang="en-US"/>
              <a:t>EX/MEM.RegWrite, MEM/WB.RegWrite</a:t>
            </a:r>
          </a:p>
          <a:p>
            <a:pPr eaLnBrk="1" hangingPunct="1"/>
            <a:r>
              <a:rPr lang="en-US" altLang="en-US"/>
              <a:t>And only if Rd for that instruction is not $zero</a:t>
            </a:r>
          </a:p>
          <a:p>
            <a:pPr lvl="1" eaLnBrk="1" hangingPunct="1"/>
            <a:r>
              <a:rPr lang="en-US" altLang="en-US"/>
              <a:t>EX/MEM.RegisterRd ≠ 0,</a:t>
            </a:r>
            <a:br>
              <a:rPr lang="en-US" altLang="en-US"/>
            </a:br>
            <a:r>
              <a:rPr lang="en-US" altLang="en-US"/>
              <a:t>MEM/WB.RegisterRd ≠ 0</a:t>
            </a:r>
          </a:p>
        </p:txBody>
      </p:sp>
    </p:spTree>
    <p:extLst>
      <p:ext uri="{BB962C8B-B14F-4D97-AF65-F5344CB8AC3E}">
        <p14:creationId xmlns:p14="http://schemas.microsoft.com/office/powerpoint/2010/main" val="57699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2">
            <a:extLst>
              <a:ext uri="{FF2B5EF4-FFF2-40B4-BE49-F238E27FC236}">
                <a16:creationId xmlns:a16="http://schemas.microsoft.com/office/drawing/2014/main" id="{FF1F10F3-8DC6-2245-92A1-F5059A402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74755" name="Picture 6" descr="f04-54-P374493-bottom">
            <a:extLst>
              <a:ext uri="{FF2B5EF4-FFF2-40B4-BE49-F238E27FC236}">
                <a16:creationId xmlns:a16="http://schemas.microsoft.com/office/drawing/2014/main" id="{379DB111-B00F-034D-AAAE-A4F4160E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6618287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2">
            <a:extLst>
              <a:ext uri="{FF2B5EF4-FFF2-40B4-BE49-F238E27FC236}">
                <a16:creationId xmlns:a16="http://schemas.microsoft.com/office/drawing/2014/main" id="{CD9B3B6D-B9B7-4A49-A33A-A4D158B0D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Paths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9846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09DDF10D-FCA6-4346-A498-F4D4D7628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F082AC8-DAD4-4048-9304-9307F4B9E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Conditions</a:t>
            </a:r>
            <a:endParaRPr lang="en-AU" altLang="en-US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8BCDB9-EEF1-B94A-A29F-F6E4280F3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 hazard</a:t>
            </a:r>
            <a:endParaRPr lang="en-AU" altLang="en-US" sz="2400"/>
          </a:p>
          <a:p>
            <a:pPr lvl="1" eaLnBrk="1" hangingPunct="1"/>
            <a:r>
              <a:rPr lang="en-AU" altLang="en-US" sz="2000"/>
              <a:t>if (EX/MEM.RegWrite and (EX/MEM.RegisterRd ≠ 0)</a:t>
            </a:r>
            <a:br>
              <a:rPr lang="en-AU" altLang="en-US" sz="2000"/>
            </a:br>
            <a:r>
              <a:rPr lang="en-AU" altLang="en-US" sz="2000"/>
              <a:t>    and (EX/MEM.RegisterRd = ID/EX.RegisterRs))</a:t>
            </a:r>
            <a:br>
              <a:rPr lang="en-AU" altLang="en-US" sz="2000"/>
            </a:br>
            <a:r>
              <a:rPr lang="en-AU" altLang="en-US" sz="2000"/>
              <a:t>  </a:t>
            </a:r>
            <a:r>
              <a:rPr lang="en-AU" altLang="en-US" sz="2000">
                <a:solidFill>
                  <a:schemeClr val="hlink"/>
                </a:solidFill>
              </a:rPr>
              <a:t>ForwardA = 10</a:t>
            </a:r>
          </a:p>
          <a:p>
            <a:pPr lvl="1" eaLnBrk="1" hangingPunct="1"/>
            <a:r>
              <a:rPr lang="en-AU" altLang="en-US" sz="2000"/>
              <a:t>if (EX/MEM.RegWrite and (EX/MEM.RegisterRd ≠ 0)</a:t>
            </a:r>
            <a:br>
              <a:rPr lang="en-AU" altLang="en-US" sz="2000"/>
            </a:br>
            <a:r>
              <a:rPr lang="en-AU" altLang="en-US" sz="2000"/>
              <a:t>    and (EX/MEM.RegisterRd = ID/EX.RegisterRt))</a:t>
            </a:r>
            <a:br>
              <a:rPr lang="en-AU" altLang="en-US" sz="2000"/>
            </a:br>
            <a:r>
              <a:rPr lang="en-AU" altLang="en-US" sz="2000"/>
              <a:t>  </a:t>
            </a:r>
            <a:r>
              <a:rPr lang="en-AU" altLang="en-US" sz="2000">
                <a:solidFill>
                  <a:schemeClr val="hlink"/>
                </a:solidFill>
              </a:rPr>
              <a:t>ForwardB = 10</a:t>
            </a:r>
          </a:p>
          <a:p>
            <a:pPr eaLnBrk="1" hangingPunct="1"/>
            <a:r>
              <a:rPr lang="en-US" altLang="en-US" sz="2400"/>
              <a:t>MEM hazard</a:t>
            </a:r>
          </a:p>
          <a:p>
            <a:pPr lvl="1" eaLnBrk="1" hangingPunct="1"/>
            <a:r>
              <a:rPr lang="en-AU" altLang="en-US" sz="2000"/>
              <a:t>if (MEM/WB.RegWrite and (MEM/WB.RegisterRd ≠ 0)</a:t>
            </a:r>
            <a:br>
              <a:rPr lang="en-AU" altLang="en-US" sz="2000"/>
            </a:br>
            <a:r>
              <a:rPr lang="en-AU" altLang="en-US" sz="2000"/>
              <a:t>    and (MEM/WB.RegisterRd = ID/EX.RegisterRs))</a:t>
            </a:r>
            <a:br>
              <a:rPr lang="en-AU" altLang="en-US" sz="2000"/>
            </a:br>
            <a:r>
              <a:rPr lang="en-AU" altLang="en-US" sz="2000"/>
              <a:t>  </a:t>
            </a:r>
            <a:r>
              <a:rPr lang="en-AU" altLang="en-US" sz="2000">
                <a:solidFill>
                  <a:schemeClr val="hlink"/>
                </a:solidFill>
              </a:rPr>
              <a:t>ForwardA = 01</a:t>
            </a:r>
          </a:p>
          <a:p>
            <a:pPr lvl="1" eaLnBrk="1" hangingPunct="1"/>
            <a:r>
              <a:rPr lang="en-AU" altLang="en-US" sz="2000"/>
              <a:t>if (MEM/WB.RegWrite and (MEM/WB.RegisterRd ≠ 0)</a:t>
            </a:r>
            <a:br>
              <a:rPr lang="en-AU" altLang="en-US" sz="2000"/>
            </a:br>
            <a:r>
              <a:rPr lang="en-AU" altLang="en-US" sz="2000"/>
              <a:t>    and (MEM/WB.RegisterRd = ID/EX.RegisterRt))</a:t>
            </a:r>
            <a:br>
              <a:rPr lang="en-AU" altLang="en-US" sz="2000"/>
            </a:br>
            <a:r>
              <a:rPr lang="en-AU" altLang="en-US" sz="2000"/>
              <a:t>  </a:t>
            </a:r>
            <a:r>
              <a:rPr lang="en-AU" altLang="en-US" sz="2000">
                <a:solidFill>
                  <a:schemeClr val="hlink"/>
                </a:solidFill>
              </a:rPr>
              <a:t>ForwardB = 01</a:t>
            </a:r>
          </a:p>
        </p:txBody>
      </p:sp>
    </p:spTree>
    <p:extLst>
      <p:ext uri="{BB962C8B-B14F-4D97-AF65-F5344CB8AC3E}">
        <p14:creationId xmlns:p14="http://schemas.microsoft.com/office/powerpoint/2010/main" val="3149208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8A341C7C-559D-A541-B3DA-7DD1F9579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1B2022D-992E-7249-834A-77FB138C0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Data Hazard</a:t>
            </a:r>
            <a:endParaRPr lang="en-AU" altLang="en-US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5DAEF94-B161-F949-BDB6-611C5F5E0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sequence: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>
                <a:latin typeface="Lucida Console" panose="020B0609040504020204" pitchFamily="49" charset="0"/>
              </a:rPr>
              <a:t>,$1,$2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>
                <a:latin typeface="Lucida Console" panose="020B0609040504020204" pitchFamily="49" charset="0"/>
              </a:rPr>
              <a:t>,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>
                <a:latin typeface="Lucida Console" panose="020B0609040504020204" pitchFamily="49" charset="0"/>
              </a:rPr>
              <a:t>,$3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$1,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>
                <a:latin typeface="Lucida Console" panose="020B0609040504020204" pitchFamily="49" charset="0"/>
              </a:rPr>
              <a:t>,$4</a:t>
            </a:r>
          </a:p>
          <a:p>
            <a:pPr eaLnBrk="1" hangingPunct="1"/>
            <a:r>
              <a:rPr lang="en-US" altLang="en-US"/>
              <a:t>Both hazards occur</a:t>
            </a:r>
          </a:p>
          <a:p>
            <a:pPr lvl="1" eaLnBrk="1" hangingPunct="1"/>
            <a:r>
              <a:rPr lang="en-US" altLang="en-US"/>
              <a:t>Want to use the most recent</a:t>
            </a:r>
          </a:p>
          <a:p>
            <a:pPr eaLnBrk="1" hangingPunct="1"/>
            <a:r>
              <a:rPr lang="en-US" altLang="en-US"/>
              <a:t>Revise MEM hazard condition</a:t>
            </a:r>
          </a:p>
          <a:p>
            <a:pPr lvl="1" eaLnBrk="1" hangingPunct="1"/>
            <a:r>
              <a:rPr lang="en-US" altLang="en-US"/>
              <a:t>Only fwd if EX hazard condition isn’t true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94127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CC496E01-444A-494C-9791-DB7FE89242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A964213-ABC5-D145-8F38-43D1CF9DF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Revised Forwarding Condition</a:t>
            </a:r>
            <a:endParaRPr lang="en-AU" altLang="en-US" sz="400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9D15D92-1F5F-5B40-97EE-D8CD51E41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MEM hazard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en-US" sz="2000"/>
              <a:t>if (MEM/WB.RegWrite and (MEM/WB.RegisterRd ≠ 0)</a:t>
            </a:r>
            <a:br>
              <a:rPr lang="en-AU" altLang="en-US" sz="2000"/>
            </a:br>
            <a:r>
              <a:rPr lang="en-AU" altLang="en-US" sz="2000"/>
              <a:t>    </a:t>
            </a:r>
            <a:r>
              <a:rPr lang="en-AU" altLang="en-US" sz="2000">
                <a:solidFill>
                  <a:schemeClr val="hlink"/>
                </a:solidFill>
              </a:rPr>
              <a:t>and not (EX/MEM.RegWrite and (EX/MEM.RegisterRd ≠ 0)</a:t>
            </a:r>
            <a:br>
              <a:rPr lang="en-AU" altLang="en-US" sz="2000">
                <a:solidFill>
                  <a:schemeClr val="hlink"/>
                </a:solidFill>
              </a:rPr>
            </a:br>
            <a:r>
              <a:rPr lang="en-AU" altLang="en-US" sz="2000">
                <a:solidFill>
                  <a:schemeClr val="hlink"/>
                </a:solidFill>
              </a:rPr>
              <a:t>                 and (EX/MEM.RegisterRd = ID/EX.RegisterRs))</a:t>
            </a:r>
            <a:br>
              <a:rPr lang="en-AU" altLang="en-US" sz="2000"/>
            </a:br>
            <a:r>
              <a:rPr lang="en-AU" altLang="en-US" sz="2000"/>
              <a:t>    and (MEM/WB.RegisterRd = ID/EX.RegisterRs))</a:t>
            </a:r>
            <a:br>
              <a:rPr lang="en-AU" altLang="en-US" sz="2000"/>
            </a:br>
            <a:r>
              <a:rPr lang="en-AU" altLang="en-US" sz="2000"/>
              <a:t>  ForwardA = 01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en-US" sz="2000"/>
              <a:t>if (MEM/WB.RegWrite and (MEM/WB.RegisterRd ≠ 0)</a:t>
            </a:r>
            <a:br>
              <a:rPr lang="en-AU" altLang="en-US" sz="2000"/>
            </a:br>
            <a:r>
              <a:rPr lang="en-AU" altLang="en-US" sz="2000"/>
              <a:t>    </a:t>
            </a:r>
            <a:r>
              <a:rPr lang="en-AU" altLang="en-US" sz="2000">
                <a:solidFill>
                  <a:schemeClr val="hlink"/>
                </a:solidFill>
              </a:rPr>
              <a:t>and not (EX/MEM.RegWrite and (EX/MEM.RegisterRd ≠ 0)</a:t>
            </a:r>
            <a:br>
              <a:rPr lang="en-AU" altLang="en-US" sz="2000">
                <a:solidFill>
                  <a:schemeClr val="hlink"/>
                </a:solidFill>
              </a:rPr>
            </a:br>
            <a:r>
              <a:rPr lang="en-AU" altLang="en-US" sz="2000">
                <a:solidFill>
                  <a:schemeClr val="hlink"/>
                </a:solidFill>
              </a:rPr>
              <a:t>                 and (EX/MEM.RegisterRd = ID/EX.RegisterRt))</a:t>
            </a:r>
            <a:br>
              <a:rPr lang="en-AU" altLang="en-US" sz="2000"/>
            </a:br>
            <a:r>
              <a:rPr lang="en-AU" altLang="en-US" sz="2000"/>
              <a:t>    and (MEM/WB.RegisterRd = ID/EX.RegisterRt))</a:t>
            </a:r>
            <a:br>
              <a:rPr lang="en-AU" altLang="en-US" sz="2000"/>
            </a:br>
            <a:r>
              <a:rPr lang="en-AU" altLang="en-US" sz="2000"/>
              <a:t>  ForwardB = 01</a:t>
            </a:r>
          </a:p>
        </p:txBody>
      </p:sp>
    </p:spTree>
    <p:extLst>
      <p:ext uri="{BB962C8B-B14F-4D97-AF65-F5344CB8AC3E}">
        <p14:creationId xmlns:p14="http://schemas.microsoft.com/office/powerpoint/2010/main" val="17592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52227" name="Picture 9" descr="f04-3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71469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Pipelined Datapath</a:t>
            </a:r>
            <a:endParaRPr lang="en-AU" altLang="en-US"/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§4.6 Pipelined Datapath and Control</a:t>
            </a:r>
          </a:p>
        </p:txBody>
      </p:sp>
      <p:sp>
        <p:nvSpPr>
          <p:cNvPr id="52230" name="AutoShape 5"/>
          <p:cNvSpPr>
            <a:spLocks/>
          </p:cNvSpPr>
          <p:nvPr/>
        </p:nvSpPr>
        <p:spPr bwMode="auto">
          <a:xfrm>
            <a:off x="2124075" y="5157788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18750"/>
              <a:gd name="adj4" fmla="val 22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52231" name="AutoShape 6"/>
          <p:cNvSpPr>
            <a:spLocks/>
          </p:cNvSpPr>
          <p:nvPr/>
        </p:nvSpPr>
        <p:spPr bwMode="auto">
          <a:xfrm>
            <a:off x="395288" y="4292600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68269"/>
              <a:gd name="adj4" fmla="val 15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179388" y="5013325"/>
            <a:ext cx="1512887" cy="925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Right-to-left flow leads to hazards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650147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>
            <a:extLst>
              <a:ext uri="{FF2B5EF4-FFF2-40B4-BE49-F238E27FC236}">
                <a16:creationId xmlns:a16="http://schemas.microsoft.com/office/drawing/2014/main" id="{933B627F-0595-CA42-8B2E-61B247A66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413701" name="Rectangle 5">
            <a:extLst>
              <a:ext uri="{FF2B5EF4-FFF2-40B4-BE49-F238E27FC236}">
                <a16:creationId xmlns:a16="http://schemas.microsoft.com/office/drawing/2014/main" id="{72B540A1-A413-6E40-A763-48AF33E1B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1871662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78852" name="Picture 6" descr="f04-56-P374493">
            <a:extLst>
              <a:ext uri="{FF2B5EF4-FFF2-40B4-BE49-F238E27FC236}">
                <a16:creationId xmlns:a16="http://schemas.microsoft.com/office/drawing/2014/main" id="{4C0E0E16-ED6C-294F-82BC-A4794B53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648700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2">
            <a:extLst>
              <a:ext uri="{FF2B5EF4-FFF2-40B4-BE49-F238E27FC236}">
                <a16:creationId xmlns:a16="http://schemas.microsoft.com/office/drawing/2014/main" id="{DA0355B3-3A1C-0843-B0F6-71D5D4DC4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Datapath with Forwarding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05331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>
            <a:extLst>
              <a:ext uri="{FF2B5EF4-FFF2-40B4-BE49-F238E27FC236}">
                <a16:creationId xmlns:a16="http://schemas.microsoft.com/office/drawing/2014/main" id="{61CA0A03-F33A-A445-B297-76BCEDC89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79875" name="Picture 8" descr="f04-58-P374493">
            <a:extLst>
              <a:ext uri="{FF2B5EF4-FFF2-40B4-BE49-F238E27FC236}">
                <a16:creationId xmlns:a16="http://schemas.microsoft.com/office/drawing/2014/main" id="{F78865F8-B234-A74B-80E8-95A31DD2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6200"/>
            <a:ext cx="68341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>
            <a:extLst>
              <a:ext uri="{FF2B5EF4-FFF2-40B4-BE49-F238E27FC236}">
                <a16:creationId xmlns:a16="http://schemas.microsoft.com/office/drawing/2014/main" id="{BB5ACF38-A011-B34D-90F5-8E899D779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79877" name="Oval 6">
            <a:extLst>
              <a:ext uri="{FF2B5EF4-FFF2-40B4-BE49-F238E27FC236}">
                <a16:creationId xmlns:a16="http://schemas.microsoft.com/office/drawing/2014/main" id="{06341857-06BE-DD49-8D76-B87D68823F2A}"/>
              </a:ext>
            </a:extLst>
          </p:cNvPr>
          <p:cNvSpPr>
            <a:spLocks noChangeArrowheads="1"/>
          </p:cNvSpPr>
          <p:nvPr/>
        </p:nvSpPr>
        <p:spPr bwMode="auto">
          <a:xfrm rot="2714808">
            <a:off x="4352131" y="2715419"/>
            <a:ext cx="360363" cy="1069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9878" name="AutoShape 7">
            <a:extLst>
              <a:ext uri="{FF2B5EF4-FFF2-40B4-BE49-F238E27FC236}">
                <a16:creationId xmlns:a16="http://schemas.microsoft.com/office/drawing/2014/main" id="{E5ACB39A-4FDC-6E47-8705-9481690FF1FB}"/>
              </a:ext>
            </a:extLst>
          </p:cNvPr>
          <p:cNvSpPr>
            <a:spLocks/>
          </p:cNvSpPr>
          <p:nvPr/>
        </p:nvSpPr>
        <p:spPr bwMode="auto">
          <a:xfrm>
            <a:off x="6953250" y="2593975"/>
            <a:ext cx="1579563" cy="690563"/>
          </a:xfrm>
          <a:prstGeom prst="borderCallout1">
            <a:avLst>
              <a:gd name="adj1" fmla="val 16551"/>
              <a:gd name="adj2" fmla="val -4824"/>
              <a:gd name="adj3" fmla="val 76324"/>
              <a:gd name="adj4" fmla="val -101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800"/>
              <a:t>Need to stall for one cycle</a:t>
            </a:r>
          </a:p>
        </p:txBody>
      </p:sp>
    </p:spTree>
    <p:extLst>
      <p:ext uri="{BB962C8B-B14F-4D97-AF65-F5344CB8AC3E}">
        <p14:creationId xmlns:p14="http://schemas.microsoft.com/office/powerpoint/2010/main" val="2548436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F0C2410C-FBA1-ED4C-BE46-C3EAFD13A0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E12FE23-747A-064D-88D0-EBFF1D7A6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Hazard Detection</a:t>
            </a:r>
            <a:endParaRPr lang="en-AU" altLang="en-US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8BEECAE-5F07-3F4C-9A95-DCB5AB07E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Check when using instruction is decoded in ID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ALU operand register numbers in ID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IF/ID.RegisterRs, IF/ID.RegisterRt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Load-use hazard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ID/EX.MemRead and</a:t>
            </a:r>
            <a:br>
              <a:rPr lang="en-US" altLang="en-US"/>
            </a:br>
            <a:r>
              <a:rPr lang="en-US" altLang="en-US"/>
              <a:t>  ((ID/EX.RegisterRt = IF/ID.RegisterRs) or</a:t>
            </a:r>
            <a:br>
              <a:rPr lang="en-US" altLang="en-US"/>
            </a:br>
            <a:r>
              <a:rPr lang="en-US" altLang="en-US"/>
              <a:t>   (ID/EX.RegisterRt = IF/ID.RegisterRt))</a:t>
            </a:r>
            <a:endParaRPr lang="en-AU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detected, stall and insert bubble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0120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4F3A306A-4412-BE40-8C04-F2548721B8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F135CC0-511C-654D-8940-1F2B2F38B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Stall the Pipeline</a:t>
            </a:r>
            <a:endParaRPr lang="en-AU" altLang="en-US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D36B1D8-71D7-8F45-B41C-DBA82BB8B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Force control values in ID/EX register</a:t>
            </a:r>
            <a:br>
              <a:rPr lang="en-US" altLang="en-US" dirty="0"/>
            </a:br>
            <a:r>
              <a:rPr lang="en-US" altLang="en-US" dirty="0"/>
              <a:t>to 0</a:t>
            </a:r>
          </a:p>
          <a:p>
            <a:pPr lvl="1" eaLnBrk="1" hangingPunct="1"/>
            <a:r>
              <a:rPr lang="en-US" altLang="en-US" dirty="0"/>
              <a:t>EX, MEM and WB do </a:t>
            </a:r>
            <a:r>
              <a:rPr lang="en-US" altLang="en-US" dirty="0" err="1">
                <a:latin typeface="Lucida Console" panose="020B0609040504020204" pitchFamily="49" charset="0"/>
              </a:rPr>
              <a:t>nop</a:t>
            </a:r>
            <a:r>
              <a:rPr lang="en-US" altLang="en-US" dirty="0"/>
              <a:t> (no-operation)</a:t>
            </a:r>
            <a:endParaRPr lang="en-AU" altLang="en-US" dirty="0"/>
          </a:p>
          <a:p>
            <a:pPr eaLnBrk="1" hangingPunct="1"/>
            <a:r>
              <a:rPr lang="en-US" altLang="en-US" dirty="0"/>
              <a:t>Prevent update of PC and IF/ID register</a:t>
            </a:r>
          </a:p>
          <a:p>
            <a:pPr lvl="1" eaLnBrk="1" hangingPunct="1"/>
            <a:r>
              <a:rPr lang="en-US" altLang="en-US" dirty="0"/>
              <a:t>Current instruction is decoded again</a:t>
            </a:r>
          </a:p>
          <a:p>
            <a:pPr lvl="1" eaLnBrk="1" hangingPunct="1"/>
            <a:r>
              <a:rPr lang="en-US" altLang="en-US" dirty="0"/>
              <a:t>Following instruction is fetched again</a:t>
            </a:r>
          </a:p>
          <a:p>
            <a:pPr lvl="1" eaLnBrk="1" hangingPunct="1"/>
            <a:r>
              <a:rPr lang="en-US" altLang="en-US" dirty="0"/>
              <a:t>1-cycle stall allows MEM to read data for </a:t>
            </a:r>
            <a:r>
              <a:rPr lang="en-US" altLang="en-US" dirty="0" err="1">
                <a:latin typeface="Lucida Console" panose="020B0609040504020204" pitchFamily="49" charset="0"/>
              </a:rPr>
              <a:t>lw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dirty="0"/>
              <a:t>Can subsequently forward to EX stage</a:t>
            </a:r>
          </a:p>
        </p:txBody>
      </p:sp>
    </p:spTree>
    <p:extLst>
      <p:ext uri="{BB962C8B-B14F-4D97-AF65-F5344CB8AC3E}">
        <p14:creationId xmlns:p14="http://schemas.microsoft.com/office/powerpoint/2010/main" val="437933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>
            <a:extLst>
              <a:ext uri="{FF2B5EF4-FFF2-40B4-BE49-F238E27FC236}">
                <a16:creationId xmlns:a16="http://schemas.microsoft.com/office/drawing/2014/main" id="{EAAFC8A4-AF12-DF4D-8849-F9FD26A6FC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82947" name="Picture 7" descr="f04-59-P374493">
            <a:extLst>
              <a:ext uri="{FF2B5EF4-FFF2-40B4-BE49-F238E27FC236}">
                <a16:creationId xmlns:a16="http://schemas.microsoft.com/office/drawing/2014/main" id="{EA2D11D3-5348-1845-8B47-ED41E1D1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66838"/>
            <a:ext cx="752475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2">
            <a:extLst>
              <a:ext uri="{FF2B5EF4-FFF2-40B4-BE49-F238E27FC236}">
                <a16:creationId xmlns:a16="http://schemas.microsoft.com/office/drawing/2014/main" id="{2729BBCB-D7CB-EE45-AD2D-86F54009A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Stall/Bubble in the Pipeline</a:t>
            </a:r>
            <a:endParaRPr lang="en-AU" altLang="en-US"/>
          </a:p>
        </p:txBody>
      </p:sp>
      <p:sp>
        <p:nvSpPr>
          <p:cNvPr id="82949" name="AutoShape 6">
            <a:extLst>
              <a:ext uri="{FF2B5EF4-FFF2-40B4-BE49-F238E27FC236}">
                <a16:creationId xmlns:a16="http://schemas.microsoft.com/office/drawing/2014/main" id="{0D082145-8993-FA46-BA8B-697EE78FC6B3}"/>
              </a:ext>
            </a:extLst>
          </p:cNvPr>
          <p:cNvSpPr>
            <a:spLocks/>
          </p:cNvSpPr>
          <p:nvPr/>
        </p:nvSpPr>
        <p:spPr bwMode="auto">
          <a:xfrm>
            <a:off x="7235825" y="3068638"/>
            <a:ext cx="1579563" cy="690562"/>
          </a:xfrm>
          <a:prstGeom prst="borderCallout1">
            <a:avLst>
              <a:gd name="adj1" fmla="val 16551"/>
              <a:gd name="adj2" fmla="val -4824"/>
              <a:gd name="adj3" fmla="val 73792"/>
              <a:gd name="adj4" fmla="val -6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800"/>
              <a:t>Stall inserted here</a:t>
            </a:r>
          </a:p>
        </p:txBody>
      </p:sp>
    </p:spTree>
    <p:extLst>
      <p:ext uri="{BB962C8B-B14F-4D97-AF65-F5344CB8AC3E}">
        <p14:creationId xmlns:p14="http://schemas.microsoft.com/office/powerpoint/2010/main" val="1990448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2">
            <a:extLst>
              <a:ext uri="{FF2B5EF4-FFF2-40B4-BE49-F238E27FC236}">
                <a16:creationId xmlns:a16="http://schemas.microsoft.com/office/drawing/2014/main" id="{1EA89503-BDC8-5E45-B0A4-EB98D1F6B0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83971" name="Picture 7" descr="f04-59-P374493-what-really-happens">
            <a:extLst>
              <a:ext uri="{FF2B5EF4-FFF2-40B4-BE49-F238E27FC236}">
                <a16:creationId xmlns:a16="http://schemas.microsoft.com/office/drawing/2014/main" id="{9D9AA7DF-D56D-2946-98DB-A1EC045E5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79538"/>
            <a:ext cx="75977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Rectangle 2">
            <a:extLst>
              <a:ext uri="{FF2B5EF4-FFF2-40B4-BE49-F238E27FC236}">
                <a16:creationId xmlns:a16="http://schemas.microsoft.com/office/drawing/2014/main" id="{DFFFF012-3405-8444-BBC2-6D48B7265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Stall/Bubble in the Pipeline</a:t>
            </a:r>
            <a:endParaRPr lang="en-AU" altLang="en-US"/>
          </a:p>
        </p:txBody>
      </p:sp>
      <p:sp>
        <p:nvSpPr>
          <p:cNvPr id="83973" name="AutoShape 6">
            <a:extLst>
              <a:ext uri="{FF2B5EF4-FFF2-40B4-BE49-F238E27FC236}">
                <a16:creationId xmlns:a16="http://schemas.microsoft.com/office/drawing/2014/main" id="{BCCEC84F-5540-0544-A947-F77A50A40506}"/>
              </a:ext>
            </a:extLst>
          </p:cNvPr>
          <p:cNvSpPr>
            <a:spLocks/>
          </p:cNvSpPr>
          <p:nvPr/>
        </p:nvSpPr>
        <p:spPr bwMode="auto">
          <a:xfrm>
            <a:off x="2051050" y="5949950"/>
            <a:ext cx="1579563" cy="690563"/>
          </a:xfrm>
          <a:prstGeom prst="borderCallout1">
            <a:avLst>
              <a:gd name="adj1" fmla="val 16551"/>
              <a:gd name="adj2" fmla="val 104824"/>
              <a:gd name="adj3" fmla="val -80000"/>
              <a:gd name="adj4" fmla="val 111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800"/>
              <a:t>Or, more accurately…</a:t>
            </a:r>
          </a:p>
        </p:txBody>
      </p:sp>
    </p:spTree>
    <p:extLst>
      <p:ext uri="{BB962C8B-B14F-4D97-AF65-F5344CB8AC3E}">
        <p14:creationId xmlns:p14="http://schemas.microsoft.com/office/powerpoint/2010/main" val="854840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>
            <a:extLst>
              <a:ext uri="{FF2B5EF4-FFF2-40B4-BE49-F238E27FC236}">
                <a16:creationId xmlns:a16="http://schemas.microsoft.com/office/drawing/2014/main" id="{CC529558-FDAB-5748-8A71-F8F43233E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84995" name="Picture 5" descr="f04-60-P374493">
            <a:extLst>
              <a:ext uri="{FF2B5EF4-FFF2-40B4-BE49-F238E27FC236}">
                <a16:creationId xmlns:a16="http://schemas.microsoft.com/office/drawing/2014/main" id="{EB4EBEA9-498F-E94B-929B-D8F2B110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73175"/>
            <a:ext cx="8201025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>
            <a:extLst>
              <a:ext uri="{FF2B5EF4-FFF2-40B4-BE49-F238E27FC236}">
                <a16:creationId xmlns:a16="http://schemas.microsoft.com/office/drawing/2014/main" id="{8A34FBF7-B122-0743-8555-7316BE069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Datapath with Hazard Detection</a:t>
            </a:r>
            <a:endParaRPr lang="en-AU" altLang="en-US" sz="4000"/>
          </a:p>
        </p:txBody>
      </p:sp>
    </p:spTree>
    <p:extLst>
      <p:ext uri="{BB962C8B-B14F-4D97-AF65-F5344CB8AC3E}">
        <p14:creationId xmlns:p14="http://schemas.microsoft.com/office/powerpoint/2010/main" val="2304387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>
            <a:extLst>
              <a:ext uri="{FF2B5EF4-FFF2-40B4-BE49-F238E27FC236}">
                <a16:creationId xmlns:a16="http://schemas.microsoft.com/office/drawing/2014/main" id="{674215BF-6111-1F4E-890A-BE0798F2BC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87D3D61-C272-4B4B-AE70-8BAC315FD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Stalls and Performance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0C8F3FA-2B96-1C4F-81D3-A84776524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AU" altLang="en-US"/>
              <a:t>Stalls reduce performance</a:t>
            </a:r>
          </a:p>
          <a:p>
            <a:pPr lvl="1" eaLnBrk="1" hangingPunct="1"/>
            <a:r>
              <a:rPr lang="en-AU" altLang="en-US"/>
              <a:t>But are required to get correct results</a:t>
            </a:r>
          </a:p>
          <a:p>
            <a:pPr eaLnBrk="1" hangingPunct="1"/>
            <a:r>
              <a:rPr lang="en-AU" altLang="en-US"/>
              <a:t>Compiler can arrange code to avoid hazards and stalls</a:t>
            </a:r>
          </a:p>
          <a:p>
            <a:pPr lvl="1" eaLnBrk="1" hangingPunct="1"/>
            <a:r>
              <a:rPr lang="en-AU" altLang="en-US"/>
              <a:t>Requires knowledge of the pipeline structure</a:t>
            </a:r>
          </a:p>
        </p:txBody>
      </p:sp>
      <p:sp>
        <p:nvSpPr>
          <p:cNvPr id="86021" name="Text Box 4">
            <a:extLst>
              <a:ext uri="{FF2B5EF4-FFF2-40B4-BE49-F238E27FC236}">
                <a16:creationId xmlns:a16="http://schemas.microsoft.com/office/drawing/2014/main" id="{665856F4-55E7-9446-97F7-B9280656C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folHlink"/>
                </a:solidFill>
                <a:latin typeface="Arial Black" panose="020B0604020202020204" pitchFamily="34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1352284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4DFFCE5D-2C50-694D-912F-6B214F3838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87043" name="Picture 10" descr="f04-61-P374493">
            <a:extLst>
              <a:ext uri="{FF2B5EF4-FFF2-40B4-BE49-F238E27FC236}">
                <a16:creationId xmlns:a16="http://schemas.microsoft.com/office/drawing/2014/main" id="{35FC06C4-B28C-694B-8375-D5848B0D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98650"/>
            <a:ext cx="6021387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2">
            <a:extLst>
              <a:ext uri="{FF2B5EF4-FFF2-40B4-BE49-F238E27FC236}">
                <a16:creationId xmlns:a16="http://schemas.microsoft.com/office/drawing/2014/main" id="{2B1AA467-1C5F-544C-AF1F-A4ADA1475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Hazards</a:t>
            </a:r>
            <a:endParaRPr lang="en-AU" altLang="en-US"/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DF65F6FE-3E1D-134F-A795-A91566E81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If branch outcome determined in MEM</a:t>
            </a:r>
            <a:endParaRPr lang="en-AU" altLang="en-US"/>
          </a:p>
        </p:txBody>
      </p:sp>
      <p:sp>
        <p:nvSpPr>
          <p:cNvPr id="87046" name="Text Box 4">
            <a:extLst>
              <a:ext uri="{FF2B5EF4-FFF2-40B4-BE49-F238E27FC236}">
                <a16:creationId xmlns:a16="http://schemas.microsoft.com/office/drawing/2014/main" id="{B4ABF898-1EFB-4048-94D1-BC22418AA79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789069" y="988219"/>
            <a:ext cx="2343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§4.8 Control Hazards</a:t>
            </a:r>
          </a:p>
        </p:txBody>
      </p:sp>
      <p:sp>
        <p:nvSpPr>
          <p:cNvPr id="87047" name="AutoShape 6">
            <a:extLst>
              <a:ext uri="{FF2B5EF4-FFF2-40B4-BE49-F238E27FC236}">
                <a16:creationId xmlns:a16="http://schemas.microsoft.com/office/drawing/2014/main" id="{5DE5459A-A7DB-6B4A-9890-C9D2E0DCCFD2}"/>
              </a:ext>
            </a:extLst>
          </p:cNvPr>
          <p:cNvSpPr>
            <a:spLocks/>
          </p:cNvSpPr>
          <p:nvPr/>
        </p:nvSpPr>
        <p:spPr bwMode="auto">
          <a:xfrm>
            <a:off x="3203575" y="5949950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PC</a:t>
            </a:r>
            <a:endParaRPr lang="en-AU" altLang="en-US" sz="1400"/>
          </a:p>
        </p:txBody>
      </p:sp>
      <p:sp>
        <p:nvSpPr>
          <p:cNvPr id="87048" name="Text Box 7">
            <a:extLst>
              <a:ext uri="{FF2B5EF4-FFF2-40B4-BE49-F238E27FC236}">
                <a16:creationId xmlns:a16="http://schemas.microsoft.com/office/drawing/2014/main" id="{A44F28C7-F51E-9D48-8476-00CA1D2A1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010025"/>
            <a:ext cx="12446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Flush these</a:t>
            </a:r>
            <a:br>
              <a:rPr lang="en-US" altLang="en-US"/>
            </a:br>
            <a:r>
              <a:rPr lang="en-US" altLang="en-US"/>
              <a:t>instructions</a:t>
            </a:r>
          </a:p>
          <a:p>
            <a:pPr algn="l"/>
            <a:r>
              <a:rPr lang="en-US" altLang="en-US"/>
              <a:t>(Set control</a:t>
            </a:r>
            <a:br>
              <a:rPr lang="en-US" altLang="en-US"/>
            </a:br>
            <a:r>
              <a:rPr lang="en-US" altLang="en-US"/>
              <a:t>values to 0)</a:t>
            </a:r>
            <a:endParaRPr lang="en-AU" altLang="en-US"/>
          </a:p>
        </p:txBody>
      </p:sp>
      <p:sp>
        <p:nvSpPr>
          <p:cNvPr id="87049" name="AutoShape 8">
            <a:extLst>
              <a:ext uri="{FF2B5EF4-FFF2-40B4-BE49-F238E27FC236}">
                <a16:creationId xmlns:a16="http://schemas.microsoft.com/office/drawing/2014/main" id="{050D623E-11DE-114A-832C-1C8D513609DE}"/>
              </a:ext>
            </a:extLst>
          </p:cNvPr>
          <p:cNvSpPr>
            <a:spLocks/>
          </p:cNvSpPr>
          <p:nvPr/>
        </p:nvSpPr>
        <p:spPr bwMode="auto">
          <a:xfrm>
            <a:off x="7092950" y="3644900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437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>
            <a:extLst>
              <a:ext uri="{FF2B5EF4-FFF2-40B4-BE49-F238E27FC236}">
                <a16:creationId xmlns:a16="http://schemas.microsoft.com/office/drawing/2014/main" id="{B61C4B55-998E-FB49-AF6F-0C2DC0ADC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305E7A3-DBC0-F349-B2A2-539B81329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Reducing Branch Delay</a:t>
            </a:r>
            <a:endParaRPr lang="en-AU" altLang="en-US"/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9F3899F-1426-1F44-A649-03822A219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Move hardware to determine outcome to ID stage</a:t>
            </a:r>
          </a:p>
          <a:p>
            <a:pPr lvl="1" eaLnBrk="1" hangingPunct="1"/>
            <a:r>
              <a:rPr lang="en-US" altLang="en-US" sz="2400"/>
              <a:t>Target address adder</a:t>
            </a:r>
          </a:p>
          <a:p>
            <a:pPr lvl="1" eaLnBrk="1" hangingPunct="1"/>
            <a:r>
              <a:rPr lang="en-US" altLang="en-US" sz="2400"/>
              <a:t>Register comparator</a:t>
            </a:r>
          </a:p>
          <a:p>
            <a:pPr eaLnBrk="1" hangingPunct="1"/>
            <a:r>
              <a:rPr lang="en-US" altLang="en-US" sz="2800"/>
              <a:t>Example: branch taken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Lucida Console" panose="020B0609040504020204" pitchFamily="49" charset="0"/>
              </a:rPr>
              <a:t>36:  sub  $10, $4, $8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40:  beq  $1,  $3, 7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44:  and  $12, $2, $5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48:  or   $13, $2, $6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52:  add  $14, $4, $2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56:  slt  $15, $6, $7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...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72:  lw   $4, 50($7)</a:t>
            </a:r>
          </a:p>
        </p:txBody>
      </p:sp>
    </p:spTree>
    <p:extLst>
      <p:ext uri="{BB962C8B-B14F-4D97-AF65-F5344CB8AC3E}">
        <p14:creationId xmlns:p14="http://schemas.microsoft.com/office/powerpoint/2010/main" val="155698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53251" name="Picture 7" descr="f04-3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7993063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6697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2">
            <a:extLst>
              <a:ext uri="{FF2B5EF4-FFF2-40B4-BE49-F238E27FC236}">
                <a16:creationId xmlns:a16="http://schemas.microsoft.com/office/drawing/2014/main" id="{224A6C24-0EA2-F347-9956-9AD4B3F66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89091" name="Picture 7" descr="f04-62-P374493-top">
            <a:extLst>
              <a:ext uri="{FF2B5EF4-FFF2-40B4-BE49-F238E27FC236}">
                <a16:creationId xmlns:a16="http://schemas.microsoft.com/office/drawing/2014/main" id="{9ACA3909-2AE4-F048-8B1B-46C3E7C4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80645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4">
            <a:extLst>
              <a:ext uri="{FF2B5EF4-FFF2-40B4-BE49-F238E27FC236}">
                <a16:creationId xmlns:a16="http://schemas.microsoft.com/office/drawing/2014/main" id="{1A21F56C-68AE-7C4B-A369-7AEC9CF52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Branch Taken</a:t>
            </a:r>
          </a:p>
        </p:txBody>
      </p:sp>
    </p:spTree>
    <p:extLst>
      <p:ext uri="{BB962C8B-B14F-4D97-AF65-F5344CB8AC3E}">
        <p14:creationId xmlns:p14="http://schemas.microsoft.com/office/powerpoint/2010/main" val="711487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2">
            <a:extLst>
              <a:ext uri="{FF2B5EF4-FFF2-40B4-BE49-F238E27FC236}">
                <a16:creationId xmlns:a16="http://schemas.microsoft.com/office/drawing/2014/main" id="{37C4E7B2-BC20-8E4B-B0F9-2F894CCA33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90115" name="Picture 6" descr="f04-62-P374493-bottom">
            <a:extLst>
              <a:ext uri="{FF2B5EF4-FFF2-40B4-BE49-F238E27FC236}">
                <a16:creationId xmlns:a16="http://schemas.microsoft.com/office/drawing/2014/main" id="{2FACBC71-09AA-FD4C-BB1A-9CC21DD5B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7848600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Rectangle 4">
            <a:extLst>
              <a:ext uri="{FF2B5EF4-FFF2-40B4-BE49-F238E27FC236}">
                <a16:creationId xmlns:a16="http://schemas.microsoft.com/office/drawing/2014/main" id="{E52EF606-4DC4-0743-B670-D223A517A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Branch Taken</a:t>
            </a:r>
          </a:p>
        </p:txBody>
      </p:sp>
    </p:spTree>
    <p:extLst>
      <p:ext uri="{BB962C8B-B14F-4D97-AF65-F5344CB8AC3E}">
        <p14:creationId xmlns:p14="http://schemas.microsoft.com/office/powerpoint/2010/main" val="4235629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ECB44EDF-E62B-D740-B3DD-A88AD0DB07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CF615EA-B13B-694C-B8A1-A0F46565A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 for Branches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575AC839-1060-C143-8E46-852AEC728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If a comparison register is a destination of 2</a:t>
            </a:r>
            <a:r>
              <a:rPr lang="en-US" altLang="en-US" baseline="30000"/>
              <a:t>nd</a:t>
            </a:r>
            <a:r>
              <a:rPr lang="en-US" altLang="en-US"/>
              <a:t> or 3</a:t>
            </a:r>
            <a:r>
              <a:rPr lang="en-US" altLang="en-US" baseline="30000"/>
              <a:t>rd</a:t>
            </a:r>
            <a:r>
              <a:rPr lang="en-US" altLang="en-US"/>
              <a:t> preceding ALU instruction</a:t>
            </a:r>
          </a:p>
        </p:txBody>
      </p:sp>
      <p:sp>
        <p:nvSpPr>
          <p:cNvPr id="91141" name="Rectangle 4">
            <a:extLst>
              <a:ext uri="{FF2B5EF4-FFF2-40B4-BE49-F238E27FC236}">
                <a16:creationId xmlns:a16="http://schemas.microsoft.com/office/drawing/2014/main" id="{F00AC4AE-198F-8540-BD34-1089B1795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870325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…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grpSp>
        <p:nvGrpSpPr>
          <p:cNvPr id="91142" name="Group 5">
            <a:extLst>
              <a:ext uri="{FF2B5EF4-FFF2-40B4-BE49-F238E27FC236}">
                <a16:creationId xmlns:a16="http://schemas.microsoft.com/office/drawing/2014/main" id="{A7FDAA28-A8A5-7741-9136-0CD751403E5F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636838"/>
            <a:ext cx="3024187" cy="504825"/>
            <a:chOff x="2018" y="2341"/>
            <a:chExt cx="1905" cy="318"/>
          </a:xfrm>
        </p:grpSpPr>
        <p:sp>
          <p:nvSpPr>
            <p:cNvPr id="91179" name="Rectangle 6">
              <a:extLst>
                <a:ext uri="{FF2B5EF4-FFF2-40B4-BE49-F238E27FC236}">
                  <a16:creationId xmlns:a16="http://schemas.microsoft.com/office/drawing/2014/main" id="{3A4A522D-6AF3-0145-A83A-F26CFE767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1180" name="Rectangle 7">
              <a:extLst>
                <a:ext uri="{FF2B5EF4-FFF2-40B4-BE49-F238E27FC236}">
                  <a16:creationId xmlns:a16="http://schemas.microsoft.com/office/drawing/2014/main" id="{2D5151F8-8934-3D49-8616-1535A7E23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1181" name="Rectangle 8">
              <a:extLst>
                <a:ext uri="{FF2B5EF4-FFF2-40B4-BE49-F238E27FC236}">
                  <a16:creationId xmlns:a16="http://schemas.microsoft.com/office/drawing/2014/main" id="{FD5297B4-76E7-454B-A87C-C85A0F14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1182" name="Rectangle 9">
              <a:extLst>
                <a:ext uri="{FF2B5EF4-FFF2-40B4-BE49-F238E27FC236}">
                  <a16:creationId xmlns:a16="http://schemas.microsoft.com/office/drawing/2014/main" id="{CADA9A66-0D7B-F642-B6F0-7409486F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1183" name="Rectangle 10">
              <a:extLst>
                <a:ext uri="{FF2B5EF4-FFF2-40B4-BE49-F238E27FC236}">
                  <a16:creationId xmlns:a16="http://schemas.microsoft.com/office/drawing/2014/main" id="{FB63DE67-70E0-D54E-A922-FB73D84FC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1184" name="Rectangle 11">
              <a:extLst>
                <a:ext uri="{FF2B5EF4-FFF2-40B4-BE49-F238E27FC236}">
                  <a16:creationId xmlns:a16="http://schemas.microsoft.com/office/drawing/2014/main" id="{20096026-5A3F-8B47-ACC3-77AA3CBFA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85" name="Rectangle 12">
              <a:extLst>
                <a:ext uri="{FF2B5EF4-FFF2-40B4-BE49-F238E27FC236}">
                  <a16:creationId xmlns:a16="http://schemas.microsoft.com/office/drawing/2014/main" id="{354F6F4B-A0CE-6149-A722-5D5334619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86" name="Rectangle 13">
              <a:extLst>
                <a:ext uri="{FF2B5EF4-FFF2-40B4-BE49-F238E27FC236}">
                  <a16:creationId xmlns:a16="http://schemas.microsoft.com/office/drawing/2014/main" id="{5F21CDC3-BCF6-E44C-8120-DF5410A93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87" name="Rectangle 14">
              <a:extLst>
                <a:ext uri="{FF2B5EF4-FFF2-40B4-BE49-F238E27FC236}">
                  <a16:creationId xmlns:a16="http://schemas.microsoft.com/office/drawing/2014/main" id="{0E624D66-79E9-854F-A653-D5546F524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1143" name="Group 15">
            <a:extLst>
              <a:ext uri="{FF2B5EF4-FFF2-40B4-BE49-F238E27FC236}">
                <a16:creationId xmlns:a16="http://schemas.microsoft.com/office/drawing/2014/main" id="{047DC3A3-F87F-3948-9111-4CCDF288C5DE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3213100"/>
            <a:ext cx="3024187" cy="504825"/>
            <a:chOff x="2018" y="2341"/>
            <a:chExt cx="1905" cy="318"/>
          </a:xfrm>
        </p:grpSpPr>
        <p:sp>
          <p:nvSpPr>
            <p:cNvPr id="91170" name="Rectangle 16">
              <a:extLst>
                <a:ext uri="{FF2B5EF4-FFF2-40B4-BE49-F238E27FC236}">
                  <a16:creationId xmlns:a16="http://schemas.microsoft.com/office/drawing/2014/main" id="{9F426B64-4837-7049-B01F-4F4B61407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1171" name="Rectangle 17">
              <a:extLst>
                <a:ext uri="{FF2B5EF4-FFF2-40B4-BE49-F238E27FC236}">
                  <a16:creationId xmlns:a16="http://schemas.microsoft.com/office/drawing/2014/main" id="{6CA908DF-C044-C542-9503-FB390A048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1172" name="Rectangle 18">
              <a:extLst>
                <a:ext uri="{FF2B5EF4-FFF2-40B4-BE49-F238E27FC236}">
                  <a16:creationId xmlns:a16="http://schemas.microsoft.com/office/drawing/2014/main" id="{F8EBFB4E-45F1-344C-88F3-4CAA360DE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1173" name="Rectangle 19">
              <a:extLst>
                <a:ext uri="{FF2B5EF4-FFF2-40B4-BE49-F238E27FC236}">
                  <a16:creationId xmlns:a16="http://schemas.microsoft.com/office/drawing/2014/main" id="{FACCBD05-4376-AF4D-90E8-B70E320F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1174" name="Rectangle 20">
              <a:extLst>
                <a:ext uri="{FF2B5EF4-FFF2-40B4-BE49-F238E27FC236}">
                  <a16:creationId xmlns:a16="http://schemas.microsoft.com/office/drawing/2014/main" id="{07914585-6645-3B44-954D-04ABC6CF5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1175" name="Rectangle 21">
              <a:extLst>
                <a:ext uri="{FF2B5EF4-FFF2-40B4-BE49-F238E27FC236}">
                  <a16:creationId xmlns:a16="http://schemas.microsoft.com/office/drawing/2014/main" id="{44566321-955F-7840-AB9E-C28A1559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76" name="Rectangle 22">
              <a:extLst>
                <a:ext uri="{FF2B5EF4-FFF2-40B4-BE49-F238E27FC236}">
                  <a16:creationId xmlns:a16="http://schemas.microsoft.com/office/drawing/2014/main" id="{C1947045-42B4-FA44-BE05-2AD412DF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77" name="Rectangle 23">
              <a:extLst>
                <a:ext uri="{FF2B5EF4-FFF2-40B4-BE49-F238E27FC236}">
                  <a16:creationId xmlns:a16="http://schemas.microsoft.com/office/drawing/2014/main" id="{3BA14CEA-5EF9-0E48-AA4C-AB93CA96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78" name="Rectangle 24">
              <a:extLst>
                <a:ext uri="{FF2B5EF4-FFF2-40B4-BE49-F238E27FC236}">
                  <a16:creationId xmlns:a16="http://schemas.microsoft.com/office/drawing/2014/main" id="{34761E49-9633-DF4E-AD4A-4A9214355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1144" name="Group 25">
            <a:extLst>
              <a:ext uri="{FF2B5EF4-FFF2-40B4-BE49-F238E27FC236}">
                <a16:creationId xmlns:a16="http://schemas.microsoft.com/office/drawing/2014/main" id="{D06A3315-CDF5-EF4F-A082-C6B308D4E5F0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3787775"/>
            <a:ext cx="3024187" cy="504825"/>
            <a:chOff x="2018" y="2341"/>
            <a:chExt cx="1905" cy="318"/>
          </a:xfrm>
        </p:grpSpPr>
        <p:sp>
          <p:nvSpPr>
            <p:cNvPr id="91161" name="Rectangle 26">
              <a:extLst>
                <a:ext uri="{FF2B5EF4-FFF2-40B4-BE49-F238E27FC236}">
                  <a16:creationId xmlns:a16="http://schemas.microsoft.com/office/drawing/2014/main" id="{259DF440-9CF0-3E40-B749-CB6FDAC36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1162" name="Rectangle 27">
              <a:extLst>
                <a:ext uri="{FF2B5EF4-FFF2-40B4-BE49-F238E27FC236}">
                  <a16:creationId xmlns:a16="http://schemas.microsoft.com/office/drawing/2014/main" id="{15B94996-9B81-B144-8B04-E457470CF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1163" name="Rectangle 28">
              <a:extLst>
                <a:ext uri="{FF2B5EF4-FFF2-40B4-BE49-F238E27FC236}">
                  <a16:creationId xmlns:a16="http://schemas.microsoft.com/office/drawing/2014/main" id="{1775C136-8A87-F14B-B8BB-57E7F1C0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1164" name="Rectangle 29">
              <a:extLst>
                <a:ext uri="{FF2B5EF4-FFF2-40B4-BE49-F238E27FC236}">
                  <a16:creationId xmlns:a16="http://schemas.microsoft.com/office/drawing/2014/main" id="{A7D627C1-73B4-B945-9849-78241327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1165" name="Rectangle 30">
              <a:extLst>
                <a:ext uri="{FF2B5EF4-FFF2-40B4-BE49-F238E27FC236}">
                  <a16:creationId xmlns:a16="http://schemas.microsoft.com/office/drawing/2014/main" id="{FA7759FE-5311-F340-B31C-91907C97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1166" name="Rectangle 31">
              <a:extLst>
                <a:ext uri="{FF2B5EF4-FFF2-40B4-BE49-F238E27FC236}">
                  <a16:creationId xmlns:a16="http://schemas.microsoft.com/office/drawing/2014/main" id="{F6FECBF0-1C89-1443-9ACA-698915EC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67" name="Rectangle 32">
              <a:extLst>
                <a:ext uri="{FF2B5EF4-FFF2-40B4-BE49-F238E27FC236}">
                  <a16:creationId xmlns:a16="http://schemas.microsoft.com/office/drawing/2014/main" id="{86CD7A61-E65D-5249-84CB-A5738E9C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68" name="Rectangle 33">
              <a:extLst>
                <a:ext uri="{FF2B5EF4-FFF2-40B4-BE49-F238E27FC236}">
                  <a16:creationId xmlns:a16="http://schemas.microsoft.com/office/drawing/2014/main" id="{89663344-4FE4-9F4A-A8C7-AC497395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69" name="Rectangle 34">
              <a:extLst>
                <a:ext uri="{FF2B5EF4-FFF2-40B4-BE49-F238E27FC236}">
                  <a16:creationId xmlns:a16="http://schemas.microsoft.com/office/drawing/2014/main" id="{D595933C-5C65-6E47-8160-CDDE98E4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1145" name="Group 35">
            <a:extLst>
              <a:ext uri="{FF2B5EF4-FFF2-40B4-BE49-F238E27FC236}">
                <a16:creationId xmlns:a16="http://schemas.microsoft.com/office/drawing/2014/main" id="{74D8917E-CC20-9A43-8E11-8D9038097D26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364038"/>
            <a:ext cx="3024188" cy="504825"/>
            <a:chOff x="2018" y="2341"/>
            <a:chExt cx="1905" cy="318"/>
          </a:xfrm>
        </p:grpSpPr>
        <p:sp>
          <p:nvSpPr>
            <p:cNvPr id="91152" name="Rectangle 36">
              <a:extLst>
                <a:ext uri="{FF2B5EF4-FFF2-40B4-BE49-F238E27FC236}">
                  <a16:creationId xmlns:a16="http://schemas.microsoft.com/office/drawing/2014/main" id="{9EC82CF0-2771-024D-95F0-A01DE240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1153" name="Rectangle 37">
              <a:extLst>
                <a:ext uri="{FF2B5EF4-FFF2-40B4-BE49-F238E27FC236}">
                  <a16:creationId xmlns:a16="http://schemas.microsoft.com/office/drawing/2014/main" id="{BA3A1465-A286-614A-8A8E-D849E545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1154" name="Rectangle 38">
              <a:extLst>
                <a:ext uri="{FF2B5EF4-FFF2-40B4-BE49-F238E27FC236}">
                  <a16:creationId xmlns:a16="http://schemas.microsoft.com/office/drawing/2014/main" id="{D6761996-F5CF-4144-B106-6F08A0FC6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1155" name="Rectangle 39">
              <a:extLst>
                <a:ext uri="{FF2B5EF4-FFF2-40B4-BE49-F238E27FC236}">
                  <a16:creationId xmlns:a16="http://schemas.microsoft.com/office/drawing/2014/main" id="{F55733F3-F0A2-C244-848E-4CA9F87ED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1156" name="Rectangle 40">
              <a:extLst>
                <a:ext uri="{FF2B5EF4-FFF2-40B4-BE49-F238E27FC236}">
                  <a16:creationId xmlns:a16="http://schemas.microsoft.com/office/drawing/2014/main" id="{F5DF4FFC-4FC7-9A4E-9D85-61FFC868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1157" name="Rectangle 41">
              <a:extLst>
                <a:ext uri="{FF2B5EF4-FFF2-40B4-BE49-F238E27FC236}">
                  <a16:creationId xmlns:a16="http://schemas.microsoft.com/office/drawing/2014/main" id="{78C8C161-9FE1-3E43-8B1E-8C2E9CEFC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58" name="Rectangle 42">
              <a:extLst>
                <a:ext uri="{FF2B5EF4-FFF2-40B4-BE49-F238E27FC236}">
                  <a16:creationId xmlns:a16="http://schemas.microsoft.com/office/drawing/2014/main" id="{BB6C4BBB-2A0C-E048-A15A-9678404C8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59" name="Rectangle 43">
              <a:extLst>
                <a:ext uri="{FF2B5EF4-FFF2-40B4-BE49-F238E27FC236}">
                  <a16:creationId xmlns:a16="http://schemas.microsoft.com/office/drawing/2014/main" id="{AE4856DD-DAE4-3246-A3A1-2CB51A87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60" name="Rectangle 44">
              <a:extLst>
                <a:ext uri="{FF2B5EF4-FFF2-40B4-BE49-F238E27FC236}">
                  <a16:creationId xmlns:a16="http://schemas.microsoft.com/office/drawing/2014/main" id="{593F46CA-0FA0-0B42-9441-7AA493EDE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1146" name="Rectangle 45">
            <a:extLst>
              <a:ext uri="{FF2B5EF4-FFF2-40B4-BE49-F238E27FC236}">
                <a16:creationId xmlns:a16="http://schemas.microsoft.com/office/drawing/2014/main" id="{0E205A1B-2DD2-D14F-B7F4-260735DA8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94063"/>
            <a:ext cx="2117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add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$4</a:t>
            </a:r>
            <a:r>
              <a:rPr lang="en-US" altLang="en-US" sz="1800">
                <a:latin typeface="Lucida Console" panose="020B0609040504020204" pitchFamily="49" charset="0"/>
              </a:rPr>
              <a:t>, $5, $6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1147" name="Rectangle 46">
            <a:extLst>
              <a:ext uri="{FF2B5EF4-FFF2-40B4-BE49-F238E27FC236}">
                <a16:creationId xmlns:a16="http://schemas.microsoft.com/office/drawing/2014/main" id="{BEFA77BC-6A40-D147-8806-23A42C323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17800"/>
            <a:ext cx="211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add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$2, $3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1148" name="Rectangle 47">
            <a:extLst>
              <a:ext uri="{FF2B5EF4-FFF2-40B4-BE49-F238E27FC236}">
                <a16:creationId xmlns:a16="http://schemas.microsoft.com/office/drawing/2014/main" id="{72748018-2A89-A54F-AAB6-64D04358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46588"/>
            <a:ext cx="2670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$4</a:t>
            </a:r>
            <a:r>
              <a:rPr lang="en-US" altLang="en-US" sz="1800">
                <a:latin typeface="Lucida Console" panose="020B0609040504020204" pitchFamily="49" charset="0"/>
              </a:rPr>
              <a:t>, target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1149" name="Line 48">
            <a:extLst>
              <a:ext uri="{FF2B5EF4-FFF2-40B4-BE49-F238E27FC236}">
                <a16:creationId xmlns:a16="http://schemas.microsoft.com/office/drawing/2014/main" id="{62A32132-19F4-F64E-8A97-ED548F8A1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2852738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49">
            <a:extLst>
              <a:ext uri="{FF2B5EF4-FFF2-40B4-BE49-F238E27FC236}">
                <a16:creationId xmlns:a16="http://schemas.microsoft.com/office/drawing/2014/main" id="{E6520A11-F66E-E040-B2FD-6A2D3AD5E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429000"/>
            <a:ext cx="433388" cy="12239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Rectangle 50">
            <a:extLst>
              <a:ext uri="{FF2B5EF4-FFF2-40B4-BE49-F238E27FC236}">
                <a16:creationId xmlns:a16="http://schemas.microsoft.com/office/drawing/2014/main" id="{E63CE686-BDEC-F345-B281-DAB7D9924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5778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/>
              <a:t>Can resolve using forwarding</a:t>
            </a:r>
          </a:p>
        </p:txBody>
      </p:sp>
    </p:spTree>
    <p:extLst>
      <p:ext uri="{BB962C8B-B14F-4D97-AF65-F5344CB8AC3E}">
        <p14:creationId xmlns:p14="http://schemas.microsoft.com/office/powerpoint/2010/main" val="1204660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>
            <a:extLst>
              <a:ext uri="{FF2B5EF4-FFF2-40B4-BE49-F238E27FC236}">
                <a16:creationId xmlns:a16="http://schemas.microsoft.com/office/drawing/2014/main" id="{F06F39E3-AB63-544E-880E-55635F8A56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6D95A8F-83D6-7F49-9D6B-CCB32A9E7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 for Branches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3436160-5A06-BB4B-BB5B-C57FC53BD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If a comparison register is a destination of preceding ALU instruction or 2</a:t>
            </a:r>
            <a:r>
              <a:rPr lang="en-US" altLang="en-US" baseline="30000"/>
              <a:t>nd</a:t>
            </a:r>
            <a:r>
              <a:rPr lang="en-US" altLang="en-US"/>
              <a:t> preceding load instruction</a:t>
            </a:r>
          </a:p>
          <a:p>
            <a:pPr lvl="1" eaLnBrk="1" hangingPunct="1"/>
            <a:r>
              <a:rPr lang="en-US" altLang="en-US"/>
              <a:t>Need 1 stall cycle</a:t>
            </a:r>
          </a:p>
        </p:txBody>
      </p:sp>
      <p:sp>
        <p:nvSpPr>
          <p:cNvPr id="92165" name="Rectangle 4">
            <a:extLst>
              <a:ext uri="{FF2B5EF4-FFF2-40B4-BE49-F238E27FC236}">
                <a16:creationId xmlns:a16="http://schemas.microsoft.com/office/drawing/2014/main" id="{B5339206-55E3-504D-B3EE-6B9D4C87D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878388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grpSp>
        <p:nvGrpSpPr>
          <p:cNvPr id="92166" name="Group 5">
            <a:extLst>
              <a:ext uri="{FF2B5EF4-FFF2-40B4-BE49-F238E27FC236}">
                <a16:creationId xmlns:a16="http://schemas.microsoft.com/office/drawing/2014/main" id="{711DB764-6FAF-5249-9B39-5CE0F9FA4FC2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644900"/>
            <a:ext cx="3024187" cy="504825"/>
            <a:chOff x="2018" y="2341"/>
            <a:chExt cx="1905" cy="318"/>
          </a:xfrm>
        </p:grpSpPr>
        <p:sp>
          <p:nvSpPr>
            <p:cNvPr id="92199" name="Rectangle 6">
              <a:extLst>
                <a:ext uri="{FF2B5EF4-FFF2-40B4-BE49-F238E27FC236}">
                  <a16:creationId xmlns:a16="http://schemas.microsoft.com/office/drawing/2014/main" id="{AA3B879C-69DD-F540-8689-5EEA4D6EC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2200" name="Rectangle 7">
              <a:extLst>
                <a:ext uri="{FF2B5EF4-FFF2-40B4-BE49-F238E27FC236}">
                  <a16:creationId xmlns:a16="http://schemas.microsoft.com/office/drawing/2014/main" id="{44708E3B-BF3A-8944-90B8-EFA193653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2201" name="Rectangle 8">
              <a:extLst>
                <a:ext uri="{FF2B5EF4-FFF2-40B4-BE49-F238E27FC236}">
                  <a16:creationId xmlns:a16="http://schemas.microsoft.com/office/drawing/2014/main" id="{02AEC4CC-AA7A-4443-A1F2-780D7AB74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2202" name="Rectangle 9">
              <a:extLst>
                <a:ext uri="{FF2B5EF4-FFF2-40B4-BE49-F238E27FC236}">
                  <a16:creationId xmlns:a16="http://schemas.microsoft.com/office/drawing/2014/main" id="{7BF92F0C-CDDE-DE45-AC44-638423075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2203" name="Rectangle 10">
              <a:extLst>
                <a:ext uri="{FF2B5EF4-FFF2-40B4-BE49-F238E27FC236}">
                  <a16:creationId xmlns:a16="http://schemas.microsoft.com/office/drawing/2014/main" id="{258F1410-BC90-DB44-930B-90CA1DDF2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2204" name="Rectangle 11">
              <a:extLst>
                <a:ext uri="{FF2B5EF4-FFF2-40B4-BE49-F238E27FC236}">
                  <a16:creationId xmlns:a16="http://schemas.microsoft.com/office/drawing/2014/main" id="{DF83FA90-DA8D-9545-B8A8-6C0D40ED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05" name="Rectangle 12">
              <a:extLst>
                <a:ext uri="{FF2B5EF4-FFF2-40B4-BE49-F238E27FC236}">
                  <a16:creationId xmlns:a16="http://schemas.microsoft.com/office/drawing/2014/main" id="{766CF3A7-95D9-4241-9529-CFAB18150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06" name="Rectangle 13">
              <a:extLst>
                <a:ext uri="{FF2B5EF4-FFF2-40B4-BE49-F238E27FC236}">
                  <a16:creationId xmlns:a16="http://schemas.microsoft.com/office/drawing/2014/main" id="{B005082E-F05F-5548-BB06-AEC16D0A0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07" name="Rectangle 14">
              <a:extLst>
                <a:ext uri="{FF2B5EF4-FFF2-40B4-BE49-F238E27FC236}">
                  <a16:creationId xmlns:a16="http://schemas.microsoft.com/office/drawing/2014/main" id="{574FBD79-8218-9B47-84F4-21269C29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167" name="Group 15">
            <a:extLst>
              <a:ext uri="{FF2B5EF4-FFF2-40B4-BE49-F238E27FC236}">
                <a16:creationId xmlns:a16="http://schemas.microsoft.com/office/drawing/2014/main" id="{8054165B-618E-EB4A-910F-AF0DE2D54831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221163"/>
            <a:ext cx="3024187" cy="504825"/>
            <a:chOff x="2018" y="2341"/>
            <a:chExt cx="1905" cy="318"/>
          </a:xfrm>
        </p:grpSpPr>
        <p:sp>
          <p:nvSpPr>
            <p:cNvPr id="92190" name="Rectangle 16">
              <a:extLst>
                <a:ext uri="{FF2B5EF4-FFF2-40B4-BE49-F238E27FC236}">
                  <a16:creationId xmlns:a16="http://schemas.microsoft.com/office/drawing/2014/main" id="{41E78E56-47C7-574D-8A43-FB03FDEB1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2191" name="Rectangle 17">
              <a:extLst>
                <a:ext uri="{FF2B5EF4-FFF2-40B4-BE49-F238E27FC236}">
                  <a16:creationId xmlns:a16="http://schemas.microsoft.com/office/drawing/2014/main" id="{9F6F27DE-D7A5-524D-8B8B-32589E63B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2192" name="Rectangle 18">
              <a:extLst>
                <a:ext uri="{FF2B5EF4-FFF2-40B4-BE49-F238E27FC236}">
                  <a16:creationId xmlns:a16="http://schemas.microsoft.com/office/drawing/2014/main" id="{AE4C3BDB-3436-7E41-B597-DA1BFF7ED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2193" name="Rectangle 19">
              <a:extLst>
                <a:ext uri="{FF2B5EF4-FFF2-40B4-BE49-F238E27FC236}">
                  <a16:creationId xmlns:a16="http://schemas.microsoft.com/office/drawing/2014/main" id="{C8D6E80A-6817-BC45-AF61-665392EBD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2194" name="Rectangle 20">
              <a:extLst>
                <a:ext uri="{FF2B5EF4-FFF2-40B4-BE49-F238E27FC236}">
                  <a16:creationId xmlns:a16="http://schemas.microsoft.com/office/drawing/2014/main" id="{E1C62D12-3A32-AE48-916B-C47B5F908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2195" name="Rectangle 21">
              <a:extLst>
                <a:ext uri="{FF2B5EF4-FFF2-40B4-BE49-F238E27FC236}">
                  <a16:creationId xmlns:a16="http://schemas.microsoft.com/office/drawing/2014/main" id="{085BA6F5-F3DE-854A-8576-7745FDDB0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96" name="Rectangle 22">
              <a:extLst>
                <a:ext uri="{FF2B5EF4-FFF2-40B4-BE49-F238E27FC236}">
                  <a16:creationId xmlns:a16="http://schemas.microsoft.com/office/drawing/2014/main" id="{CFD4222A-BD36-6E45-A0D8-32854F2DB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97" name="Rectangle 23">
              <a:extLst>
                <a:ext uri="{FF2B5EF4-FFF2-40B4-BE49-F238E27FC236}">
                  <a16:creationId xmlns:a16="http://schemas.microsoft.com/office/drawing/2014/main" id="{5D4DAC79-1F74-A445-B6B1-9C19C1FBB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98" name="Rectangle 24">
              <a:extLst>
                <a:ext uri="{FF2B5EF4-FFF2-40B4-BE49-F238E27FC236}">
                  <a16:creationId xmlns:a16="http://schemas.microsoft.com/office/drawing/2014/main" id="{E8A9BC64-AE7F-0141-924A-F6B426338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168" name="Rectangle 25">
            <a:extLst>
              <a:ext uri="{FF2B5EF4-FFF2-40B4-BE49-F238E27FC236}">
                <a16:creationId xmlns:a16="http://schemas.microsoft.com/office/drawing/2014/main" id="{0F6F0576-F16A-F049-B0A9-94AD699C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868863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IF</a:t>
            </a:r>
            <a:endParaRPr lang="en-AU" altLang="en-US" sz="1400"/>
          </a:p>
        </p:txBody>
      </p:sp>
      <p:sp>
        <p:nvSpPr>
          <p:cNvPr id="92169" name="Rectangle 26">
            <a:extLst>
              <a:ext uri="{FF2B5EF4-FFF2-40B4-BE49-F238E27FC236}">
                <a16:creationId xmlns:a16="http://schemas.microsoft.com/office/drawing/2014/main" id="{E77F4CE3-DD51-B246-B58B-7F28DB26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868863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2170" name="Rectangle 27">
            <a:extLst>
              <a:ext uri="{FF2B5EF4-FFF2-40B4-BE49-F238E27FC236}">
                <a16:creationId xmlns:a16="http://schemas.microsoft.com/office/drawing/2014/main" id="{A8FE8423-E702-5649-B4F1-751F22FE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958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1" name="Rectangle 28">
            <a:extLst>
              <a:ext uri="{FF2B5EF4-FFF2-40B4-BE49-F238E27FC236}">
                <a16:creationId xmlns:a16="http://schemas.microsoft.com/office/drawing/2014/main" id="{C2E2A30C-E383-7442-9D40-C850F7180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7958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2" name="Rectangle 29">
            <a:extLst>
              <a:ext uri="{FF2B5EF4-FFF2-40B4-BE49-F238E27FC236}">
                <a16:creationId xmlns:a16="http://schemas.microsoft.com/office/drawing/2014/main" id="{852CC6FC-F41B-1F43-8B00-0324334B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7958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3" name="Rectangle 30">
            <a:extLst>
              <a:ext uri="{FF2B5EF4-FFF2-40B4-BE49-F238E27FC236}">
                <a16:creationId xmlns:a16="http://schemas.microsoft.com/office/drawing/2014/main" id="{90F91BAE-1B25-554A-B3CB-6D2BE2FB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7958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4" name="Rectangle 31">
            <a:extLst>
              <a:ext uri="{FF2B5EF4-FFF2-40B4-BE49-F238E27FC236}">
                <a16:creationId xmlns:a16="http://schemas.microsoft.com/office/drawing/2014/main" id="{4377FB8E-52DA-A445-AC53-99A328FF5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4451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2175" name="Rectangle 32">
            <a:extLst>
              <a:ext uri="{FF2B5EF4-FFF2-40B4-BE49-F238E27FC236}">
                <a16:creationId xmlns:a16="http://schemas.microsoft.com/office/drawing/2014/main" id="{6DB1AEBF-3971-6B49-AFDD-A4157487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54451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EX</a:t>
            </a:r>
            <a:endParaRPr lang="en-AU" altLang="en-US" sz="1400"/>
          </a:p>
        </p:txBody>
      </p:sp>
      <p:sp>
        <p:nvSpPr>
          <p:cNvPr id="92176" name="Rectangle 33">
            <a:extLst>
              <a:ext uri="{FF2B5EF4-FFF2-40B4-BE49-F238E27FC236}">
                <a16:creationId xmlns:a16="http://schemas.microsoft.com/office/drawing/2014/main" id="{973878D2-3E37-F144-8EB9-90582ABB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54451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92177" name="Rectangle 34">
            <a:extLst>
              <a:ext uri="{FF2B5EF4-FFF2-40B4-BE49-F238E27FC236}">
                <a16:creationId xmlns:a16="http://schemas.microsoft.com/office/drawing/2014/main" id="{110348E1-1185-3041-8A7F-68258624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4451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92178" name="Rectangle 35">
            <a:extLst>
              <a:ext uri="{FF2B5EF4-FFF2-40B4-BE49-F238E27FC236}">
                <a16:creationId xmlns:a16="http://schemas.microsoft.com/office/drawing/2014/main" id="{01F270F3-BFE4-7E4D-96DE-E4876A98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53721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9" name="Rectangle 36">
            <a:extLst>
              <a:ext uri="{FF2B5EF4-FFF2-40B4-BE49-F238E27FC236}">
                <a16:creationId xmlns:a16="http://schemas.microsoft.com/office/drawing/2014/main" id="{C4F78112-B2C3-B64A-854C-4BEB5794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3721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80" name="Rectangle 37">
            <a:extLst>
              <a:ext uri="{FF2B5EF4-FFF2-40B4-BE49-F238E27FC236}">
                <a16:creationId xmlns:a16="http://schemas.microsoft.com/office/drawing/2014/main" id="{69EE8CFE-A322-D042-AD34-172FA1DA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3721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81" name="Rectangle 38">
            <a:extLst>
              <a:ext uri="{FF2B5EF4-FFF2-40B4-BE49-F238E27FC236}">
                <a16:creationId xmlns:a16="http://schemas.microsoft.com/office/drawing/2014/main" id="{69AA7AA0-6F55-B046-813F-91E749EE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3721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82" name="Rectangle 39">
            <a:extLst>
              <a:ext uri="{FF2B5EF4-FFF2-40B4-BE49-F238E27FC236}">
                <a16:creationId xmlns:a16="http://schemas.microsoft.com/office/drawing/2014/main" id="{C0A02C0F-AE84-5B43-8FAA-1E5C60B0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302125"/>
            <a:ext cx="211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add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$4</a:t>
            </a:r>
            <a:r>
              <a:rPr lang="en-US" altLang="en-US" sz="1800">
                <a:latin typeface="Lucida Console" panose="020B0609040504020204" pitchFamily="49" charset="0"/>
              </a:rPr>
              <a:t>, $5, $6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2183" name="Rectangle 40">
            <a:extLst>
              <a:ext uri="{FF2B5EF4-FFF2-40B4-BE49-F238E27FC236}">
                <a16:creationId xmlns:a16="http://schemas.microsoft.com/office/drawing/2014/main" id="{B3F1BB83-73B1-B34C-BD74-87F6CB145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25863"/>
            <a:ext cx="184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lw 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addr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2184" name="Rectangle 41">
            <a:extLst>
              <a:ext uri="{FF2B5EF4-FFF2-40B4-BE49-F238E27FC236}">
                <a16:creationId xmlns:a16="http://schemas.microsoft.com/office/drawing/2014/main" id="{06825ACE-1473-1C48-9139-CD04B7A4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54650"/>
            <a:ext cx="267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$4</a:t>
            </a:r>
            <a:r>
              <a:rPr lang="en-US" altLang="en-US" sz="1800">
                <a:latin typeface="Lucida Console" panose="020B0609040504020204" pitchFamily="49" charset="0"/>
              </a:rPr>
              <a:t>, target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2185" name="Line 42">
            <a:extLst>
              <a:ext uri="{FF2B5EF4-FFF2-40B4-BE49-F238E27FC236}">
                <a16:creationId xmlns:a16="http://schemas.microsoft.com/office/drawing/2014/main" id="{1A1D1566-08BC-3946-B315-2B75DAA96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860800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43">
            <a:extLst>
              <a:ext uri="{FF2B5EF4-FFF2-40B4-BE49-F238E27FC236}">
                <a16:creationId xmlns:a16="http://schemas.microsoft.com/office/drawing/2014/main" id="{C0DCA946-15D0-BB48-8E39-1690FAAB8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437063"/>
            <a:ext cx="433388" cy="12239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7" name="AutoShape 44">
            <a:extLst>
              <a:ext uri="{FF2B5EF4-FFF2-40B4-BE49-F238E27FC236}">
                <a16:creationId xmlns:a16="http://schemas.microsoft.com/office/drawing/2014/main" id="{8FB17C7C-F58F-434D-BD76-DA76C308F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940300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2188" name="AutoShape 45">
            <a:extLst>
              <a:ext uri="{FF2B5EF4-FFF2-40B4-BE49-F238E27FC236}">
                <a16:creationId xmlns:a16="http://schemas.microsoft.com/office/drawing/2014/main" id="{014DAD73-73FC-7249-84E1-C051D6C1C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940300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2189" name="AutoShape 46">
            <a:extLst>
              <a:ext uri="{FF2B5EF4-FFF2-40B4-BE49-F238E27FC236}">
                <a16:creationId xmlns:a16="http://schemas.microsoft.com/office/drawing/2014/main" id="{4CC1DB9A-8703-7B44-A049-7E16A837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940300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19910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31A47610-6610-E447-83B2-A99FF40A1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0E1C297-306B-234A-8725-74E6E73BF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 for Branches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D0E1533-64E5-BF4F-A86C-2D8AA1139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If a comparison register is a destination of immediately preceding load instruction</a:t>
            </a:r>
          </a:p>
          <a:p>
            <a:pPr lvl="1" eaLnBrk="1" hangingPunct="1"/>
            <a:r>
              <a:rPr lang="en-US" altLang="en-US"/>
              <a:t>Need 2 stall cycles</a:t>
            </a:r>
          </a:p>
        </p:txBody>
      </p:sp>
      <p:sp>
        <p:nvSpPr>
          <p:cNvPr id="93189" name="Rectangle 4">
            <a:extLst>
              <a:ext uri="{FF2B5EF4-FFF2-40B4-BE49-F238E27FC236}">
                <a16:creationId xmlns:a16="http://schemas.microsoft.com/office/drawing/2014/main" id="{DA2C571A-2E98-754D-A75E-11AF7D2C8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878388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grpSp>
        <p:nvGrpSpPr>
          <p:cNvPr id="93190" name="Group 5">
            <a:extLst>
              <a:ext uri="{FF2B5EF4-FFF2-40B4-BE49-F238E27FC236}">
                <a16:creationId xmlns:a16="http://schemas.microsoft.com/office/drawing/2014/main" id="{0CEFD638-4E85-0E4B-8F71-5B1E7691C31C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644900"/>
            <a:ext cx="3024187" cy="504825"/>
            <a:chOff x="2018" y="2341"/>
            <a:chExt cx="1905" cy="318"/>
          </a:xfrm>
        </p:grpSpPr>
        <p:sp>
          <p:nvSpPr>
            <p:cNvPr id="93220" name="Rectangle 6">
              <a:extLst>
                <a:ext uri="{FF2B5EF4-FFF2-40B4-BE49-F238E27FC236}">
                  <a16:creationId xmlns:a16="http://schemas.microsoft.com/office/drawing/2014/main" id="{C943212B-ADE5-0942-AA51-05ED58329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3221" name="Rectangle 7">
              <a:extLst>
                <a:ext uri="{FF2B5EF4-FFF2-40B4-BE49-F238E27FC236}">
                  <a16:creationId xmlns:a16="http://schemas.microsoft.com/office/drawing/2014/main" id="{DD158154-AB83-374F-9E23-29BDF15F1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3222" name="Rectangle 8">
              <a:extLst>
                <a:ext uri="{FF2B5EF4-FFF2-40B4-BE49-F238E27FC236}">
                  <a16:creationId xmlns:a16="http://schemas.microsoft.com/office/drawing/2014/main" id="{908AA2FE-6534-BD47-888E-83C74B314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3223" name="Rectangle 9">
              <a:extLst>
                <a:ext uri="{FF2B5EF4-FFF2-40B4-BE49-F238E27FC236}">
                  <a16:creationId xmlns:a16="http://schemas.microsoft.com/office/drawing/2014/main" id="{55C5950E-BBE5-9A4F-A20F-83B3933D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3224" name="Rectangle 10">
              <a:extLst>
                <a:ext uri="{FF2B5EF4-FFF2-40B4-BE49-F238E27FC236}">
                  <a16:creationId xmlns:a16="http://schemas.microsoft.com/office/drawing/2014/main" id="{3F352C42-8946-0340-A6F1-D4F4D868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3225" name="Rectangle 11">
              <a:extLst>
                <a:ext uri="{FF2B5EF4-FFF2-40B4-BE49-F238E27FC236}">
                  <a16:creationId xmlns:a16="http://schemas.microsoft.com/office/drawing/2014/main" id="{A1B38253-B4F2-5341-96B0-7C4EDBA8B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26" name="Rectangle 12">
              <a:extLst>
                <a:ext uri="{FF2B5EF4-FFF2-40B4-BE49-F238E27FC236}">
                  <a16:creationId xmlns:a16="http://schemas.microsoft.com/office/drawing/2014/main" id="{2A7BA1B8-4D04-294E-891C-B3ABF612D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27" name="Rectangle 13">
              <a:extLst>
                <a:ext uri="{FF2B5EF4-FFF2-40B4-BE49-F238E27FC236}">
                  <a16:creationId xmlns:a16="http://schemas.microsoft.com/office/drawing/2014/main" id="{3314FF35-EC61-7B46-B8F6-05893CBE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28" name="Rectangle 14">
              <a:extLst>
                <a:ext uri="{FF2B5EF4-FFF2-40B4-BE49-F238E27FC236}">
                  <a16:creationId xmlns:a16="http://schemas.microsoft.com/office/drawing/2014/main" id="{E61B2B34-0353-A34E-8547-C7C81B794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3191" name="Rectangle 15">
            <a:extLst>
              <a:ext uri="{FF2B5EF4-FFF2-40B4-BE49-F238E27FC236}">
                <a16:creationId xmlns:a16="http://schemas.microsoft.com/office/drawing/2014/main" id="{83C58344-7CA6-1543-9F14-993DC6B5C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294188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IF</a:t>
            </a:r>
            <a:endParaRPr lang="en-AU" altLang="en-US" sz="1400"/>
          </a:p>
        </p:txBody>
      </p:sp>
      <p:sp>
        <p:nvSpPr>
          <p:cNvPr id="93192" name="Rectangle 16">
            <a:extLst>
              <a:ext uri="{FF2B5EF4-FFF2-40B4-BE49-F238E27FC236}">
                <a16:creationId xmlns:a16="http://schemas.microsoft.com/office/drawing/2014/main" id="{4BF4BAC1-CD01-B94A-B714-3817EB64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294188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3193" name="Rectangle 17">
            <a:extLst>
              <a:ext uri="{FF2B5EF4-FFF2-40B4-BE49-F238E27FC236}">
                <a16:creationId xmlns:a16="http://schemas.microsoft.com/office/drawing/2014/main" id="{E92CC4A9-FB0D-1A48-AEEB-3FE3504E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221163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4" name="Rectangle 18">
            <a:extLst>
              <a:ext uri="{FF2B5EF4-FFF2-40B4-BE49-F238E27FC236}">
                <a16:creationId xmlns:a16="http://schemas.microsoft.com/office/drawing/2014/main" id="{FFD0D40C-4E79-6C4D-AF34-FAD7229E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221163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5" name="Rectangle 19">
            <a:extLst>
              <a:ext uri="{FF2B5EF4-FFF2-40B4-BE49-F238E27FC236}">
                <a16:creationId xmlns:a16="http://schemas.microsoft.com/office/drawing/2014/main" id="{26FBCEEB-9FA2-6941-8040-6AF8FB0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221163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6" name="Rectangle 20">
            <a:extLst>
              <a:ext uri="{FF2B5EF4-FFF2-40B4-BE49-F238E27FC236}">
                <a16:creationId xmlns:a16="http://schemas.microsoft.com/office/drawing/2014/main" id="{88A82CF4-6A7A-BF42-B599-2618B2332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21163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7" name="Rectangle 21">
            <a:extLst>
              <a:ext uri="{FF2B5EF4-FFF2-40B4-BE49-F238E27FC236}">
                <a16:creationId xmlns:a16="http://schemas.microsoft.com/office/drawing/2014/main" id="{021B5625-51C3-2A41-9CD0-9FCBE648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868863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3198" name="Rectangle 22">
            <a:extLst>
              <a:ext uri="{FF2B5EF4-FFF2-40B4-BE49-F238E27FC236}">
                <a16:creationId xmlns:a16="http://schemas.microsoft.com/office/drawing/2014/main" id="{28E97510-A752-8347-9510-999D32749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958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9" name="Rectangle 23">
            <a:extLst>
              <a:ext uri="{FF2B5EF4-FFF2-40B4-BE49-F238E27FC236}">
                <a16:creationId xmlns:a16="http://schemas.microsoft.com/office/drawing/2014/main" id="{E93D4057-F013-0D49-99E6-8C7BA7308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7958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0" name="Rectangle 24">
            <a:extLst>
              <a:ext uri="{FF2B5EF4-FFF2-40B4-BE49-F238E27FC236}">
                <a16:creationId xmlns:a16="http://schemas.microsoft.com/office/drawing/2014/main" id="{F6100279-17F9-134B-9D62-684FA1BE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7958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1" name="Rectangle 25">
            <a:extLst>
              <a:ext uri="{FF2B5EF4-FFF2-40B4-BE49-F238E27FC236}">
                <a16:creationId xmlns:a16="http://schemas.microsoft.com/office/drawing/2014/main" id="{340BE458-2867-DE4C-98EC-33C299B3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7958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2" name="Rectangle 26">
            <a:extLst>
              <a:ext uri="{FF2B5EF4-FFF2-40B4-BE49-F238E27FC236}">
                <a16:creationId xmlns:a16="http://schemas.microsoft.com/office/drawing/2014/main" id="{5AE542FA-FA56-C647-A87A-F96A91AB2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4451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3203" name="Rectangle 27">
            <a:extLst>
              <a:ext uri="{FF2B5EF4-FFF2-40B4-BE49-F238E27FC236}">
                <a16:creationId xmlns:a16="http://schemas.microsoft.com/office/drawing/2014/main" id="{DFD933DD-4FA7-4543-993A-3E61886FB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54451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EX</a:t>
            </a:r>
            <a:endParaRPr lang="en-AU" altLang="en-US" sz="1400"/>
          </a:p>
        </p:txBody>
      </p:sp>
      <p:sp>
        <p:nvSpPr>
          <p:cNvPr id="93204" name="Rectangle 28">
            <a:extLst>
              <a:ext uri="{FF2B5EF4-FFF2-40B4-BE49-F238E27FC236}">
                <a16:creationId xmlns:a16="http://schemas.microsoft.com/office/drawing/2014/main" id="{33983D27-3D1E-8745-8255-28945A44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54451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93205" name="Rectangle 29">
            <a:extLst>
              <a:ext uri="{FF2B5EF4-FFF2-40B4-BE49-F238E27FC236}">
                <a16:creationId xmlns:a16="http://schemas.microsoft.com/office/drawing/2014/main" id="{CCE2239D-6310-2F43-8287-79BB04636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4451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93206" name="Rectangle 30">
            <a:extLst>
              <a:ext uri="{FF2B5EF4-FFF2-40B4-BE49-F238E27FC236}">
                <a16:creationId xmlns:a16="http://schemas.microsoft.com/office/drawing/2014/main" id="{04E456D3-631B-8443-8B59-19CCB9ED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53721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7" name="Rectangle 31">
            <a:extLst>
              <a:ext uri="{FF2B5EF4-FFF2-40B4-BE49-F238E27FC236}">
                <a16:creationId xmlns:a16="http://schemas.microsoft.com/office/drawing/2014/main" id="{8CDD35DC-B4B6-A245-9249-1D1B0074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3721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8" name="Rectangle 32">
            <a:extLst>
              <a:ext uri="{FF2B5EF4-FFF2-40B4-BE49-F238E27FC236}">
                <a16:creationId xmlns:a16="http://schemas.microsoft.com/office/drawing/2014/main" id="{217BA7DE-39D9-2641-B696-A5F0772C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3721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9" name="Rectangle 33">
            <a:extLst>
              <a:ext uri="{FF2B5EF4-FFF2-40B4-BE49-F238E27FC236}">
                <a16:creationId xmlns:a16="http://schemas.microsoft.com/office/drawing/2014/main" id="{BFB1ABA6-B16D-3244-B8C8-1EB1474B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3721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10" name="Rectangle 34">
            <a:extLst>
              <a:ext uri="{FF2B5EF4-FFF2-40B4-BE49-F238E27FC236}">
                <a16:creationId xmlns:a16="http://schemas.microsoft.com/office/drawing/2014/main" id="{9BAA39D3-C6B4-D243-BCFC-CEC4B2C36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302125"/>
            <a:ext cx="170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en-US" sz="1800">
              <a:solidFill>
                <a:schemeClr val="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93211" name="Rectangle 35">
            <a:extLst>
              <a:ext uri="{FF2B5EF4-FFF2-40B4-BE49-F238E27FC236}">
                <a16:creationId xmlns:a16="http://schemas.microsoft.com/office/drawing/2014/main" id="{04F4614C-CC6C-DD40-AC42-95506B0C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25863"/>
            <a:ext cx="184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lw 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addr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3212" name="Rectangle 36">
            <a:extLst>
              <a:ext uri="{FF2B5EF4-FFF2-40B4-BE49-F238E27FC236}">
                <a16:creationId xmlns:a16="http://schemas.microsoft.com/office/drawing/2014/main" id="{2C75B2DA-F535-814F-8C8B-3356B86C9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54650"/>
            <a:ext cx="267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$0</a:t>
            </a:r>
            <a:r>
              <a:rPr lang="en-US" altLang="en-US" sz="1800">
                <a:latin typeface="Lucida Console" panose="020B0609040504020204" pitchFamily="49" charset="0"/>
              </a:rPr>
              <a:t>, target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3213" name="Line 37">
            <a:extLst>
              <a:ext uri="{FF2B5EF4-FFF2-40B4-BE49-F238E27FC236}">
                <a16:creationId xmlns:a16="http://schemas.microsoft.com/office/drawing/2014/main" id="{D4AA0FBE-D685-5F42-AD11-FC54C2119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860800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4" name="AutoShape 38">
            <a:extLst>
              <a:ext uri="{FF2B5EF4-FFF2-40B4-BE49-F238E27FC236}">
                <a16:creationId xmlns:a16="http://schemas.microsoft.com/office/drawing/2014/main" id="{B8F3072F-1C37-9B44-8C3C-757E477A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940300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5" name="AutoShape 39">
            <a:extLst>
              <a:ext uri="{FF2B5EF4-FFF2-40B4-BE49-F238E27FC236}">
                <a16:creationId xmlns:a16="http://schemas.microsoft.com/office/drawing/2014/main" id="{23767A07-93CD-C148-B4B1-E93FA1321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940300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6" name="AutoShape 40">
            <a:extLst>
              <a:ext uri="{FF2B5EF4-FFF2-40B4-BE49-F238E27FC236}">
                <a16:creationId xmlns:a16="http://schemas.microsoft.com/office/drawing/2014/main" id="{037A4407-A081-2341-BC19-FA5D07B7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940300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7" name="AutoShape 41">
            <a:extLst>
              <a:ext uri="{FF2B5EF4-FFF2-40B4-BE49-F238E27FC236}">
                <a16:creationId xmlns:a16="http://schemas.microsoft.com/office/drawing/2014/main" id="{29A2EDDC-EDF4-6F4D-AEFD-34A3F859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364038"/>
            <a:ext cx="360363" cy="287337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8" name="AutoShape 42">
            <a:extLst>
              <a:ext uri="{FF2B5EF4-FFF2-40B4-BE49-F238E27FC236}">
                <a16:creationId xmlns:a16="http://schemas.microsoft.com/office/drawing/2014/main" id="{CBF84A93-45FD-6748-AC87-A898CBFFF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364038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9" name="AutoShape 43">
            <a:extLst>
              <a:ext uri="{FF2B5EF4-FFF2-40B4-BE49-F238E27FC236}">
                <a16:creationId xmlns:a16="http://schemas.microsoft.com/office/drawing/2014/main" id="{2C72D0AE-3F26-2B42-9532-588624D5C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364038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32053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>
            <a:extLst>
              <a:ext uri="{FF2B5EF4-FFF2-40B4-BE49-F238E27FC236}">
                <a16:creationId xmlns:a16="http://schemas.microsoft.com/office/drawing/2014/main" id="{9A55AE4A-2CA0-404E-B1BC-81836E2052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BB264302-B0F9-C844-9158-2B104DB45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Branch Prediction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69FCEC7-2DF1-7449-B6B6-47C1849A2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 deeper and superscalar pipelines, branch penalty is more significant</a:t>
            </a:r>
          </a:p>
          <a:p>
            <a:pPr eaLnBrk="1" hangingPunct="1"/>
            <a:r>
              <a:rPr lang="en-US" altLang="en-US" sz="2800"/>
              <a:t>Use dynamic prediction</a:t>
            </a:r>
          </a:p>
          <a:p>
            <a:pPr lvl="1" eaLnBrk="1" hangingPunct="1"/>
            <a:r>
              <a:rPr lang="en-US" altLang="en-US" sz="2400"/>
              <a:t>Branch prediction buffer (aka branch history table)</a:t>
            </a:r>
          </a:p>
          <a:p>
            <a:pPr lvl="1" eaLnBrk="1" hangingPunct="1"/>
            <a:r>
              <a:rPr lang="en-US" altLang="en-US" sz="2400"/>
              <a:t>Indexed by recent branch instruction addresses</a:t>
            </a:r>
          </a:p>
          <a:p>
            <a:pPr lvl="1" eaLnBrk="1" hangingPunct="1"/>
            <a:r>
              <a:rPr lang="en-US" altLang="en-US" sz="2400"/>
              <a:t>Stores outcome (taken/not taken)</a:t>
            </a:r>
          </a:p>
          <a:p>
            <a:pPr lvl="1" eaLnBrk="1" hangingPunct="1"/>
            <a:r>
              <a:rPr lang="en-US" altLang="en-US" sz="2400"/>
              <a:t>To execute a branch</a:t>
            </a:r>
          </a:p>
          <a:p>
            <a:pPr lvl="2" eaLnBrk="1" hangingPunct="1"/>
            <a:r>
              <a:rPr lang="en-US" altLang="en-US" sz="2000"/>
              <a:t>Check table, expect the same outcome</a:t>
            </a:r>
          </a:p>
          <a:p>
            <a:pPr lvl="2" eaLnBrk="1" hangingPunct="1"/>
            <a:r>
              <a:rPr lang="en-US" altLang="en-US" sz="2000"/>
              <a:t>Start fetching from fall-through or target</a:t>
            </a:r>
          </a:p>
          <a:p>
            <a:pPr lvl="2" eaLnBrk="1" hangingPunct="1"/>
            <a:r>
              <a:rPr lang="en-US" altLang="en-US" sz="2000"/>
              <a:t>If wrong, flush pipeline and flip prediction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1289139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F0FA4C31-8412-1244-BD37-92443CC24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2F09FF-072B-ED4C-BAC6-4BE274921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140075"/>
            <a:ext cx="24479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B0D58F9-264B-574E-9778-2DC6FCF93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1-Bit Predictor: Shortcoming</a:t>
            </a:r>
            <a:endParaRPr lang="en-AU" altLang="en-US"/>
          </a:p>
        </p:txBody>
      </p:sp>
      <p:sp>
        <p:nvSpPr>
          <p:cNvPr id="95237" name="Rectangle 4">
            <a:extLst>
              <a:ext uri="{FF2B5EF4-FFF2-40B4-BE49-F238E27FC236}">
                <a16:creationId xmlns:a16="http://schemas.microsoft.com/office/drawing/2014/main" id="{9C0C2199-CFD5-1E4D-BA82-E7AA10DEA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Inner loop branches mispredicted twice!</a:t>
            </a:r>
            <a:endParaRPr lang="en-AU" altLang="en-US"/>
          </a:p>
        </p:txBody>
      </p:sp>
      <p:sp>
        <p:nvSpPr>
          <p:cNvPr id="95238" name="Text Box 5">
            <a:extLst>
              <a:ext uri="{FF2B5EF4-FFF2-40B4-BE49-F238E27FC236}">
                <a16:creationId xmlns:a16="http://schemas.microsoft.com/office/drawing/2014/main" id="{F7BA45A1-1778-434C-A643-BAFCDA24F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916113"/>
            <a:ext cx="3536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000">
                <a:latin typeface="Lucida Console" panose="020B0609040504020204" pitchFamily="49" charset="0"/>
              </a:rPr>
              <a:t>outer: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inner: …</a:t>
            </a:r>
          </a:p>
          <a:p>
            <a:pPr algn="l"/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</a:p>
          <a:p>
            <a:pPr algn="l"/>
            <a:r>
              <a:rPr lang="en-US" altLang="en-US" sz="2000">
                <a:latin typeface="Lucida Console" panose="020B0609040504020204" pitchFamily="49" charset="0"/>
              </a:rPr>
              <a:t>       beq …, …, inner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beq …, …, outer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95239" name="Line 6">
            <a:extLst>
              <a:ext uri="{FF2B5EF4-FFF2-40B4-BE49-F238E27FC236}">
                <a16:creationId xmlns:a16="http://schemas.microsoft.com/office/drawing/2014/main" id="{9AC32D03-E5CB-B94B-BF89-4543ECC23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378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Line 7">
            <a:extLst>
              <a:ext uri="{FF2B5EF4-FFF2-40B4-BE49-F238E27FC236}">
                <a16:creationId xmlns:a16="http://schemas.microsoft.com/office/drawing/2014/main" id="{12F56547-A976-824C-9460-30708A447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2730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1" name="Line 8">
            <a:extLst>
              <a:ext uri="{FF2B5EF4-FFF2-40B4-BE49-F238E27FC236}">
                <a16:creationId xmlns:a16="http://schemas.microsoft.com/office/drawing/2014/main" id="{CDB737B0-2C18-614F-9A69-53BBE995CA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7305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2" name="Line 9">
            <a:extLst>
              <a:ext uri="{FF2B5EF4-FFF2-40B4-BE49-F238E27FC236}">
                <a16:creationId xmlns:a16="http://schemas.microsoft.com/office/drawing/2014/main" id="{FE687A5A-2D62-9748-B3EF-66DDE284E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9544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3" name="Line 10">
            <a:extLst>
              <a:ext uri="{FF2B5EF4-FFF2-40B4-BE49-F238E27FC236}">
                <a16:creationId xmlns:a16="http://schemas.microsoft.com/office/drawing/2014/main" id="{E2822C72-C9E0-6E43-9942-EE8E515C6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2082800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4" name="Line 11">
            <a:extLst>
              <a:ext uri="{FF2B5EF4-FFF2-40B4-BE49-F238E27FC236}">
                <a16:creationId xmlns:a16="http://schemas.microsoft.com/office/drawing/2014/main" id="{9DF6220B-9F3A-D343-A736-271878301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082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5" name="Rectangle 12">
            <a:extLst>
              <a:ext uri="{FF2B5EF4-FFF2-40B4-BE49-F238E27FC236}">
                <a16:creationId xmlns:a16="http://schemas.microsoft.com/office/drawing/2014/main" id="{48F78830-4A6C-0744-AC7F-B3598A24D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64038"/>
            <a:ext cx="77724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800"/>
              <a:t>Mispredict as taken on last iteration of inner loop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800"/>
              <a:t>Then mispredict as not taken on first iteration of inner loop next time around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2800167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>
            <a:extLst>
              <a:ext uri="{FF2B5EF4-FFF2-40B4-BE49-F238E27FC236}">
                <a16:creationId xmlns:a16="http://schemas.microsoft.com/office/drawing/2014/main" id="{AE1FAFCC-D30E-D748-A383-265AA45A84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96259" name="Picture 6" descr="f04-63-P374493">
            <a:extLst>
              <a:ext uri="{FF2B5EF4-FFF2-40B4-BE49-F238E27FC236}">
                <a16:creationId xmlns:a16="http://schemas.microsoft.com/office/drawing/2014/main" id="{23FA4E56-6B8F-2C40-AA18-0EF93947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6132513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2">
            <a:extLst>
              <a:ext uri="{FF2B5EF4-FFF2-40B4-BE49-F238E27FC236}">
                <a16:creationId xmlns:a16="http://schemas.microsoft.com/office/drawing/2014/main" id="{DDACF661-8630-4B4D-9B78-D9C46FE6A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2-Bit Predictor</a:t>
            </a:r>
            <a:endParaRPr lang="en-AU" altLang="en-US"/>
          </a:p>
        </p:txBody>
      </p:sp>
      <p:sp>
        <p:nvSpPr>
          <p:cNvPr id="96261" name="Rectangle 3">
            <a:extLst>
              <a:ext uri="{FF2B5EF4-FFF2-40B4-BE49-F238E27FC236}">
                <a16:creationId xmlns:a16="http://schemas.microsoft.com/office/drawing/2014/main" id="{C3B6E16A-89C1-A840-A541-24DBA672F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change prediction on two successive mispredictions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90015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16373601-BDCF-7948-9DF9-0500FC5794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22774B1-CFD6-1941-AE43-1BA355A65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the Branch Target</a:t>
            </a:r>
            <a:endParaRPr lang="en-AU" altLang="en-US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E01B5AD-B3E9-7D46-9711-AE5D6693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 with predictor, still need to calculate the target address</a:t>
            </a:r>
          </a:p>
          <a:p>
            <a:pPr lvl="1" eaLnBrk="1" hangingPunct="1"/>
            <a:r>
              <a:rPr lang="en-US" altLang="en-US"/>
              <a:t>1-cycle penalty for a taken branch</a:t>
            </a:r>
          </a:p>
          <a:p>
            <a:pPr eaLnBrk="1" hangingPunct="1"/>
            <a:r>
              <a:rPr lang="en-US" altLang="en-US"/>
              <a:t>Branch target buffer</a:t>
            </a:r>
          </a:p>
          <a:p>
            <a:pPr lvl="1" eaLnBrk="1" hangingPunct="1"/>
            <a:r>
              <a:rPr lang="en-US" altLang="en-US"/>
              <a:t>Cache of target addresses</a:t>
            </a:r>
          </a:p>
          <a:p>
            <a:pPr lvl="1" eaLnBrk="1" hangingPunct="1"/>
            <a:r>
              <a:rPr lang="en-US" altLang="en-US"/>
              <a:t>Indexed by PC when instruction fetched</a:t>
            </a:r>
          </a:p>
          <a:p>
            <a:pPr lvl="2" eaLnBrk="1" hangingPunct="1"/>
            <a:r>
              <a:rPr lang="en-US" altLang="en-US"/>
              <a:t>If hit and instruction is branch predicted taken, can fetch target immediately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4099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>
            <a:extLst>
              <a:ext uri="{FF2B5EF4-FFF2-40B4-BE49-F238E27FC236}">
                <a16:creationId xmlns:a16="http://schemas.microsoft.com/office/drawing/2014/main" id="{3C03EE29-2CE7-3B40-8037-3D48AC9C6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DBD94C0-02BE-224B-9C87-3742F045C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Exceptions and Interrupts</a:t>
            </a:r>
            <a:endParaRPr lang="en-AU" altLang="en-US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7435BB4-8143-E942-BFA1-F58A8C69C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“Unexpected” events requiring change</a:t>
            </a:r>
            <a:br>
              <a:rPr lang="en-US" altLang="en-US" sz="2800"/>
            </a:br>
            <a:r>
              <a:rPr lang="en-US" altLang="en-US" sz="2800"/>
              <a:t>in flow of control</a:t>
            </a:r>
          </a:p>
          <a:p>
            <a:pPr lvl="1" eaLnBrk="1" hangingPunct="1"/>
            <a:r>
              <a:rPr lang="en-US" altLang="en-US" sz="2400"/>
              <a:t>Different ISAs use the terms differently</a:t>
            </a:r>
          </a:p>
          <a:p>
            <a:pPr eaLnBrk="1" hangingPunct="1"/>
            <a:r>
              <a:rPr lang="en-US" altLang="en-US" sz="2800"/>
              <a:t>Exception</a:t>
            </a:r>
          </a:p>
          <a:p>
            <a:pPr lvl="1" eaLnBrk="1" hangingPunct="1"/>
            <a:r>
              <a:rPr lang="en-US" altLang="en-US" sz="2400"/>
              <a:t>Arises within the CPU</a:t>
            </a:r>
          </a:p>
          <a:p>
            <a:pPr lvl="2" eaLnBrk="1" hangingPunct="1"/>
            <a:r>
              <a:rPr lang="en-US" altLang="en-US" sz="2000"/>
              <a:t>e.g., undefined opcode, overflow, syscall, …</a:t>
            </a:r>
          </a:p>
          <a:p>
            <a:pPr eaLnBrk="1" hangingPunct="1"/>
            <a:r>
              <a:rPr lang="en-US" altLang="en-US" sz="2800"/>
              <a:t>Interrupt</a:t>
            </a:r>
          </a:p>
          <a:p>
            <a:pPr lvl="1" eaLnBrk="1" hangingPunct="1"/>
            <a:r>
              <a:rPr lang="en-US" altLang="en-US" sz="2400"/>
              <a:t>From an external I/O controller</a:t>
            </a:r>
          </a:p>
          <a:p>
            <a:pPr eaLnBrk="1" hangingPunct="1"/>
            <a:r>
              <a:rPr lang="en-US" altLang="en-US" sz="2800"/>
              <a:t>Dealing with them without sacrificing performance is hard</a:t>
            </a:r>
            <a:endParaRPr lang="en-AU" altLang="en-US" sz="2800"/>
          </a:p>
        </p:txBody>
      </p:sp>
      <p:sp>
        <p:nvSpPr>
          <p:cNvPr id="98309" name="Text Box 4">
            <a:extLst>
              <a:ext uri="{FF2B5EF4-FFF2-40B4-BE49-F238E27FC236}">
                <a16:creationId xmlns:a16="http://schemas.microsoft.com/office/drawing/2014/main" id="{06E2621B-A795-214B-9501-D78FEFF9367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55769" y="721519"/>
            <a:ext cx="1809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§4.9 Exceptions</a:t>
            </a:r>
          </a:p>
        </p:txBody>
      </p:sp>
    </p:spTree>
    <p:extLst>
      <p:ext uri="{BB962C8B-B14F-4D97-AF65-F5344CB8AC3E}">
        <p14:creationId xmlns:p14="http://schemas.microsoft.com/office/powerpoint/2010/main" val="5436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Operation</a:t>
            </a:r>
            <a:endParaRPr lang="en-AU" altLang="en-US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Cycle-by-cycle flow of instructions through the pipelined datapath</a:t>
            </a:r>
          </a:p>
          <a:p>
            <a:pPr lvl="1" eaLnBrk="1" hangingPunct="1"/>
            <a:r>
              <a:rPr lang="en-US" altLang="en-US"/>
              <a:t>“Single-clock-cycle” pipeline diagram</a:t>
            </a:r>
          </a:p>
          <a:p>
            <a:pPr lvl="2" eaLnBrk="1" hangingPunct="1"/>
            <a:r>
              <a:rPr lang="en-US" altLang="en-US"/>
              <a:t>Shows pipeline usage in a single cycle</a:t>
            </a:r>
          </a:p>
          <a:p>
            <a:pPr lvl="2" eaLnBrk="1" hangingPunct="1"/>
            <a:r>
              <a:rPr lang="en-US" altLang="en-US"/>
              <a:t>Highlight resources used</a:t>
            </a:r>
          </a:p>
          <a:p>
            <a:pPr lvl="1" eaLnBrk="1" hangingPunct="1"/>
            <a:r>
              <a:rPr lang="en-US" altLang="en-US"/>
              <a:t>c.f. “multi-clock-cycle” diagram</a:t>
            </a:r>
          </a:p>
          <a:p>
            <a:pPr lvl="2" eaLnBrk="1" hangingPunct="1"/>
            <a:r>
              <a:rPr lang="en-US" altLang="en-US"/>
              <a:t>Graph of operation over time</a:t>
            </a:r>
          </a:p>
          <a:p>
            <a:pPr eaLnBrk="1" hangingPunct="1"/>
            <a:r>
              <a:rPr lang="en-US" altLang="en-US"/>
              <a:t>We’ll look at “single-clock-cycle” diagrams for load &amp;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464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>
            <a:extLst>
              <a:ext uri="{FF2B5EF4-FFF2-40B4-BE49-F238E27FC236}">
                <a16:creationId xmlns:a16="http://schemas.microsoft.com/office/drawing/2014/main" id="{ED10FC14-D015-804F-A2AC-E663BE007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9F5E3DC-9BC8-104C-AC30-7BE2CACA3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Exceptions</a:t>
            </a:r>
            <a:endParaRPr lang="en-AU" altLang="en-US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2BD2641-B9E5-0E4D-B9EE-D2F29C8D8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 MIPS, exceptions managed by a System Control Coprocessor (CP0)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Save PC of offending (or interrupted)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 MIPS: Exception Program Counter (EPC)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Save indication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 MIPS: Cause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We’ll assume 1-bit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0 for undefined opcode, 1 for overflow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Jump to handler at 8000 00180</a:t>
            </a:r>
          </a:p>
        </p:txBody>
      </p:sp>
    </p:spTree>
    <p:extLst>
      <p:ext uri="{BB962C8B-B14F-4D97-AF65-F5344CB8AC3E}">
        <p14:creationId xmlns:p14="http://schemas.microsoft.com/office/powerpoint/2010/main" val="750530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>
            <a:extLst>
              <a:ext uri="{FF2B5EF4-FFF2-40B4-BE49-F238E27FC236}">
                <a16:creationId xmlns:a16="http://schemas.microsoft.com/office/drawing/2014/main" id="{7B250D7D-A8F7-1F4B-954E-193A4A7C3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778CBF6-F537-5D43-8E8E-071C08B16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Alternate Mechanism</a:t>
            </a:r>
            <a:endParaRPr lang="en-AU" altLang="en-US"/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6234601-51ED-D84A-BEEE-7601D00C4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Vectored 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Handler address determined by the cause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Undefined opcode:	C000 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Overflow:			C000 0020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…:				C000 0040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Instructions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Deal with the interrupt,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Jump to real handler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85257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>
            <a:extLst>
              <a:ext uri="{FF2B5EF4-FFF2-40B4-BE49-F238E27FC236}">
                <a16:creationId xmlns:a16="http://schemas.microsoft.com/office/drawing/2014/main" id="{9219A771-3F50-D842-9BAC-5CB9DF33F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E85609A-3631-4944-8D73-EA33D5183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Handler Actions</a:t>
            </a:r>
            <a:endParaRPr lang="en-AU" altLang="en-US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79418D4-F7F4-CA41-BAB2-6E083F7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Read cause, and transfer to relevant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Determine action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restartable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Take corrective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EPC to return to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Terminate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Report error using EPC, cause, …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7130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>
            <a:extLst>
              <a:ext uri="{FF2B5EF4-FFF2-40B4-BE49-F238E27FC236}">
                <a16:creationId xmlns:a16="http://schemas.microsoft.com/office/drawing/2014/main" id="{A3B9652F-9172-724F-8D19-30D77C3BA2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27FC026-F915-EA45-975C-56ADE952F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Exceptions in a Pipeline</a:t>
            </a:r>
            <a:endParaRPr lang="en-AU" altLang="en-US"/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A01CEAF2-405B-E541-A2D8-5FE7373B3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Another form of control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Consider overflow on add in EX stage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add $1, $2, $1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Prevent $1 from being clobbered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Complete previous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Flush </a:t>
            </a:r>
            <a:r>
              <a:rPr lang="en-US" altLang="en-US">
                <a:latin typeface="Lucida Console" panose="020B0609040504020204" pitchFamily="49" charset="0"/>
              </a:rPr>
              <a:t>add</a:t>
            </a:r>
            <a:r>
              <a:rPr lang="en-US" altLang="en-US"/>
              <a:t> and subsequent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Set Cause and EPC register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Transfer control to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Similar to mispredicted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much of the same hardware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51064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>
            <a:extLst>
              <a:ext uri="{FF2B5EF4-FFF2-40B4-BE49-F238E27FC236}">
                <a16:creationId xmlns:a16="http://schemas.microsoft.com/office/drawing/2014/main" id="{57FBF7A6-DFCC-7943-8C94-0F5809D836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103427" name="Picture 5" descr="f04-66-P374493">
            <a:extLst>
              <a:ext uri="{FF2B5EF4-FFF2-40B4-BE49-F238E27FC236}">
                <a16:creationId xmlns:a16="http://schemas.microsoft.com/office/drawing/2014/main" id="{876432C3-1CDA-3D4C-9080-CCB3D438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8021638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2">
            <a:extLst>
              <a:ext uri="{FF2B5EF4-FFF2-40B4-BE49-F238E27FC236}">
                <a16:creationId xmlns:a16="http://schemas.microsoft.com/office/drawing/2014/main" id="{DE8EA2F3-FC36-C44C-9561-494D0465C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with Exceptions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5548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>
            <a:extLst>
              <a:ext uri="{FF2B5EF4-FFF2-40B4-BE49-F238E27FC236}">
                <a16:creationId xmlns:a16="http://schemas.microsoft.com/office/drawing/2014/main" id="{4AAFCAE3-CB10-AF44-B8DE-2679F38070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C8D9EF72-9923-6444-B2E9-C2741E79F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Properties</a:t>
            </a:r>
            <a:endParaRPr lang="en-AU" altLang="en-US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E4EA1CF-E415-FD49-B70B-68E478F66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Restartable exceptions</a:t>
            </a:r>
          </a:p>
          <a:p>
            <a:pPr lvl="1" eaLnBrk="1" hangingPunct="1"/>
            <a:r>
              <a:rPr lang="en-US" altLang="en-US"/>
              <a:t>Pipeline can flush the instruction</a:t>
            </a:r>
          </a:p>
          <a:p>
            <a:pPr lvl="1" eaLnBrk="1" hangingPunct="1"/>
            <a:r>
              <a:rPr lang="en-US" altLang="en-US"/>
              <a:t>Handler executes, then returns to the instruction</a:t>
            </a:r>
          </a:p>
          <a:p>
            <a:pPr lvl="2" eaLnBrk="1" hangingPunct="1"/>
            <a:r>
              <a:rPr lang="en-US" altLang="en-US"/>
              <a:t>Refetched and executed from scratch</a:t>
            </a:r>
          </a:p>
          <a:p>
            <a:pPr eaLnBrk="1" hangingPunct="1"/>
            <a:r>
              <a:rPr lang="en-US" altLang="en-US"/>
              <a:t>PC saved in EPC register</a:t>
            </a:r>
          </a:p>
          <a:p>
            <a:pPr lvl="1" eaLnBrk="1" hangingPunct="1"/>
            <a:r>
              <a:rPr lang="en-US" altLang="en-US"/>
              <a:t>Identifies causing instruction</a:t>
            </a:r>
          </a:p>
          <a:p>
            <a:pPr lvl="1" eaLnBrk="1" hangingPunct="1"/>
            <a:r>
              <a:rPr lang="en-US" altLang="en-US"/>
              <a:t>Actually PC + 4 is saved</a:t>
            </a:r>
          </a:p>
          <a:p>
            <a:pPr lvl="2" eaLnBrk="1" hangingPunct="1"/>
            <a:r>
              <a:rPr lang="en-US" altLang="en-US"/>
              <a:t>Handler must adjust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32459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>
            <a:extLst>
              <a:ext uri="{FF2B5EF4-FFF2-40B4-BE49-F238E27FC236}">
                <a16:creationId xmlns:a16="http://schemas.microsoft.com/office/drawing/2014/main" id="{F971E611-E821-B144-9A4E-B5E63AF4D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E1C3A4A-1E15-4142-A03A-6C092F1A8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16376D50-5570-2C45-8983-820186508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Exception on </a:t>
            </a:r>
            <a:r>
              <a:rPr lang="en-US" altLang="en-US" sz="280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sz="2800"/>
              <a:t> 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40	sub  $11, $2, $4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44	and  $12, $2, $5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48	or   $13, $2, $6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solidFill>
                  <a:schemeClr val="hlink"/>
                </a:solidFill>
                <a:latin typeface="Lucida Console" panose="020B0609040504020204" pitchFamily="49" charset="0"/>
              </a:rPr>
              <a:t>4C	add  $1,  $2, $1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50	slt  $15, $6, $7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54	lw   $16, 50($7)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Handler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80000180	sw   $25, 1000($0)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80000184	sw   $26, 1004($0)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555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2">
            <a:extLst>
              <a:ext uri="{FF2B5EF4-FFF2-40B4-BE49-F238E27FC236}">
                <a16:creationId xmlns:a16="http://schemas.microsoft.com/office/drawing/2014/main" id="{9DFEF873-274B-5846-917C-AA5F22D62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106499" name="Picture 7" descr="f04-67-P374493-top">
            <a:extLst>
              <a:ext uri="{FF2B5EF4-FFF2-40B4-BE49-F238E27FC236}">
                <a16:creationId xmlns:a16="http://schemas.microsoft.com/office/drawing/2014/main" id="{768939DE-3D73-AA4E-BC4F-7A8EE65C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8231187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2">
            <a:extLst>
              <a:ext uri="{FF2B5EF4-FFF2-40B4-BE49-F238E27FC236}">
                <a16:creationId xmlns:a16="http://schemas.microsoft.com/office/drawing/2014/main" id="{6C0BC0F0-E91D-A542-8921-A22245E92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21335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2">
            <a:extLst>
              <a:ext uri="{FF2B5EF4-FFF2-40B4-BE49-F238E27FC236}">
                <a16:creationId xmlns:a16="http://schemas.microsoft.com/office/drawing/2014/main" id="{EE3CD74F-3CA0-2541-B9A0-45B4CE6C1C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107523" name="Picture 7" descr="f04-67-P374493-bottom">
            <a:extLst>
              <a:ext uri="{FF2B5EF4-FFF2-40B4-BE49-F238E27FC236}">
                <a16:creationId xmlns:a16="http://schemas.microsoft.com/office/drawing/2014/main" id="{F29D68E2-814B-7B43-9328-1B81605D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8259762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2">
            <a:extLst>
              <a:ext uri="{FF2B5EF4-FFF2-40B4-BE49-F238E27FC236}">
                <a16:creationId xmlns:a16="http://schemas.microsoft.com/office/drawing/2014/main" id="{A3AE29DF-6088-4748-B83E-01B2C18DB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4910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>
            <a:extLst>
              <a:ext uri="{FF2B5EF4-FFF2-40B4-BE49-F238E27FC236}">
                <a16:creationId xmlns:a16="http://schemas.microsoft.com/office/drawing/2014/main" id="{37F2595F-08C6-9F45-8B7B-66E3BD6061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30200C1-0B9E-6544-AE61-775A32B91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Exceptions</a:t>
            </a:r>
            <a:endParaRPr lang="en-AU" altLang="en-US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7B58969B-436A-284E-AC20-03DBA899C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Pipelining overlaps multiple instructions</a:t>
            </a:r>
          </a:p>
          <a:p>
            <a:pPr lvl="1" eaLnBrk="1" hangingPunct="1"/>
            <a:r>
              <a:rPr lang="en-US" altLang="en-US" sz="2400"/>
              <a:t>Could have multiple exceptions at once</a:t>
            </a:r>
          </a:p>
          <a:p>
            <a:pPr eaLnBrk="1" hangingPunct="1"/>
            <a:r>
              <a:rPr lang="en-US" altLang="en-US" sz="2800"/>
              <a:t>Simple approach: deal with exception from earliest instruction</a:t>
            </a:r>
          </a:p>
          <a:p>
            <a:pPr lvl="1" eaLnBrk="1" hangingPunct="1"/>
            <a:r>
              <a:rPr lang="en-US" altLang="en-US" sz="2400"/>
              <a:t>Flush subsequent instructions</a:t>
            </a:r>
          </a:p>
          <a:p>
            <a:pPr lvl="1" eaLnBrk="1" hangingPunct="1"/>
            <a:r>
              <a:rPr lang="en-US" altLang="en-US" sz="2400"/>
              <a:t>“Precise” exceptions</a:t>
            </a:r>
          </a:p>
          <a:p>
            <a:pPr eaLnBrk="1" hangingPunct="1"/>
            <a:r>
              <a:rPr lang="en-US" altLang="en-US" sz="2800"/>
              <a:t>In complex pipelines</a:t>
            </a:r>
          </a:p>
          <a:p>
            <a:pPr lvl="1" eaLnBrk="1" hangingPunct="1"/>
            <a:r>
              <a:rPr lang="en-US" altLang="en-US" sz="2400"/>
              <a:t>Multiple instructions issued per cycle</a:t>
            </a:r>
          </a:p>
          <a:p>
            <a:pPr lvl="1" eaLnBrk="1" hangingPunct="1"/>
            <a:r>
              <a:rPr lang="en-US" altLang="en-US" sz="2400"/>
              <a:t>Out-of-order completion</a:t>
            </a:r>
          </a:p>
          <a:p>
            <a:pPr lvl="1" eaLnBrk="1" hangingPunct="1"/>
            <a:r>
              <a:rPr lang="en-US" altLang="en-US" sz="2400"/>
              <a:t>Maintaining precise exceptions is difficult!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299788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55299" name="Picture 7" descr="f04-36-P374493-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for Load, Store, …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533656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>
            <a:extLst>
              <a:ext uri="{FF2B5EF4-FFF2-40B4-BE49-F238E27FC236}">
                <a16:creationId xmlns:a16="http://schemas.microsoft.com/office/drawing/2014/main" id="{F391F4C1-E28F-2A4A-B6A3-40FC58F92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17F6CB7-7BF3-DA4D-AC31-5B22A72FC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Imprecise Exceptions</a:t>
            </a:r>
            <a:endParaRPr lang="en-AU" altLang="en-US"/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776CFBD2-5AFE-B341-861A-EE2056B1C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Just stop pipeline and save state</a:t>
            </a:r>
          </a:p>
          <a:p>
            <a:pPr lvl="1" eaLnBrk="1" hangingPunct="1"/>
            <a:r>
              <a:rPr lang="en-US" altLang="en-US" sz="2400"/>
              <a:t>Including exception cause(s)</a:t>
            </a:r>
          </a:p>
          <a:p>
            <a:pPr eaLnBrk="1" hangingPunct="1"/>
            <a:r>
              <a:rPr lang="en-US" altLang="en-US" sz="2800"/>
              <a:t>Let the handler work out</a:t>
            </a:r>
          </a:p>
          <a:p>
            <a:pPr lvl="1" eaLnBrk="1" hangingPunct="1"/>
            <a:r>
              <a:rPr lang="en-US" altLang="en-US" sz="2400"/>
              <a:t>Which instruction(s) had exceptions</a:t>
            </a:r>
          </a:p>
          <a:p>
            <a:pPr lvl="1" eaLnBrk="1" hangingPunct="1"/>
            <a:r>
              <a:rPr lang="en-US" altLang="en-US" sz="2400"/>
              <a:t>Which to complete or flush</a:t>
            </a:r>
          </a:p>
          <a:p>
            <a:pPr lvl="2" eaLnBrk="1" hangingPunct="1"/>
            <a:r>
              <a:rPr lang="en-US" altLang="en-US" sz="2000"/>
              <a:t>May require “manual” completion</a:t>
            </a:r>
          </a:p>
          <a:p>
            <a:pPr eaLnBrk="1" hangingPunct="1"/>
            <a:r>
              <a:rPr lang="en-US" altLang="en-US" sz="2800"/>
              <a:t>Simplifies hardware, but more complex handler software</a:t>
            </a:r>
          </a:p>
          <a:p>
            <a:pPr eaLnBrk="1" hangingPunct="1"/>
            <a:r>
              <a:rPr lang="en-US" altLang="en-US" sz="2800"/>
              <a:t>Not feasible for complex multiple-issue</a:t>
            </a:r>
            <a:br>
              <a:rPr lang="en-US" altLang="en-US" sz="2800"/>
            </a:br>
            <a:r>
              <a:rPr lang="en-US" altLang="en-US" sz="2800"/>
              <a:t>out-of-order pipelines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367158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56323" name="Picture 7" descr="f04-36-P374493-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52563"/>
            <a:ext cx="8183562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089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57347" name="Picture 6" descr="f04-3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813752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572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58371" name="Picture 7" descr="f04-38-P374493-M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63675"/>
            <a:ext cx="81835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309445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25555</TotalTime>
  <Words>2711</Words>
  <Application>Microsoft Macintosh PowerPoint</Application>
  <PresentationFormat>On-screen Show (4:3)</PresentationFormat>
  <Paragraphs>652</Paragraphs>
  <Slides>60</Slides>
  <Notes>60</Notes>
  <HiddenSlides>23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Black</vt:lpstr>
      <vt:lpstr>Corbel</vt:lpstr>
      <vt:lpstr>Lucida Console</vt:lpstr>
      <vt:lpstr>Mangal</vt:lpstr>
      <vt:lpstr>Times New Roman</vt:lpstr>
      <vt:lpstr>Wingdings</vt:lpstr>
      <vt:lpstr>2_Blends</vt:lpstr>
      <vt:lpstr>Pipelining IMPLEMENTATION</vt:lpstr>
      <vt:lpstr>Pipeline Summary</vt:lpstr>
      <vt:lpstr>MIPS Pipelined Datapath</vt:lpstr>
      <vt:lpstr>Pipeline registers</vt:lpstr>
      <vt:lpstr>Pipeline Operation</vt:lpstr>
      <vt:lpstr>IF for Load, Store, …</vt:lpstr>
      <vt:lpstr>ID for Load, Store, …</vt:lpstr>
      <vt:lpstr>EX for Load</vt:lpstr>
      <vt:lpstr>MEM for Load</vt:lpstr>
      <vt:lpstr>WB for Load</vt:lpstr>
      <vt:lpstr>Corrected Datapath for Load</vt:lpstr>
      <vt:lpstr>EX for Store</vt:lpstr>
      <vt:lpstr>MEM for Store</vt:lpstr>
      <vt:lpstr>WB for Store</vt:lpstr>
      <vt:lpstr>Multi-Cycle Pipeline Diagram</vt:lpstr>
      <vt:lpstr>Multi-Cycle Pipeline Diagram</vt:lpstr>
      <vt:lpstr>Single-Cycle Pipeline Diagram</vt:lpstr>
      <vt:lpstr>Pipelined Control (Simplified)</vt:lpstr>
      <vt:lpstr>Pipelined Control</vt:lpstr>
      <vt:lpstr>Pipelined Control</vt:lpstr>
      <vt:lpstr>Pipelining Details</vt:lpstr>
      <vt:lpstr>Data Hazards in ALU Instructions</vt:lpstr>
      <vt:lpstr>Dependencies &amp; Forwarding</vt:lpstr>
      <vt:lpstr>Detecting the Need to Forward</vt:lpstr>
      <vt:lpstr>Detecting the Need to Forward</vt:lpstr>
      <vt:lpstr>Forwarding Paths</vt:lpstr>
      <vt:lpstr>Forwarding Conditions</vt:lpstr>
      <vt:lpstr>Double Data Hazard</vt:lpstr>
      <vt:lpstr>Revised Forwarding Condition</vt:lpstr>
      <vt:lpstr>Datapath with Forwarding</vt:lpstr>
      <vt:lpstr>Load-Use Data Hazard</vt:lpstr>
      <vt:lpstr>Load-Use Hazard Detection</vt:lpstr>
      <vt:lpstr>How to Stall the Pipeline</vt:lpstr>
      <vt:lpstr>Stall/Bubble in the Pipeline</vt:lpstr>
      <vt:lpstr>Stall/Bubble in the Pipeline</vt:lpstr>
      <vt:lpstr>Datapath with Hazard Detection</vt:lpstr>
      <vt:lpstr>Stalls and Performance</vt:lpstr>
      <vt:lpstr>Branch Hazards</vt:lpstr>
      <vt:lpstr>Reducing Branch Delay</vt:lpstr>
      <vt:lpstr>Example: Branch Taken</vt:lpstr>
      <vt:lpstr>Example: Branch Taken</vt:lpstr>
      <vt:lpstr>Data Hazards for Branches</vt:lpstr>
      <vt:lpstr>Data Hazards for Branches</vt:lpstr>
      <vt:lpstr>Data Hazards for Branches</vt:lpstr>
      <vt:lpstr>Dynamic Branch Prediction</vt:lpstr>
      <vt:lpstr>1-Bit Predictor: Shortcoming</vt:lpstr>
      <vt:lpstr>2-Bit Predictor</vt:lpstr>
      <vt:lpstr>Calculating the Branch Target</vt:lpstr>
      <vt:lpstr>Exceptions and Interrupts</vt:lpstr>
      <vt:lpstr>Handling Exceptions</vt:lpstr>
      <vt:lpstr>An Alternate Mechanism</vt:lpstr>
      <vt:lpstr>Handler Actions</vt:lpstr>
      <vt:lpstr>Exceptions in a Pipeline</vt:lpstr>
      <vt:lpstr>Pipeline with Exceptions</vt:lpstr>
      <vt:lpstr>Exception Properties</vt:lpstr>
      <vt:lpstr>Exception Example</vt:lpstr>
      <vt:lpstr>Exception Example</vt:lpstr>
      <vt:lpstr>Exception Example</vt:lpstr>
      <vt:lpstr>Multiple Exceptions</vt:lpstr>
      <vt:lpstr>Imprecise Exceptions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875</cp:revision>
  <dcterms:created xsi:type="dcterms:W3CDTF">2001-07-25T06:45:25Z</dcterms:created>
  <dcterms:modified xsi:type="dcterms:W3CDTF">2018-10-30T20:12:54Z</dcterms:modified>
</cp:coreProperties>
</file>