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330" r:id="rId2"/>
    <p:sldId id="379" r:id="rId3"/>
    <p:sldId id="394" r:id="rId4"/>
    <p:sldId id="39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7" autoAdjust="0"/>
    <p:restoredTop sz="83519" autoAdjust="0"/>
  </p:normalViewPr>
  <p:slideViewPr>
    <p:cSldViewPr>
      <p:cViewPr varScale="1">
        <p:scale>
          <a:sx n="132" d="100"/>
          <a:sy n="132" d="100"/>
        </p:scale>
        <p:origin x="32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lecture you’re going to learn a lot of new things: the basic building blocks of a computer. We’ll slowly combine these to learn how many components of a computer are built up.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lecture you’re going to learn a lot of new things: the basic building blocks of a computer. We’ll slowly combine these to learn how many components of a computer are built up.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935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67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MIPS is big-endian,</a:t>
            </a:r>
            <a:r>
              <a:rPr lang="en-US" baseline="0" dirty="0" smtClean="0"/>
              <a:t> but Intel x86 is little endian! You will not need to deal with this usually, unless you are working with something smaller than a word. Or if you take Networking -- most networking protocols are big-endian.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84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talked before about representing positive integers</a:t>
            </a:r>
            <a:r>
              <a:rPr lang="mr-IN" dirty="0" smtClean="0"/>
              <a:t>…</a:t>
            </a:r>
            <a:r>
              <a:rPr lang="en-US" dirty="0" smtClean="0"/>
              <a:t>we call those “unsigned.”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obviously sometimes we want to talk about negative numbers. There are a few different ways to represent negative numbers.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Some of this is foreshadowing chapter 2, but it will help to understand how the Adder works.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49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take a moment:</a:t>
            </a:r>
            <a:r>
              <a:rPr lang="en-US" baseline="0" dirty="0" smtClean="0"/>
              <a:t> you’re a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designer 50 years ago and you need to compute with negative numbers. How would you implement signed integers (the ability to have both positive and negative numbers)?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574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about adding a negative number and a positive number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2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23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D0C352-FDD2-4647-BD43-A53AD5ABFE50}" type="datetime3">
              <a:rPr lang="en-AU" altLang="en-US" sz="1300">
                <a:latin typeface="Times New Roman" charset="0"/>
              </a:rPr>
              <a:pPr/>
              <a:t>30 August,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7A65F-01B3-E748-A610-E8064FDF3ABA}" type="slidenum">
              <a:rPr lang="en-AU" altLang="en-US" sz="1300">
                <a:latin typeface="Times New Roman" charset="0"/>
              </a:rPr>
              <a:pPr/>
              <a:t>21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let’s add two numbers</a:t>
            </a:r>
            <a:r>
              <a:rPr lang="mr-IN" dirty="0" smtClean="0"/>
              <a:t>…</a:t>
            </a:r>
            <a:r>
              <a:rPr lang="en-US" dirty="0" smtClean="0"/>
              <a:t>exercise</a:t>
            </a:r>
            <a:r>
              <a:rPr lang="en-US" baseline="0" dirty="0">
                <a:latin typeface="Times New Roman" charset="0"/>
              </a:rPr>
              <a:t> </a:t>
            </a:r>
            <a:r>
              <a:rPr lang="en-US" baseline="0" dirty="0" smtClean="0">
                <a:latin typeface="Times New Roman" charset="0"/>
              </a:rPr>
              <a:t>with at least one negative number.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39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we can say something even stronger. The</a:t>
            </a:r>
            <a:r>
              <a:rPr lang="en-US" baseline="0" dirty="0" smtClean="0"/>
              <a:t> textbook uses Sum of Products.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39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26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0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the number of inputs</a:t>
            </a:r>
            <a:r>
              <a:rPr lang="en-US" baseline="0" dirty="0" smtClean="0"/>
              <a:t> grows, the number of entries in ROM grows exponentially. For most logic functions, the size of PLAs grows much more slowly, so it’s more efficient to use PLAs.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if your logic function changes, you made need to build a new PLA. A ROM can be changed to implement any logic function with the same # inputs and outputs.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66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this gives you lots of flexibility</a:t>
            </a:r>
            <a:r>
              <a:rPr lang="en-US" baseline="0" dirty="0" smtClean="0"/>
              <a:t> in how you can implement such a circuit, since for these don’t cares the output could be either 0 or 1.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11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note that when D and E are true, we don’t care about F, so we can put X’s there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is in both the top two statements </a:t>
            </a:r>
            <a:r>
              <a:rPr lang="mr-IN" dirty="0" smtClean="0"/>
              <a:t>–</a:t>
            </a:r>
            <a:r>
              <a:rPr lang="en-US" dirty="0" smtClean="0"/>
              <a:t> if A is true, it</a:t>
            </a:r>
            <a:r>
              <a:rPr lang="en-US" baseline="0" dirty="0" smtClean="0"/>
              <a:t> forces both D and E to be true and we don’t care about B and C. This actually lets us remove multiple rows! Now if both B and C are true, then we don’t care about A.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3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Care</a:t>
            </a:r>
            <a:r>
              <a:rPr lang="en-US" baseline="0" dirty="0" smtClean="0"/>
              <a:t> terms are key to getting efficient logic function implementations; they give us a lot of flexibility. These days, though, design tools can help you do logic minimization very well, without a lot of knowledge.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16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almost to ALUs</a:t>
            </a:r>
            <a:r>
              <a:rPr lang="en-US" baseline="0" dirty="0" smtClean="0"/>
              <a:t> now. One other thing we need to talk about: “arrays” of logic elements.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Notice the</a:t>
            </a:r>
            <a:r>
              <a:rPr lang="en-US" baseline="0" dirty="0" smtClean="0"/>
              <a:t> difference between this and an n-to-1 multiplexor, say 32-to-1. Who can explain the difference to me?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8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ost_significant_bit.svg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://en.wikipedia.org/wiki/File:Least_significant_bit.svg" TargetMode="External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Combinational Logic (B.3)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6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Don’t Cares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Output Don’t Cares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Input Don’t Cares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573213"/>
            <a:ext cx="56546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4149725"/>
            <a:ext cx="6088062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4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of Logic Elements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4213" y="981075"/>
            <a:ext cx="8270875" cy="5111750"/>
          </a:xfrm>
        </p:spPr>
        <p:txBody>
          <a:bodyPr/>
          <a:lstStyle/>
          <a:p>
            <a:r>
              <a:rPr lang="en-US" altLang="en-US" sz="2800"/>
              <a:t>Bus</a:t>
            </a:r>
          </a:p>
          <a:p>
            <a:pPr lvl="1"/>
            <a:r>
              <a:rPr lang="en-US" altLang="en-US" sz="2400"/>
              <a:t>In logic design, a collection of data lines that is treated together as a single logical signal</a:t>
            </a:r>
          </a:p>
          <a:p>
            <a:pPr lvl="1"/>
            <a:r>
              <a:rPr lang="en-US" altLang="en-US" sz="2400"/>
              <a:t>Shared collection of lines with multiple sources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81300"/>
            <a:ext cx="36544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1825625" y="5157788"/>
            <a:ext cx="2817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32-bit wide 2-to-1 multiplexor</a:t>
            </a:r>
          </a:p>
        </p:txBody>
      </p:sp>
    </p:spTree>
    <p:extLst>
      <p:ext uri="{BB962C8B-B14F-4D97-AF65-F5344CB8AC3E}">
        <p14:creationId xmlns:p14="http://schemas.microsoft.com/office/powerpoint/2010/main" val="3223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1-Bit Arithmetic Logic Unit (B.5)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25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Bit, Byte, and Word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 Bit – 0 or 1</a:t>
            </a:r>
          </a:p>
          <a:p>
            <a:r>
              <a:rPr lang="en-US" altLang="en-US"/>
              <a:t>1 Byte – 8 bits</a:t>
            </a:r>
          </a:p>
          <a:p>
            <a:r>
              <a:rPr lang="en-US" altLang="en-US"/>
              <a:t>1 Word – N bytes (in general)</a:t>
            </a:r>
          </a:p>
          <a:p>
            <a:pPr lvl="1"/>
            <a:r>
              <a:rPr lang="en-US" altLang="en-US"/>
              <a:t>4 bytes in a word (in our book)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40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8313" y="-23813"/>
            <a:ext cx="8675687" cy="1076326"/>
          </a:xfrm>
        </p:spPr>
        <p:txBody>
          <a:bodyPr/>
          <a:lstStyle/>
          <a:p>
            <a:r>
              <a:rPr lang="en-US" altLang="en-US" sz="3200"/>
              <a:t>Most Significant Bit and Least Significant Bit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Significant Bit (High-Order Bit)</a:t>
            </a:r>
          </a:p>
          <a:p>
            <a:pPr lvl="1"/>
            <a:r>
              <a:rPr lang="en-US" altLang="en-US"/>
              <a:t>The bit position having the greatest value</a:t>
            </a:r>
          </a:p>
          <a:p>
            <a:pPr lvl="1"/>
            <a:r>
              <a:rPr lang="en-US" altLang="en-US"/>
              <a:t>Usually the left-most bit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Least Significant Bit (Low-Order Bit)</a:t>
            </a:r>
          </a:p>
          <a:p>
            <a:pPr lvl="1"/>
            <a:r>
              <a:rPr lang="en-US" altLang="en-US"/>
              <a:t>The bit position having the smallest value</a:t>
            </a:r>
          </a:p>
          <a:p>
            <a:pPr lvl="1"/>
            <a:r>
              <a:rPr lang="en-US" altLang="en-US"/>
              <a:t>Usually the right-most bit</a:t>
            </a:r>
          </a:p>
        </p:txBody>
      </p:sp>
      <p:pic>
        <p:nvPicPr>
          <p:cNvPr id="5124" name="Picture 2" descr="http://upload.wikimedia.org/wikipedia/commons/thumb/7/76/Most_significant_bit.svg/280px-Most_significant_bit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44800"/>
            <a:ext cx="5408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http://upload.wikimedia.org/wikipedia/commons/thumb/a/a2/Least_significant_bit.svg/280px-Least_significant_bit.svg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45125"/>
            <a:ext cx="5408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93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8313" y="468313"/>
            <a:ext cx="8675687" cy="584200"/>
          </a:xfrm>
        </p:spPr>
        <p:txBody>
          <a:bodyPr/>
          <a:lstStyle/>
          <a:p>
            <a:r>
              <a:rPr lang="en-US" altLang="en-US" sz="3200"/>
              <a:t>Endianness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Big Endian</a:t>
            </a:r>
          </a:p>
          <a:p>
            <a:pPr lvl="1"/>
            <a:r>
              <a:rPr lang="en-US" altLang="en-US"/>
              <a:t>The Most Significant Bit is first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Little Endian</a:t>
            </a:r>
          </a:p>
          <a:p>
            <a:pPr lvl="1"/>
            <a:r>
              <a:rPr lang="en-US" altLang="en-US"/>
              <a:t>The Least Significant Bit is first</a:t>
            </a:r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508500"/>
            <a:ext cx="4286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420938"/>
            <a:ext cx="43148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1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Binary Representation of Integers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Unsigned Integers</a:t>
            </a:r>
          </a:p>
          <a:p>
            <a:pPr lvl="1"/>
            <a:r>
              <a:rPr lang="en-US" altLang="en-US"/>
              <a:t>0 and positive integers only</a:t>
            </a:r>
          </a:p>
          <a:p>
            <a:r>
              <a:rPr lang="en-US" altLang="en-US"/>
              <a:t>Signed Integers</a:t>
            </a:r>
          </a:p>
          <a:p>
            <a:pPr lvl="1"/>
            <a:r>
              <a:rPr lang="en-US" altLang="en-US"/>
              <a:t>0, negative, and positive integers</a:t>
            </a:r>
          </a:p>
          <a:p>
            <a:pPr lvl="1"/>
            <a:r>
              <a:rPr lang="en-US" altLang="en-US"/>
              <a:t>Three ways</a:t>
            </a:r>
          </a:p>
          <a:p>
            <a:pPr lvl="2"/>
            <a:r>
              <a:rPr lang="en-US" altLang="en-US"/>
              <a:t>Sign-Magnitude</a:t>
            </a:r>
          </a:p>
          <a:p>
            <a:pPr lvl="2"/>
            <a:r>
              <a:rPr lang="en-US" altLang="en-US"/>
              <a:t>1’s Complement</a:t>
            </a:r>
          </a:p>
          <a:p>
            <a:pPr lvl="2"/>
            <a:r>
              <a:rPr lang="en-US" altLang="en-US"/>
              <a:t>2’s Complement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64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Unsigned Integers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76250" y="1125538"/>
            <a:ext cx="8632825" cy="5111750"/>
          </a:xfrm>
        </p:spPr>
        <p:txBody>
          <a:bodyPr/>
          <a:lstStyle/>
          <a:p>
            <a:r>
              <a:rPr lang="en-US" altLang="en-US"/>
              <a:t>Unsigned Integers</a:t>
            </a:r>
          </a:p>
          <a:p>
            <a:pPr lvl="1"/>
            <a:r>
              <a:rPr lang="en-US" altLang="en-US"/>
              <a:t>Consider a word = 4 bytes</a:t>
            </a:r>
          </a:p>
          <a:p>
            <a:pPr lvl="1"/>
            <a:r>
              <a:rPr lang="en-US" altLang="en-US"/>
              <a:t>Can represent numbers from 0 to 4294967295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Decimal: 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0 to 2</a:t>
            </a:r>
            <a:r>
              <a:rPr lang="en-US" altLang="en-US" baseline="30000"/>
              <a:t>32</a:t>
            </a:r>
            <a:r>
              <a:rPr lang="en-US" altLang="en-US"/>
              <a:t>-1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Binary: 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0 to 11111111111111111111111111111111</a:t>
            </a:r>
            <a:r>
              <a:rPr lang="en-US" altLang="en-US" baseline="-25000"/>
              <a:t>2</a:t>
            </a:r>
          </a:p>
          <a:p>
            <a:r>
              <a:rPr lang="en-US" altLang="en-US"/>
              <a:t>Example</a:t>
            </a:r>
          </a:p>
          <a:p>
            <a:pPr>
              <a:buFont typeface="Wingdings" charset="2"/>
              <a:buNone/>
            </a:pPr>
            <a:r>
              <a:rPr lang="en-US" altLang="en-US" sz="2800"/>
              <a:t>6712</a:t>
            </a:r>
            <a:r>
              <a:rPr lang="en-US" altLang="en-US" sz="2800" baseline="-25000"/>
              <a:t>10</a:t>
            </a:r>
            <a:r>
              <a:rPr lang="en-US" altLang="en-US" sz="2800"/>
              <a:t> = 00000000 00000000 00011010 00111000</a:t>
            </a:r>
            <a:r>
              <a:rPr lang="en-US" altLang="en-US" sz="28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20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Signed Integer – Sign Magnitude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631238" cy="5111750"/>
          </a:xfrm>
        </p:spPr>
        <p:txBody>
          <a:bodyPr/>
          <a:lstStyle/>
          <a:p>
            <a:r>
              <a:rPr lang="en-US" altLang="en-US" sz="2800"/>
              <a:t>Sign Magnitude</a:t>
            </a:r>
          </a:p>
          <a:p>
            <a:pPr lvl="1"/>
            <a:r>
              <a:rPr lang="en-US" altLang="en-US" sz="2400"/>
              <a:t>Use the most significant bit of the word to represent the sign</a:t>
            </a:r>
          </a:p>
          <a:p>
            <a:pPr lvl="2"/>
            <a:r>
              <a:rPr lang="en-US" altLang="en-US" sz="2000"/>
              <a:t>0 – Positive</a:t>
            </a:r>
          </a:p>
          <a:p>
            <a:pPr lvl="2"/>
            <a:r>
              <a:rPr lang="en-US" altLang="en-US" sz="2000"/>
              <a:t>1 – Negative</a:t>
            </a:r>
          </a:p>
          <a:p>
            <a:pPr lvl="1"/>
            <a:r>
              <a:rPr lang="en-US" altLang="en-US" sz="2400"/>
              <a:t>Rest of the number is encoded in magnitude part</a:t>
            </a:r>
          </a:p>
          <a:p>
            <a:pPr lvl="1"/>
            <a:r>
              <a:rPr lang="en-US" altLang="en-US" sz="2400"/>
              <a:t>Example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 	 6712</a:t>
            </a:r>
            <a:r>
              <a:rPr lang="en-US" altLang="en-US" sz="2000" baseline="-25000"/>
              <a:t>10</a:t>
            </a:r>
            <a:r>
              <a:rPr lang="en-US" altLang="en-US" sz="2000"/>
              <a:t> = 00000000 00000000 00011010 00111000</a:t>
            </a:r>
            <a:r>
              <a:rPr lang="en-US" altLang="en-US" sz="2000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-6712</a:t>
            </a:r>
            <a:r>
              <a:rPr lang="en-US" altLang="en-US" sz="2000" baseline="-25000"/>
              <a:t>10</a:t>
            </a:r>
            <a:r>
              <a:rPr lang="en-US" altLang="en-US" sz="2000"/>
              <a:t> = 10000000 00000000 00011010 00111000</a:t>
            </a:r>
            <a:r>
              <a:rPr lang="en-US" altLang="en-US" sz="2000" baseline="-25000"/>
              <a:t>2</a:t>
            </a:r>
          </a:p>
          <a:p>
            <a:pPr lvl="1"/>
            <a:r>
              <a:rPr lang="en-US" altLang="en-US" sz="2400"/>
              <a:t>Two representations of 0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 	 0 = 00000000 00000000 00000000 00000000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-0 = 10000000 00000000 00000000 00000000</a:t>
            </a:r>
          </a:p>
          <a:p>
            <a:pPr lvl="1"/>
            <a:r>
              <a:rPr lang="en-US" altLang="en-US" sz="2400"/>
              <a:t>Cumbersome in Arithmetic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09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1’s Complement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1’s Complement</a:t>
            </a:r>
          </a:p>
          <a:p>
            <a:pPr lvl="1"/>
            <a:r>
              <a:rPr lang="en-US" altLang="en-US" sz="2400"/>
              <a:t>Negative number is stored as bit-wise complement of corresponding positive number</a:t>
            </a:r>
          </a:p>
          <a:p>
            <a:pPr lvl="1"/>
            <a:r>
              <a:rPr lang="en-US" altLang="en-US" sz="2400"/>
              <a:t>Use the most significant bit of the word to represent the sign</a:t>
            </a:r>
          </a:p>
          <a:p>
            <a:pPr lvl="2"/>
            <a:r>
              <a:rPr lang="en-US" altLang="en-US" sz="2000"/>
              <a:t>0 – Positive</a:t>
            </a:r>
          </a:p>
          <a:p>
            <a:pPr lvl="2"/>
            <a:r>
              <a:rPr lang="en-US" altLang="en-US" sz="2000"/>
              <a:t>1 – Negative</a:t>
            </a:r>
          </a:p>
          <a:p>
            <a:pPr lvl="1"/>
            <a:r>
              <a:rPr lang="en-US" altLang="en-US" sz="2400"/>
              <a:t>Example</a:t>
            </a:r>
          </a:p>
          <a:p>
            <a:pPr lvl="1">
              <a:buFont typeface="Wingdings" charset="2"/>
              <a:buNone/>
            </a:pPr>
            <a:r>
              <a:rPr lang="en-US" altLang="en-US" sz="2400"/>
              <a:t> 	 </a:t>
            </a:r>
            <a:r>
              <a:rPr lang="en-US" altLang="en-US" sz="2000"/>
              <a:t>6712</a:t>
            </a:r>
            <a:r>
              <a:rPr lang="en-US" altLang="en-US" sz="2000" baseline="-25000"/>
              <a:t>10</a:t>
            </a:r>
            <a:r>
              <a:rPr lang="en-US" altLang="en-US" sz="2000"/>
              <a:t> = 00000000 00000000 00011010 00111000</a:t>
            </a:r>
            <a:r>
              <a:rPr lang="en-US" altLang="en-US" sz="2000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11000111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/>
            <a:r>
              <a:rPr lang="en-US" altLang="en-US" sz="2400"/>
              <a:t>Still two representations of zero</a:t>
            </a:r>
          </a:p>
          <a:p>
            <a:pPr lvl="1">
              <a:buFont typeface="Wingdings" charset="2"/>
              <a:buNone/>
            </a:pPr>
            <a:r>
              <a:rPr lang="en-US" altLang="en-US" sz="2400"/>
              <a:t>	 </a:t>
            </a:r>
            <a:r>
              <a:rPr lang="en-US" altLang="en-US" sz="2000"/>
              <a:t>0 = 00000000 00000000 00000000 00000000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-0 = 11111111 11111111 11111111 11111111 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6853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Logic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Remember</a:t>
            </a:r>
            <a:r>
              <a:rPr lang="en-US" altLang="en-US" dirty="0"/>
              <a:t>: Any Boolean Logic function can be implemented with only NOT, AND, OR functions</a:t>
            </a:r>
          </a:p>
          <a:p>
            <a:r>
              <a:rPr lang="en-US" altLang="en-US" dirty="0"/>
              <a:t>We can also find that all logic functions can be written in a canonical form</a:t>
            </a:r>
          </a:p>
          <a:p>
            <a:pPr lvl="1"/>
            <a:r>
              <a:rPr lang="en-US" altLang="en-US" dirty="0"/>
              <a:t>Sum of </a:t>
            </a:r>
            <a:r>
              <a:rPr lang="en-US" altLang="en-US" dirty="0" smtClean="0"/>
              <a:t>Products</a:t>
            </a:r>
            <a:endParaRPr lang="en-US" altLang="en-US" dirty="0"/>
          </a:p>
          <a:p>
            <a:pPr lvl="2"/>
            <a:r>
              <a:rPr lang="en-US" altLang="en-US" dirty="0"/>
              <a:t>Logical Sum (OR) of terms joined by Product (AND)</a:t>
            </a:r>
          </a:p>
          <a:p>
            <a:pPr lvl="1"/>
            <a:r>
              <a:rPr lang="en-US" altLang="en-US" dirty="0"/>
              <a:t>Product of </a:t>
            </a:r>
            <a:r>
              <a:rPr lang="en-US" altLang="en-US" dirty="0" smtClean="0"/>
              <a:t>Sums</a:t>
            </a:r>
            <a:endParaRPr lang="en-US" altLang="en-US" dirty="0"/>
          </a:p>
          <a:p>
            <a:pPr lvl="2"/>
            <a:r>
              <a:rPr lang="en-US" altLang="en-US" dirty="0"/>
              <a:t>Logical Product (AND) of terms joined by Sum (OR)</a:t>
            </a:r>
          </a:p>
        </p:txBody>
      </p:sp>
    </p:spTree>
    <p:extLst>
      <p:ext uri="{BB962C8B-B14F-4D97-AF65-F5344CB8AC3E}">
        <p14:creationId xmlns:p14="http://schemas.microsoft.com/office/powerpoint/2010/main" val="13257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2’s Complement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2’s Complement</a:t>
            </a:r>
          </a:p>
          <a:p>
            <a:pPr lvl="1"/>
            <a:r>
              <a:rPr lang="en-US" altLang="en-US"/>
              <a:t>Positive number represented in the same way as sign-magnitude and 1’s complement</a:t>
            </a:r>
          </a:p>
          <a:p>
            <a:pPr lvl="1"/>
            <a:r>
              <a:rPr lang="en-US" altLang="en-US"/>
              <a:t>Negative number obtained by taking 1’s complement of positive number and adding 1</a:t>
            </a:r>
          </a:p>
          <a:p>
            <a:pPr lvl="1">
              <a:buFont typeface="Wingdings" charset="2"/>
              <a:buNone/>
            </a:pPr>
            <a:r>
              <a:rPr lang="en-US" altLang="en-US" sz="3200"/>
              <a:t> 			 </a:t>
            </a:r>
            <a:r>
              <a:rPr lang="en-US" altLang="en-US" sz="2000"/>
              <a:t>6712</a:t>
            </a:r>
            <a:r>
              <a:rPr lang="en-US" altLang="en-US" sz="2000" baseline="-25000"/>
              <a:t>10</a:t>
            </a:r>
            <a:r>
              <a:rPr lang="en-US" altLang="en-US" sz="2000"/>
              <a:t> = 00000000 00000000 00011010 00111000</a:t>
            </a:r>
            <a:r>
              <a:rPr lang="en-US" altLang="en-US" sz="2000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1’s comp: 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11000111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>
              <a:buFont typeface="Wingdings" charset="2"/>
              <a:buNone/>
            </a:pPr>
            <a:r>
              <a:rPr lang="en-US" altLang="en-US" sz="2000"/>
              <a:t>	2’s comp: 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11001000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/>
            <a:r>
              <a:rPr lang="en-US" altLang="en-US"/>
              <a:t>One version of 0</a:t>
            </a:r>
          </a:p>
          <a:p>
            <a:pPr lvl="1"/>
            <a:r>
              <a:rPr lang="en-US" altLang="en-US"/>
              <a:t>Convenient in arithmetic </a:t>
            </a:r>
          </a:p>
        </p:txBody>
      </p:sp>
    </p:spTree>
    <p:extLst>
      <p:ext uri="{BB962C8B-B14F-4D97-AF65-F5344CB8AC3E}">
        <p14:creationId xmlns:p14="http://schemas.microsoft.com/office/powerpoint/2010/main" val="8211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Integer Addition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31238" cy="2232025"/>
          </a:xfrm>
        </p:spPr>
        <p:txBody>
          <a:bodyPr/>
          <a:lstStyle/>
          <a:p>
            <a:r>
              <a:rPr lang="en-US" altLang="en-US"/>
              <a:t>Example: 7 + 6</a:t>
            </a:r>
          </a:p>
          <a:p>
            <a:pPr>
              <a:buFont typeface="Wingdings" charset="2"/>
              <a:buNone/>
            </a:pPr>
            <a:r>
              <a:rPr lang="en-AU" altLang="en-US"/>
              <a:t>		</a:t>
            </a:r>
            <a:r>
              <a:rPr lang="en-AU" altLang="en-US" sz="2800"/>
              <a:t>00000000 00000000 00000000 00000111</a:t>
            </a:r>
          </a:p>
          <a:p>
            <a:pPr>
              <a:buFont typeface="Wingdings" charset="2"/>
              <a:buNone/>
            </a:pPr>
            <a:r>
              <a:rPr lang="en-AU" altLang="en-US" sz="2800"/>
              <a:t>	+	00000000 00000000 00000000 00000110</a:t>
            </a:r>
          </a:p>
          <a:p>
            <a:pPr>
              <a:buFont typeface="Wingdings" charset="2"/>
              <a:buNone/>
            </a:pPr>
            <a:r>
              <a:rPr lang="en-AU" altLang="en-US" sz="2800"/>
              <a:t>		00000000 00000000 00000000 00001101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cxnSp>
        <p:nvCxnSpPr>
          <p:cNvPr id="12294" name="Straight Connector 8"/>
          <p:cNvCxnSpPr>
            <a:cxnSpLocks noChangeShapeType="1"/>
          </p:cNvCxnSpPr>
          <p:nvPr/>
        </p:nvCxnSpPr>
        <p:spPr bwMode="auto">
          <a:xfrm>
            <a:off x="539750" y="2830513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094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Sum of Products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charset="0"/>
                      </a:rPr>
                      <m:t>𝑌</m:t>
                    </m:r>
                    <m:r>
                      <a:rPr lang="en-US" altLang="en-US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altLang="en-US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en-US" i="1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acc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en-US" dirty="0" smtClean="0"/>
                  <a:t> to sum of products</a:t>
                </a:r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729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Sum of Products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charset="0"/>
                      </a:rPr>
                      <m:t>𝑌</m:t>
                    </m:r>
                    <m:r>
                      <a:rPr lang="en-US" altLang="en-US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altLang="en-US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en-US" i="1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acc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en-US" dirty="0" smtClean="0"/>
                  <a:t> to sum of products using De Morgan’s laws</a:t>
                </a:r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86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Only Memory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5288" y="981075"/>
            <a:ext cx="8748712" cy="5111750"/>
          </a:xfrm>
        </p:spPr>
        <p:txBody>
          <a:bodyPr/>
          <a:lstStyle/>
          <a:p>
            <a:r>
              <a:rPr lang="en-US" altLang="en-US" sz="2800"/>
              <a:t>Read Only Memory (ROM)</a:t>
            </a:r>
          </a:p>
          <a:p>
            <a:pPr lvl="1"/>
            <a:r>
              <a:rPr lang="en-US" altLang="en-US" sz="2400"/>
              <a:t>Has a set of locations that can be read</a:t>
            </a:r>
          </a:p>
          <a:p>
            <a:pPr lvl="1"/>
            <a:r>
              <a:rPr lang="en-US" altLang="en-US" sz="2400"/>
              <a:t>Contents of these locations are fixed</a:t>
            </a:r>
          </a:p>
          <a:p>
            <a:r>
              <a:rPr lang="en-US" altLang="en-US" sz="2800"/>
              <a:t>Programmable ROM (PROM)</a:t>
            </a:r>
          </a:p>
          <a:p>
            <a:pPr lvl="1"/>
            <a:r>
              <a:rPr lang="en-US" altLang="en-US" sz="2400"/>
              <a:t>Can be burnt using a device called a “ROM programmer”</a:t>
            </a:r>
          </a:p>
          <a:p>
            <a:r>
              <a:rPr lang="en-US" altLang="en-US" sz="2800"/>
              <a:t>Erasable Programmable Read Only Memory (EPROM)</a:t>
            </a:r>
          </a:p>
          <a:p>
            <a:pPr lvl="1"/>
            <a:r>
              <a:rPr lang="en-US" altLang="en-US" sz="2400"/>
              <a:t>Data in the ROM can be deleted under ultra-violet rays</a:t>
            </a:r>
          </a:p>
          <a:p>
            <a:r>
              <a:rPr lang="en-US" altLang="en-US" sz="2800"/>
              <a:t>EEPROM (Electrically Erasable Read Only Memory)</a:t>
            </a:r>
          </a:p>
          <a:p>
            <a:pPr lvl="1"/>
            <a:r>
              <a:rPr lang="en-US" altLang="en-US" sz="2400"/>
              <a:t>Data in the ROM can be erased by a simple electric current</a:t>
            </a:r>
          </a:p>
        </p:txBody>
      </p:sp>
    </p:spTree>
    <p:extLst>
      <p:ext uri="{BB962C8B-B14F-4D97-AF65-F5344CB8AC3E}">
        <p14:creationId xmlns:p14="http://schemas.microsoft.com/office/powerpoint/2010/main" val="8617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Height</a:t>
            </a:r>
          </a:p>
          <a:p>
            <a:pPr lvl="1"/>
            <a:r>
              <a:rPr lang="en-US" altLang="en-US"/>
              <a:t>m inputs</a:t>
            </a:r>
          </a:p>
          <a:p>
            <a:pPr lvl="1"/>
            <a:r>
              <a:rPr lang="en-US" altLang="en-US"/>
              <a:t>2</a:t>
            </a:r>
            <a:r>
              <a:rPr lang="en-US" altLang="en-US" baseline="30000"/>
              <a:t>m</a:t>
            </a:r>
            <a:r>
              <a:rPr lang="en-US" altLang="en-US"/>
              <a:t> addressable entries (input lines)</a:t>
            </a:r>
          </a:p>
          <a:p>
            <a:r>
              <a:rPr lang="en-US" altLang="en-US"/>
              <a:t>Width</a:t>
            </a:r>
          </a:p>
          <a:p>
            <a:pPr lvl="1"/>
            <a:r>
              <a:rPr lang="en-US" altLang="en-US"/>
              <a:t>n outputs (functions)</a:t>
            </a:r>
          </a:p>
          <a:p>
            <a:pPr lvl="1"/>
            <a:r>
              <a:rPr lang="en-US" altLang="en-US"/>
              <a:t>2</a:t>
            </a:r>
            <a:r>
              <a:rPr lang="en-US" altLang="en-US" baseline="30000"/>
              <a:t>n</a:t>
            </a:r>
            <a:r>
              <a:rPr lang="en-US" altLang="en-US"/>
              <a:t> output bits</a:t>
            </a:r>
          </a:p>
          <a:p>
            <a:r>
              <a:rPr lang="en-US" altLang="en-US"/>
              <a:t>mxn is the shape of the ROM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5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ROMs and PLAs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9750" y="1054100"/>
            <a:ext cx="8270875" cy="5111750"/>
          </a:xfrm>
        </p:spPr>
        <p:txBody>
          <a:bodyPr/>
          <a:lstStyle/>
          <a:p>
            <a:r>
              <a:rPr lang="en-US" altLang="en-US" sz="2400"/>
              <a:t>PLA is partially decoded</a:t>
            </a:r>
          </a:p>
          <a:p>
            <a:r>
              <a:rPr lang="en-US" altLang="en-US" sz="2400"/>
              <a:t>ROM is fully decoded</a:t>
            </a:r>
          </a:p>
          <a:p>
            <a:pPr lvl="1"/>
            <a:r>
              <a:rPr lang="en-US" altLang="en-US" sz="2000"/>
              <a:t>Contains a full output word for every possible input combination</a:t>
            </a:r>
          </a:p>
          <a:p>
            <a:pPr lvl="1"/>
            <a:r>
              <a:rPr lang="en-US" altLang="en-US" sz="2000"/>
              <a:t>Always contain more entries than PLA</a:t>
            </a:r>
          </a:p>
          <a:p>
            <a:pPr lvl="1"/>
            <a:endParaRPr lang="en-US" altLang="en-US" sz="200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86100"/>
            <a:ext cx="396081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2160588" y="6356350"/>
            <a:ext cx="1541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PLA (7 entries)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5657850" y="6338888"/>
            <a:ext cx="2719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ROM (8 entries – 1 unused)</a:t>
            </a:r>
          </a:p>
        </p:txBody>
      </p:sp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086100"/>
            <a:ext cx="395287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8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Don’t Care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Don’t Care</a:t>
            </a:r>
          </a:p>
          <a:p>
            <a:pPr lvl="1"/>
            <a:r>
              <a:rPr lang="en-US" altLang="en-US"/>
              <a:t>We don’t care about the actual values</a:t>
            </a:r>
          </a:p>
          <a:p>
            <a:r>
              <a:rPr lang="en-US" altLang="en-US"/>
              <a:t>Output Don’t Care</a:t>
            </a:r>
          </a:p>
          <a:p>
            <a:pPr lvl="1"/>
            <a:r>
              <a:rPr lang="en-US" altLang="en-US"/>
              <a:t>We don’t care about the value of an output for some input combination</a:t>
            </a:r>
          </a:p>
          <a:p>
            <a:r>
              <a:rPr lang="en-US" altLang="en-US"/>
              <a:t>Input Don’t Care</a:t>
            </a:r>
          </a:p>
          <a:p>
            <a:pPr lvl="1"/>
            <a:r>
              <a:rPr lang="en-US" altLang="en-US"/>
              <a:t>An output only depends on some of the inputs</a:t>
            </a:r>
          </a:p>
          <a:p>
            <a:r>
              <a:rPr lang="en-US" altLang="en-US"/>
              <a:t>Advantages of Don’t Care</a:t>
            </a:r>
          </a:p>
          <a:p>
            <a:pPr lvl="1"/>
            <a:r>
              <a:rPr lang="en-US" altLang="en-US"/>
              <a:t>Easier to optimize the implementation of a logic function</a:t>
            </a:r>
          </a:p>
        </p:txBody>
      </p:sp>
    </p:spTree>
    <p:extLst>
      <p:ext uri="{BB962C8B-B14F-4D97-AF65-F5344CB8AC3E}">
        <p14:creationId xmlns:p14="http://schemas.microsoft.com/office/powerpoint/2010/main" val="6650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Don’t Cares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400"/>
              <a:t>Original Truth Table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125538"/>
            <a:ext cx="89249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860800"/>
            <a:ext cx="70675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12540</TotalTime>
  <Words>1379</Words>
  <Application>Microsoft Macintosh PowerPoint</Application>
  <PresentationFormat>On-screen Show (4:3)</PresentationFormat>
  <Paragraphs>241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Black</vt:lpstr>
      <vt:lpstr>Cambria Math</vt:lpstr>
      <vt:lpstr>Corbel</vt:lpstr>
      <vt:lpstr>Mangal</vt:lpstr>
      <vt:lpstr>Times New Roman</vt:lpstr>
      <vt:lpstr>Wingdings</vt:lpstr>
      <vt:lpstr>Arial</vt:lpstr>
      <vt:lpstr>2_Blends</vt:lpstr>
      <vt:lpstr>Combinational Logic (B.3)</vt:lpstr>
      <vt:lpstr>Two-level Logic</vt:lpstr>
      <vt:lpstr>Review: Sum of Products</vt:lpstr>
      <vt:lpstr>Review: Sum of Products</vt:lpstr>
      <vt:lpstr>Read Only Memory</vt:lpstr>
      <vt:lpstr>ROM</vt:lpstr>
      <vt:lpstr>ROMs and PLAs</vt:lpstr>
      <vt:lpstr>Don’t Care</vt:lpstr>
      <vt:lpstr>Example of Don’t Cares</vt:lpstr>
      <vt:lpstr>Example of Don’t Cares</vt:lpstr>
      <vt:lpstr>Array of Logic Elements</vt:lpstr>
      <vt:lpstr>1-Bit Arithmetic Logic Unit (B.5)</vt:lpstr>
      <vt:lpstr>Bit, Byte, and Word</vt:lpstr>
      <vt:lpstr>Most Significant Bit and Least Significant Bit</vt:lpstr>
      <vt:lpstr>Endianness</vt:lpstr>
      <vt:lpstr>Binary Representation of Integers</vt:lpstr>
      <vt:lpstr>Unsigned Integers</vt:lpstr>
      <vt:lpstr>Signed Integer – Sign Magnitude</vt:lpstr>
      <vt:lpstr>1’s Complement</vt:lpstr>
      <vt:lpstr>2’s Complement</vt:lpstr>
      <vt:lpstr>Integer Addition</vt:lpstr>
    </vt:vector>
  </TitlesOfParts>
  <Company>Ashenden Designs Pty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348</cp:revision>
  <dcterms:created xsi:type="dcterms:W3CDTF">2001-07-25T06:45:25Z</dcterms:created>
  <dcterms:modified xsi:type="dcterms:W3CDTF">2017-08-30T18:47:55Z</dcterms:modified>
</cp:coreProperties>
</file>