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30" r:id="rId2"/>
    <p:sldId id="331" r:id="rId3"/>
    <p:sldId id="332" r:id="rId4"/>
    <p:sldId id="333" r:id="rId5"/>
    <p:sldId id="411" r:id="rId6"/>
    <p:sldId id="334" r:id="rId7"/>
    <p:sldId id="335" r:id="rId8"/>
    <p:sldId id="336" r:id="rId9"/>
    <p:sldId id="383" r:id="rId10"/>
    <p:sldId id="384" r:id="rId11"/>
    <p:sldId id="337" r:id="rId12"/>
    <p:sldId id="385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80220" autoAdjust="0"/>
  </p:normalViewPr>
  <p:slideViewPr>
    <p:cSldViewPr>
      <p:cViewPr varScale="1">
        <p:scale>
          <a:sx n="127" d="100"/>
          <a:sy n="127" d="100"/>
        </p:scale>
        <p:origin x="3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2,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2,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6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453436-2561-1945-874E-0C655D598817}" type="datetime3">
              <a:rPr lang="en-AU" altLang="en-US" sz="1300">
                <a:latin typeface="Times New Roman" charset="0"/>
              </a:rPr>
              <a:pPr/>
              <a:t>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3FB1A7-8DD2-E041-8EA3-0C396B61DD1C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Unsigned numbers!</a:t>
            </a:r>
          </a:p>
        </p:txBody>
      </p:sp>
    </p:spTree>
    <p:extLst>
      <p:ext uri="{BB962C8B-B14F-4D97-AF65-F5344CB8AC3E}">
        <p14:creationId xmlns:p14="http://schemas.microsoft.com/office/powerpoint/2010/main" val="240773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343A4C-B0C0-8644-9690-367CC7405174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91DF39-72B1-B046-9B4A-77C8B590B88D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Try an example: 2 * 3 with just 4 bits</a:t>
            </a:r>
          </a:p>
          <a:p>
            <a:r>
              <a:rPr lang="en-US" altLang="en-US" dirty="0">
                <a:latin typeface="Times New Roman" charset="0"/>
              </a:rPr>
              <a:t>Table:</a:t>
            </a:r>
          </a:p>
          <a:p>
            <a:r>
              <a:rPr lang="en-US" altLang="en-US" dirty="0">
                <a:latin typeface="Times New Roman" charset="0"/>
              </a:rPr>
              <a:t>Iteration</a:t>
            </a:r>
            <a:r>
              <a:rPr lang="en-US" altLang="en-US" baseline="0" dirty="0">
                <a:latin typeface="Times New Roman" charset="0"/>
              </a:rPr>
              <a:t> #, Step (1a,2,3), Multiplier, Multiplicand, Product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6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#Now do an example with 8 bits: 0x62</a:t>
            </a:r>
            <a:r>
              <a:rPr lang="en-US" baseline="0" dirty="0"/>
              <a:t> * 0x12</a:t>
            </a:r>
          </a:p>
          <a:p>
            <a:endParaRPr lang="en-US" baseline="0" dirty="0"/>
          </a:p>
          <a:p>
            <a:r>
              <a:rPr lang="en-US" baseline="0" dirty="0"/>
              <a:t>What about -4 * 3 (don’t need to do the hardware process, you can work it out by hand)</a:t>
            </a:r>
          </a:p>
          <a:p>
            <a:r>
              <a:rPr lang="en-US" baseline="0" dirty="0"/>
              <a:t>Use 4 bits for multiplicand and multiplier, 8 for result.</a:t>
            </a:r>
          </a:p>
          <a:p>
            <a:r>
              <a:rPr lang="en-US" baseline="0" dirty="0"/>
              <a:t>Results is 40! Should be -12!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90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AD9210-8CE1-4F45-894D-F7EF4864B7AF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9C60DE-D213-1B40-BB2C-650CC634EE55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9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C78350-8758-374E-901D-92D2FBE81020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2025E-036F-7649-8D5B-A09D4DF17A2E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When do we know if we had overflow?</a:t>
            </a:r>
          </a:p>
        </p:txBody>
      </p:sp>
    </p:spTree>
    <p:extLst>
      <p:ext uri="{BB962C8B-B14F-4D97-AF65-F5344CB8AC3E}">
        <p14:creationId xmlns:p14="http://schemas.microsoft.com/office/powerpoint/2010/main" val="137932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DD9CCD-0058-2441-AF5F-2A7ED4677760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9FDD0-C2A9-F946-8CE3-918E7F9B7597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E2FBCD-556D-9147-97DA-18FB0118C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2A64BA6-6291-FE4D-9F2F-D721258C5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Check last </a:t>
            </a:r>
            <a:r>
              <a:rPr lang="en-US" altLang="en-US" dirty="0" err="1"/>
              <a:t>carryIn</a:t>
            </a:r>
            <a:r>
              <a:rPr lang="en-US" altLang="en-US" dirty="0"/>
              <a:t> vs. carryout.</a:t>
            </a:r>
          </a:p>
        </p:txBody>
      </p:sp>
    </p:spTree>
    <p:extLst>
      <p:ext uri="{BB962C8B-B14F-4D97-AF65-F5344CB8AC3E}">
        <p14:creationId xmlns:p14="http://schemas.microsoft.com/office/powerpoint/2010/main" val="241268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D7F36E-3F4E-DB46-A1FE-4B1358595ED5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8DFA59-C912-2D4C-9DD0-819DB0CBD4DE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By the way, depends on the language to utilize these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C does not!</a:t>
            </a:r>
          </a:p>
          <a:p>
            <a:r>
              <a:rPr lang="en-US" altLang="en-US" dirty="0">
                <a:latin typeface="Times New Roman" charset="0"/>
              </a:rPr>
              <a:t>Not the only way to handle overflow</a:t>
            </a:r>
            <a:r>
              <a:rPr lang="mr-IN" altLang="en-US" dirty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2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A95798-991F-3B41-93E8-5500A8C8C31F}" type="datetime3">
              <a:rPr lang="en-AU" altLang="en-US">
                <a:latin typeface="Times New Roman" charset="0"/>
              </a:rPr>
              <a:pPr/>
              <a:t>2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42C8F9-A954-0945-9F23-88EB2A6A510C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e.g. volume knob/button</a:t>
            </a:r>
          </a:p>
        </p:txBody>
      </p:sp>
    </p:spTree>
    <p:extLst>
      <p:ext uri="{BB962C8B-B14F-4D97-AF65-F5344CB8AC3E}">
        <p14:creationId xmlns:p14="http://schemas.microsoft.com/office/powerpoint/2010/main" val="180452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FFBDB8-839F-5442-BB72-EBD5B61D208B}" type="datetime3">
              <a:rPr lang="en-AU" altLang="en-US" sz="1300">
                <a:latin typeface="Times New Roman" charset="0"/>
              </a:rPr>
              <a:pPr/>
              <a:t>2 October,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70351-BB48-D743-A10F-3AADF349E4A1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5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slideLayout" Target="../slideLayouts/slideLayout2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notesSlide" Target="../notesSlides/notesSlide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Ch</a:t>
            </a:r>
            <a:r>
              <a:rPr lang="en-US" dirty="0"/>
              <a:t> 3: Computer Arithmetic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25</a:t>
            </a:r>
          </a:p>
        </p:txBody>
      </p:sp>
    </p:spTree>
    <p:extLst>
      <p:ext uri="{BB962C8B-B14F-4D97-AF65-F5344CB8AC3E}">
        <p14:creationId xmlns:p14="http://schemas.microsoft.com/office/powerpoint/2010/main" val="214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First version of Multiplication Hardware</a:t>
            </a:r>
          </a:p>
          <a:p>
            <a:pPr lvl="1"/>
            <a:r>
              <a:rPr lang="en-US" altLang="en-US"/>
              <a:t>32-bit multiplier</a:t>
            </a:r>
          </a:p>
          <a:p>
            <a:pPr lvl="1"/>
            <a:r>
              <a:rPr lang="en-US" altLang="en-US"/>
              <a:t>64-bit ALU</a:t>
            </a:r>
          </a:p>
          <a:p>
            <a:pPr lvl="1"/>
            <a:r>
              <a:rPr lang="en-US" altLang="en-US"/>
              <a:t>64-bit product (initialized to 0)</a:t>
            </a:r>
            <a:endParaRPr lang="en-AU" altLang="en-US"/>
          </a:p>
        </p:txBody>
      </p:sp>
      <p:pic>
        <p:nvPicPr>
          <p:cNvPr id="5124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00438"/>
            <a:ext cx="532606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6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60B438F-114A-304F-82B3-840D1D030285}" type="slidenum">
              <a:rPr lang="en-AU" altLang="en-US"/>
              <a:pPr/>
              <a:t>11</a:t>
            </a:fld>
            <a:endParaRPr lang="en-AU" altLang="en-US"/>
          </a:p>
        </p:txBody>
      </p:sp>
      <p:pic>
        <p:nvPicPr>
          <p:cNvPr id="13315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135313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Multiplication Hardware</a:t>
            </a:r>
            <a:endParaRPr lang="en-AU" altLang="en-US"/>
          </a:p>
        </p:txBody>
      </p:sp>
      <p:sp>
        <p:nvSpPr>
          <p:cNvPr id="13317" name="AutoShape 5"/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>
                <a:latin typeface="Tahoma" charset="0"/>
              </a:rPr>
              <a:t>Initially 0</a:t>
            </a:r>
            <a:endParaRPr lang="en-AU" altLang="en-US" sz="1600">
              <a:latin typeface="Tahoma" charset="0"/>
            </a:endParaRPr>
          </a:p>
        </p:txBody>
      </p:sp>
      <p:pic>
        <p:nvPicPr>
          <p:cNvPr id="13318" name="Picture 8" descr="f03-04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133600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69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2*3</a:t>
            </a:r>
          </a:p>
        </p:txBody>
      </p:sp>
      <p:pic>
        <p:nvPicPr>
          <p:cNvPr id="7172" name="Picture 4" descr="f03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492375"/>
            <a:ext cx="64595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1024911-500E-1E4B-B034-68A602EEA439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327497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216D43DD-08E9-DC42-83EF-B987A9995C2D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8195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Integer Addition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/>
              <a:t>Example: 7 + 6</a:t>
            </a:r>
            <a:endParaRPr lang="en-AU" altLang="en-US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Overflow if result out of range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and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US" altLang="en-US" sz="2000" dirty="0"/>
              <a:t>Overflow if result sign is 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Adding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</a:pPr>
            <a:r>
              <a:rPr lang="en-US" altLang="en-US" sz="2000" dirty="0"/>
              <a:t>Overflow if result sign is 0</a:t>
            </a:r>
          </a:p>
        </p:txBody>
      </p:sp>
    </p:spTree>
    <p:extLst>
      <p:ext uri="{BB962C8B-B14F-4D97-AF65-F5344CB8AC3E}">
        <p14:creationId xmlns:p14="http://schemas.microsoft.com/office/powerpoint/2010/main" val="5617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3C5A507-95C5-B04F-A8DA-89CC5B072D9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Subtraction</a:t>
            </a:r>
            <a:endParaRPr lang="en-AU" altLang="en-US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Add negation of second operand</a:t>
            </a:r>
          </a:p>
          <a:p>
            <a:pPr eaLnBrk="1" hangingPunct="1"/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</p:spTree>
    <p:extLst>
      <p:ext uri="{BB962C8B-B14F-4D97-AF65-F5344CB8AC3E}">
        <p14:creationId xmlns:p14="http://schemas.microsoft.com/office/powerpoint/2010/main" val="209136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548437C-9025-C74C-9DFE-34967CFF8C0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7620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Overflow Detection</a:t>
            </a:r>
          </a:p>
        </p:txBody>
      </p:sp>
      <p:sp>
        <p:nvSpPr>
          <p:cNvPr id="9323" name="Rectangle 107">
            <a:extLst>
              <a:ext uri="{FF2B5EF4-FFF2-40B4-BE49-F238E27FC236}">
                <a16:creationId xmlns:a16="http://schemas.microsoft.com/office/drawing/2014/main" id="{BD713E71-1F87-BE40-A013-B0E5FEF1D70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8686" y="4530725"/>
            <a:ext cx="5562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So how do we detect overflow for signed arithmetic?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FE7DFF-3375-DA40-92AF-1EA02056CB0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335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C0A989E-6547-5042-93D3-D643E3E3635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431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97A4F7A-0F87-9C4E-80D1-207DF7BCF63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527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AA6FF33D-13F3-7F41-956F-33AE29E5B9E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623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3C048AF-1122-164C-A951-FD329CA8F8F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335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8062787-7941-F04B-A0FE-836A8D04FBE5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431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1114AD3-A776-9E42-8F54-CC41F5F4298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527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0482E68-EBE9-5047-AE45-0F2D2D92F73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623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F0DFBB8F-4F76-344D-AE9F-A492DF454A71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513" y="3609028"/>
            <a:ext cx="2952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+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95AD966A-900E-9645-A680-EB1E6DBB52F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85800" y="3861048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C9B25A5-AAD3-1E42-A6AA-C60DCC0454B4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335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69FE9041-475D-074F-8221-898C38CAAF7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431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75B031F3-5F23-8E4E-9D45-D90BAA06D8A6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527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FEB51A46-217B-104E-B2D7-E66EC11F5F2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623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5CF84D81-9943-EC4D-B596-EE9109828649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 flipV="1">
            <a:off x="22860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1A14EC7C-243D-FC4D-8A05-F6D15F6532D1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431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BD7B7E8D-C6E7-774B-A7C4-FA283CCE4167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531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8A8FFC24-977E-A745-9D8F-E40911545FB7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627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A2323DEA-22E5-E842-96ED-F1C8504D3EB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723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9A9CB5D2-BD78-1E44-A3B6-502E8F830D2C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6819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BAD18130-BE38-914F-BA11-C30A12CF1A14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531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E2902DA3-854B-C241-80C5-5EE6C356EB61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4627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50D95FBF-ACCE-2846-975E-A701F16D89E0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0723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6D575BC5-2835-4B49-9989-6BA6A42AC0C0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81913" y="3609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E0E692E6-D3B8-BA4E-8A69-9955B71A05D8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167313" y="3609028"/>
            <a:ext cx="2952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+</a:t>
            </a:r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6F43DBEF-9B67-B847-8E30-1B9E13EE1320}"/>
              </a:ext>
            </a:extLst>
          </p:cNvPr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5181600" y="38986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A3204B97-2A09-6D47-9579-AED24537D4BE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8531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72F54259-E4B9-0C4C-8EC5-18E27CDB04AD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4627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AE95F384-F2A8-624B-9258-FB1CAB8FEF28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723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EB25C6B5-CD03-4141-84F9-4DE36E6C7AD2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6819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4742CF2E-4435-6244-A921-D389002AF790}"/>
              </a:ext>
            </a:extLst>
          </p:cNvPr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H="1" flipV="1">
            <a:off x="54864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A6F997A4-D471-2146-B062-B0B1B774524F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2435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DDF872CD-2CC3-3045-8621-620FC473763C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4335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D7E04655-2D0F-E24A-9C3C-785D21B0C4B2}"/>
              </a:ext>
            </a:extLst>
          </p:cNvPr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 flipV="1">
            <a:off x="16764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Rectangle 37">
            <a:extLst>
              <a:ext uri="{FF2B5EF4-FFF2-40B4-BE49-F238E27FC236}">
                <a16:creationId xmlns:a16="http://schemas.microsoft.com/office/drawing/2014/main" id="{631C063F-C6B7-3240-ADE3-4C14E47C8D5C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9001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475EAFDD-5D5C-4A4D-80D2-DA7B256A282C}"/>
              </a:ext>
            </a:extLst>
          </p:cNvPr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 flipV="1">
            <a:off x="10668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48806648-A72A-3E4B-BEB7-AFC1568A1E04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719513" y="3228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9256" name="Rectangle 40">
            <a:extLst>
              <a:ext uri="{FF2B5EF4-FFF2-40B4-BE49-F238E27FC236}">
                <a16:creationId xmlns:a16="http://schemas.microsoft.com/office/drawing/2014/main" id="{60597118-0B38-1C4B-B7EB-15CA2FB869DF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719513" y="3532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9257" name="Rectangle 41">
            <a:extLst>
              <a:ext uri="{FF2B5EF4-FFF2-40B4-BE49-F238E27FC236}">
                <a16:creationId xmlns:a16="http://schemas.microsoft.com/office/drawing/2014/main" id="{C4B2703A-9AD3-3843-9DDA-FEEC8DE3B97D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6527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58" name="Line 42">
            <a:extLst>
              <a:ext uri="{FF2B5EF4-FFF2-40B4-BE49-F238E27FC236}">
                <a16:creationId xmlns:a16="http://schemas.microsoft.com/office/drawing/2014/main" id="{8E78CA71-F594-3849-96E7-CB499881086F}"/>
              </a:ext>
            </a:extLst>
          </p:cNvPr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 flipV="1">
            <a:off x="28956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Rectangle 43">
            <a:extLst>
              <a:ext uri="{FF2B5EF4-FFF2-40B4-BE49-F238E27FC236}">
                <a16:creationId xmlns:a16="http://schemas.microsoft.com/office/drawing/2014/main" id="{39AFEF49-F673-6A47-835C-DFB268C44D0F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3719513" y="3990028"/>
            <a:ext cx="3508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-6</a:t>
            </a:r>
          </a:p>
        </p:txBody>
      </p:sp>
      <p:sp>
        <p:nvSpPr>
          <p:cNvPr id="9260" name="Rectangle 44">
            <a:extLst>
              <a:ext uri="{FF2B5EF4-FFF2-40B4-BE49-F238E27FC236}">
                <a16:creationId xmlns:a16="http://schemas.microsoft.com/office/drawing/2014/main" id="{14A3AAC8-8E3B-FA49-B159-0DA396FA40A2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139113" y="3228028"/>
            <a:ext cx="4016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- 4</a:t>
            </a:r>
          </a:p>
        </p:txBody>
      </p:sp>
      <p:sp>
        <p:nvSpPr>
          <p:cNvPr id="9261" name="Rectangle 45">
            <a:extLst>
              <a:ext uri="{FF2B5EF4-FFF2-40B4-BE49-F238E27FC236}">
                <a16:creationId xmlns:a16="http://schemas.microsoft.com/office/drawing/2014/main" id="{7DE266B9-24FC-9345-8FDE-8B8AE76E9A88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139113" y="3532828"/>
            <a:ext cx="4016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- 5</a:t>
            </a:r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2978E9CB-9610-3C4C-B947-D6A312658FE4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215313" y="3990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7</a:t>
            </a:r>
          </a:p>
        </p:txBody>
      </p:sp>
      <p:sp>
        <p:nvSpPr>
          <p:cNvPr id="9263" name="Rectangle 47">
            <a:extLst>
              <a:ext uri="{FF2B5EF4-FFF2-40B4-BE49-F238E27FC236}">
                <a16:creationId xmlns:a16="http://schemas.microsoft.com/office/drawing/2014/main" id="{4E238245-1539-A740-9A75-F3124A26EC7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531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85772669-45A2-6044-940C-8276B94893A6}"/>
              </a:ext>
            </a:extLst>
          </p:cNvPr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 flipH="1" flipV="1">
            <a:off x="60960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Rectangle 49">
            <a:extLst>
              <a:ext uri="{FF2B5EF4-FFF2-40B4-BE49-F238E27FC236}">
                <a16:creationId xmlns:a16="http://schemas.microsoft.com/office/drawing/2014/main" id="{2959818E-6684-144C-9294-733D1CEA2373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44550" y="2778766"/>
            <a:ext cx="901700" cy="33481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66" name="Rectangle 50">
            <a:extLst>
              <a:ext uri="{FF2B5EF4-FFF2-40B4-BE49-F238E27FC236}">
                <a16:creationId xmlns:a16="http://schemas.microsoft.com/office/drawing/2014/main" id="{2339720F-EA67-AE49-9513-2818E77DA5C3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264150" y="2778766"/>
            <a:ext cx="901700" cy="33481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67" name="Rectangle 51">
            <a:extLst>
              <a:ext uri="{FF2B5EF4-FFF2-40B4-BE49-F238E27FC236}">
                <a16:creationId xmlns:a16="http://schemas.microsoft.com/office/drawing/2014/main" id="{25273A89-9E82-7B4B-8591-9919066AF777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14335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68" name="Rectangle 52">
            <a:extLst>
              <a:ext uri="{FF2B5EF4-FFF2-40B4-BE49-F238E27FC236}">
                <a16:creationId xmlns:a16="http://schemas.microsoft.com/office/drawing/2014/main" id="{F7D9CB3A-54FE-054E-AAFE-3CABD942C289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20431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69" name="Rectangle 53">
            <a:extLst>
              <a:ext uri="{FF2B5EF4-FFF2-40B4-BE49-F238E27FC236}">
                <a16:creationId xmlns:a16="http://schemas.microsoft.com/office/drawing/2014/main" id="{79E20CAC-B7CD-A441-B853-89E4B89D520F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6527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70" name="Rectangle 54">
            <a:extLst>
              <a:ext uri="{FF2B5EF4-FFF2-40B4-BE49-F238E27FC236}">
                <a16:creationId xmlns:a16="http://schemas.microsoft.com/office/drawing/2014/main" id="{0EA59CDF-F8C3-BB47-940A-C5AC9CD5AA0C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2623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71" name="Rectangle 55">
            <a:extLst>
              <a:ext uri="{FF2B5EF4-FFF2-40B4-BE49-F238E27FC236}">
                <a16:creationId xmlns:a16="http://schemas.microsoft.com/office/drawing/2014/main" id="{FF0768EE-24BE-0241-B39C-662C963C966B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14335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72" name="Rectangle 56">
            <a:extLst>
              <a:ext uri="{FF2B5EF4-FFF2-40B4-BE49-F238E27FC236}">
                <a16:creationId xmlns:a16="http://schemas.microsoft.com/office/drawing/2014/main" id="{A28CB0A9-28A9-1B4D-AA91-492155994640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20431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73" name="Rectangle 57">
            <a:extLst>
              <a:ext uri="{FF2B5EF4-FFF2-40B4-BE49-F238E27FC236}">
                <a16:creationId xmlns:a16="http://schemas.microsoft.com/office/drawing/2014/main" id="{6F9AFF8A-BA3B-D842-B6AA-17D738350B89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26527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74" name="Rectangle 58">
            <a:extLst>
              <a:ext uri="{FF2B5EF4-FFF2-40B4-BE49-F238E27FC236}">
                <a16:creationId xmlns:a16="http://schemas.microsoft.com/office/drawing/2014/main" id="{103C7A3C-804D-A343-8233-2BA4A47AE309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2623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75" name="Rectangle 59">
            <a:extLst>
              <a:ext uri="{FF2B5EF4-FFF2-40B4-BE49-F238E27FC236}">
                <a16:creationId xmlns:a16="http://schemas.microsoft.com/office/drawing/2014/main" id="{A9523728-29BE-BF46-902F-C6B4EFBD5C2A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71513" y="2008828"/>
            <a:ext cx="2952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+</a:t>
            </a:r>
          </a:p>
        </p:txBody>
      </p:sp>
      <p:sp>
        <p:nvSpPr>
          <p:cNvPr id="9276" name="Line 60">
            <a:extLst>
              <a:ext uri="{FF2B5EF4-FFF2-40B4-BE49-F238E27FC236}">
                <a16:creationId xmlns:a16="http://schemas.microsoft.com/office/drawing/2014/main" id="{26329BE4-3711-204F-A511-735B03CAF589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685800" y="2276872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7" name="Rectangle 61">
            <a:extLst>
              <a:ext uri="{FF2B5EF4-FFF2-40B4-BE49-F238E27FC236}">
                <a16:creationId xmlns:a16="http://schemas.microsoft.com/office/drawing/2014/main" id="{4F2666AC-2EC6-6A46-AEA4-9267ED331A62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14335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78" name="Rectangle 62">
            <a:extLst>
              <a:ext uri="{FF2B5EF4-FFF2-40B4-BE49-F238E27FC236}">
                <a16:creationId xmlns:a16="http://schemas.microsoft.com/office/drawing/2014/main" id="{3311E02B-46E5-C449-ABB9-B1B5669A0544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20431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79" name="Rectangle 63">
            <a:extLst>
              <a:ext uri="{FF2B5EF4-FFF2-40B4-BE49-F238E27FC236}">
                <a16:creationId xmlns:a16="http://schemas.microsoft.com/office/drawing/2014/main" id="{867E8F4C-D173-0544-9CDB-24D7CF0FF09C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26527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80" name="Rectangle 64">
            <a:extLst>
              <a:ext uri="{FF2B5EF4-FFF2-40B4-BE49-F238E27FC236}">
                <a16:creationId xmlns:a16="http://schemas.microsoft.com/office/drawing/2014/main" id="{CF526A61-B128-544A-9256-BF561A4214B0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2623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1" name="Line 65">
            <a:extLst>
              <a:ext uri="{FF2B5EF4-FFF2-40B4-BE49-F238E27FC236}">
                <a16:creationId xmlns:a16="http://schemas.microsoft.com/office/drawing/2014/main" id="{BF00E838-9BFA-D04C-995D-57E05CA0654D}"/>
              </a:ext>
            </a:extLst>
          </p:cNvPr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 flipH="1" flipV="1">
            <a:off x="22860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Rectangle 66">
            <a:extLst>
              <a:ext uri="{FF2B5EF4-FFF2-40B4-BE49-F238E27FC236}">
                <a16:creationId xmlns:a16="http://schemas.microsoft.com/office/drawing/2014/main" id="{69E6C122-94BB-C14E-BB8D-183EE6E31062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20431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3" name="Rectangle 67">
            <a:extLst>
              <a:ext uri="{FF2B5EF4-FFF2-40B4-BE49-F238E27FC236}">
                <a16:creationId xmlns:a16="http://schemas.microsoft.com/office/drawing/2014/main" id="{7CE285E8-16CB-114F-9D66-1C22E06DF53B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58531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4" name="Rectangle 68">
            <a:extLst>
              <a:ext uri="{FF2B5EF4-FFF2-40B4-BE49-F238E27FC236}">
                <a16:creationId xmlns:a16="http://schemas.microsoft.com/office/drawing/2014/main" id="{6AC1B496-F6E9-294E-AD44-7877CC145CF9}"/>
              </a:ext>
            </a:extLst>
          </p:cNvPr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64627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5" name="Rectangle 69">
            <a:extLst>
              <a:ext uri="{FF2B5EF4-FFF2-40B4-BE49-F238E27FC236}">
                <a16:creationId xmlns:a16="http://schemas.microsoft.com/office/drawing/2014/main" id="{F95CC34C-13F6-ED40-BA90-3967CCA7D71C}"/>
              </a:ext>
            </a:extLst>
          </p:cNvPr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0723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86" name="Rectangle 70">
            <a:extLst>
              <a:ext uri="{FF2B5EF4-FFF2-40B4-BE49-F238E27FC236}">
                <a16:creationId xmlns:a16="http://schemas.microsoft.com/office/drawing/2014/main" id="{14FA651A-F805-3242-82CD-6609A9C0130F}"/>
              </a:ext>
            </a:extLst>
          </p:cNvPr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6819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87" name="Rectangle 71">
            <a:extLst>
              <a:ext uri="{FF2B5EF4-FFF2-40B4-BE49-F238E27FC236}">
                <a16:creationId xmlns:a16="http://schemas.microsoft.com/office/drawing/2014/main" id="{36532C72-3E3A-DA40-821E-C332F53CDC45}"/>
              </a:ext>
            </a:extLst>
          </p:cNvPr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58531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8" name="Rectangle 72">
            <a:extLst>
              <a:ext uri="{FF2B5EF4-FFF2-40B4-BE49-F238E27FC236}">
                <a16:creationId xmlns:a16="http://schemas.microsoft.com/office/drawing/2014/main" id="{9EF86E1A-67E1-1347-AABB-B478BBA1A374}"/>
              </a:ext>
            </a:extLst>
          </p:cNvPr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64627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89" name="Rectangle 73">
            <a:extLst>
              <a:ext uri="{FF2B5EF4-FFF2-40B4-BE49-F238E27FC236}">
                <a16:creationId xmlns:a16="http://schemas.microsoft.com/office/drawing/2014/main" id="{6C4AEB4D-BAF3-E548-944A-3A4D40514723}"/>
              </a:ext>
            </a:extLst>
          </p:cNvPr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70723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90" name="Rectangle 74">
            <a:extLst>
              <a:ext uri="{FF2B5EF4-FFF2-40B4-BE49-F238E27FC236}">
                <a16:creationId xmlns:a16="http://schemas.microsoft.com/office/drawing/2014/main" id="{BF52E30D-1BA6-C24C-B692-58A709DAC8AE}"/>
              </a:ext>
            </a:extLst>
          </p:cNvPr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6819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91" name="Rectangle 75">
            <a:extLst>
              <a:ext uri="{FF2B5EF4-FFF2-40B4-BE49-F238E27FC236}">
                <a16:creationId xmlns:a16="http://schemas.microsoft.com/office/drawing/2014/main" id="{8424FFE3-D916-0F4B-8FA4-2D7E0F3AE02A}"/>
              </a:ext>
            </a:extLst>
          </p:cNvPr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5167313" y="2008828"/>
            <a:ext cx="2952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+</a:t>
            </a:r>
          </a:p>
        </p:txBody>
      </p:sp>
      <p:sp>
        <p:nvSpPr>
          <p:cNvPr id="9292" name="Line 76">
            <a:extLst>
              <a:ext uri="{FF2B5EF4-FFF2-40B4-BE49-F238E27FC236}">
                <a16:creationId xmlns:a16="http://schemas.microsoft.com/office/drawing/2014/main" id="{F743A0F6-D829-7449-8242-F9653145DD02}"/>
              </a:ext>
            </a:extLst>
          </p:cNvPr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5181600" y="22984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3" name="Rectangle 77">
            <a:extLst>
              <a:ext uri="{FF2B5EF4-FFF2-40B4-BE49-F238E27FC236}">
                <a16:creationId xmlns:a16="http://schemas.microsoft.com/office/drawing/2014/main" id="{0834BB3C-18A4-704A-92AA-1A34D8A30178}"/>
              </a:ext>
            </a:extLst>
          </p:cNvPr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58531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94" name="Rectangle 78">
            <a:extLst>
              <a:ext uri="{FF2B5EF4-FFF2-40B4-BE49-F238E27FC236}">
                <a16:creationId xmlns:a16="http://schemas.microsoft.com/office/drawing/2014/main" id="{8B74BF5F-B3E1-E74D-ACC9-2F9763B2E260}"/>
              </a:ext>
            </a:extLst>
          </p:cNvPr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64627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95" name="Rectangle 79">
            <a:extLst>
              <a:ext uri="{FF2B5EF4-FFF2-40B4-BE49-F238E27FC236}">
                <a16:creationId xmlns:a16="http://schemas.microsoft.com/office/drawing/2014/main" id="{0A4845E9-990A-5148-BCA0-BA5ADD629D67}"/>
              </a:ext>
            </a:extLst>
          </p:cNvPr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0723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96" name="Rectangle 80">
            <a:extLst>
              <a:ext uri="{FF2B5EF4-FFF2-40B4-BE49-F238E27FC236}">
                <a16:creationId xmlns:a16="http://schemas.microsoft.com/office/drawing/2014/main" id="{66199DCE-1F3D-5E44-80DD-78E3F02479AB}"/>
              </a:ext>
            </a:extLst>
          </p:cNvPr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76819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297" name="Line 81">
            <a:extLst>
              <a:ext uri="{FF2B5EF4-FFF2-40B4-BE49-F238E27FC236}">
                <a16:creationId xmlns:a16="http://schemas.microsoft.com/office/drawing/2014/main" id="{E70AD9F6-05B0-2A42-91DB-55FA9BC260CF}"/>
              </a:ext>
            </a:extLst>
          </p:cNvPr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H="1" flipV="1">
            <a:off x="54864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8" name="Rectangle 82">
            <a:extLst>
              <a:ext uri="{FF2B5EF4-FFF2-40B4-BE49-F238E27FC236}">
                <a16:creationId xmlns:a16="http://schemas.microsoft.com/office/drawing/2014/main" id="{3F3F9574-BD09-0F4B-9803-20F774419D46}"/>
              </a:ext>
            </a:extLst>
          </p:cNvPr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52435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299" name="Rectangle 83">
            <a:extLst>
              <a:ext uri="{FF2B5EF4-FFF2-40B4-BE49-F238E27FC236}">
                <a16:creationId xmlns:a16="http://schemas.microsoft.com/office/drawing/2014/main" id="{54DD3F77-0F40-0E42-B4F1-877A7904A7C6}"/>
              </a:ext>
            </a:extLst>
          </p:cNvPr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14335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00" name="Line 84">
            <a:extLst>
              <a:ext uri="{FF2B5EF4-FFF2-40B4-BE49-F238E27FC236}">
                <a16:creationId xmlns:a16="http://schemas.microsoft.com/office/drawing/2014/main" id="{E2B8D850-1891-1A4C-97D0-165584CF3DB5}"/>
              </a:ext>
            </a:extLst>
          </p:cNvPr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H="1" flipV="1">
            <a:off x="16764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1" name="Rectangle 85">
            <a:extLst>
              <a:ext uri="{FF2B5EF4-FFF2-40B4-BE49-F238E27FC236}">
                <a16:creationId xmlns:a16="http://schemas.microsoft.com/office/drawing/2014/main" id="{17F3862E-DE4F-D54A-8927-FBAF5427BD51}"/>
              </a:ext>
            </a:extLst>
          </p:cNvPr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9001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02" name="Line 86">
            <a:extLst>
              <a:ext uri="{FF2B5EF4-FFF2-40B4-BE49-F238E27FC236}">
                <a16:creationId xmlns:a16="http://schemas.microsoft.com/office/drawing/2014/main" id="{4768148D-F59A-FA4B-AE84-06FBE8E113B5}"/>
              </a:ext>
            </a:extLst>
          </p:cNvPr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flipH="1" flipV="1">
            <a:off x="10668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3" name="Rectangle 87">
            <a:extLst>
              <a:ext uri="{FF2B5EF4-FFF2-40B4-BE49-F238E27FC236}">
                <a16:creationId xmlns:a16="http://schemas.microsoft.com/office/drawing/2014/main" id="{F9C55129-7CC6-1843-96C7-193135F5E903}"/>
              </a:ext>
            </a:extLst>
          </p:cNvPr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3719513" y="1627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9304" name="Rectangle 88">
            <a:extLst>
              <a:ext uri="{FF2B5EF4-FFF2-40B4-BE49-F238E27FC236}">
                <a16:creationId xmlns:a16="http://schemas.microsoft.com/office/drawing/2014/main" id="{35E9DA9F-7DEF-4641-B49C-67ABFF00B8D2}"/>
              </a:ext>
            </a:extLst>
          </p:cNvPr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3719513" y="2008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9305" name="Rectangle 89">
            <a:extLst>
              <a:ext uri="{FF2B5EF4-FFF2-40B4-BE49-F238E27FC236}">
                <a16:creationId xmlns:a16="http://schemas.microsoft.com/office/drawing/2014/main" id="{968816A5-4D77-7244-A18F-4A1578855620}"/>
              </a:ext>
            </a:extLst>
          </p:cNvPr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26527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06" name="Line 90">
            <a:extLst>
              <a:ext uri="{FF2B5EF4-FFF2-40B4-BE49-F238E27FC236}">
                <a16:creationId xmlns:a16="http://schemas.microsoft.com/office/drawing/2014/main" id="{391D0D74-5E16-6B42-90E8-D2453DEDB871}"/>
              </a:ext>
            </a:extLst>
          </p:cNvPr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 flipH="1" flipV="1">
            <a:off x="28956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7" name="Rectangle 91">
            <a:extLst>
              <a:ext uri="{FF2B5EF4-FFF2-40B4-BE49-F238E27FC236}">
                <a16:creationId xmlns:a16="http://schemas.microsoft.com/office/drawing/2014/main" id="{3E0CF5FD-8109-C14B-9771-4BC3E8D7C047}"/>
              </a:ext>
            </a:extLst>
          </p:cNvPr>
          <p:cNvSpPr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3719513" y="2389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5</a:t>
            </a:r>
          </a:p>
        </p:txBody>
      </p:sp>
      <p:sp>
        <p:nvSpPr>
          <p:cNvPr id="9308" name="Rectangle 92">
            <a:extLst>
              <a:ext uri="{FF2B5EF4-FFF2-40B4-BE49-F238E27FC236}">
                <a16:creationId xmlns:a16="http://schemas.microsoft.com/office/drawing/2014/main" id="{56838B18-709B-C84C-9F4F-BF2EB27D8EE8}"/>
              </a:ext>
            </a:extLst>
          </p:cNvPr>
          <p:cNvSpPr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8139113" y="1627828"/>
            <a:ext cx="4016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- 4</a:t>
            </a:r>
          </a:p>
        </p:txBody>
      </p:sp>
      <p:sp>
        <p:nvSpPr>
          <p:cNvPr id="9309" name="Rectangle 93">
            <a:extLst>
              <a:ext uri="{FF2B5EF4-FFF2-40B4-BE49-F238E27FC236}">
                <a16:creationId xmlns:a16="http://schemas.microsoft.com/office/drawing/2014/main" id="{BAC9BBE9-25C4-144F-8156-B13AB4A3D0FB}"/>
              </a:ext>
            </a:extLst>
          </p:cNvPr>
          <p:cNvSpPr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8139113" y="2008828"/>
            <a:ext cx="4016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- 2</a:t>
            </a:r>
          </a:p>
        </p:txBody>
      </p:sp>
      <p:sp>
        <p:nvSpPr>
          <p:cNvPr id="9310" name="Rectangle 94">
            <a:extLst>
              <a:ext uri="{FF2B5EF4-FFF2-40B4-BE49-F238E27FC236}">
                <a16:creationId xmlns:a16="http://schemas.microsoft.com/office/drawing/2014/main" id="{6FFC3C46-3D30-E74D-AB0C-42D315441897}"/>
              </a:ext>
            </a:extLst>
          </p:cNvPr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8139113" y="2389828"/>
            <a:ext cx="401637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- 6</a:t>
            </a:r>
          </a:p>
        </p:txBody>
      </p:sp>
      <p:sp>
        <p:nvSpPr>
          <p:cNvPr id="9311" name="Rectangle 95">
            <a:extLst>
              <a:ext uri="{FF2B5EF4-FFF2-40B4-BE49-F238E27FC236}">
                <a16:creationId xmlns:a16="http://schemas.microsoft.com/office/drawing/2014/main" id="{9E2AD884-BA7B-CB4C-A403-293102FC7110}"/>
              </a:ext>
            </a:extLst>
          </p:cNvPr>
          <p:cNvSpPr>
            <a:spLocks noChangeArrowheads="1"/>
          </p:cNvSpPr>
          <p:nvPr>
            <p:custDataLst>
              <p:tags r:id="rId95"/>
            </p:custDataLst>
          </p:nvPr>
        </p:nvSpPr>
        <p:spPr bwMode="auto">
          <a:xfrm>
            <a:off x="58531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312" name="Line 96">
            <a:extLst>
              <a:ext uri="{FF2B5EF4-FFF2-40B4-BE49-F238E27FC236}">
                <a16:creationId xmlns:a16="http://schemas.microsoft.com/office/drawing/2014/main" id="{065177E4-F072-4E49-9DD4-E7629E455DBB}"/>
              </a:ext>
            </a:extLst>
          </p:cNvPr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 flipH="1" flipV="1">
            <a:off x="60960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3" name="Rectangle 97">
            <a:extLst>
              <a:ext uri="{FF2B5EF4-FFF2-40B4-BE49-F238E27FC236}">
                <a16:creationId xmlns:a16="http://schemas.microsoft.com/office/drawing/2014/main" id="{DFD524F1-D114-EC47-BD91-E378800037A0}"/>
              </a:ext>
            </a:extLst>
          </p:cNvPr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844550" y="1178566"/>
            <a:ext cx="901700" cy="33481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314" name="Rectangle 98">
            <a:extLst>
              <a:ext uri="{FF2B5EF4-FFF2-40B4-BE49-F238E27FC236}">
                <a16:creationId xmlns:a16="http://schemas.microsoft.com/office/drawing/2014/main" id="{E587B487-C803-2542-B5E7-FACB89D87CAE}"/>
              </a:ext>
            </a:extLst>
          </p:cNvPr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5264150" y="1178566"/>
            <a:ext cx="901700" cy="33481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315" name="Line 99">
            <a:extLst>
              <a:ext uri="{FF2B5EF4-FFF2-40B4-BE49-F238E27FC236}">
                <a16:creationId xmlns:a16="http://schemas.microsoft.com/office/drawing/2014/main" id="{3EC197B7-F607-2140-84FE-78B3D7029844}"/>
              </a:ext>
            </a:extLst>
          </p:cNvPr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 flipH="1" flipV="1">
            <a:off x="67056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6" name="Rectangle 100">
            <a:extLst>
              <a:ext uri="{FF2B5EF4-FFF2-40B4-BE49-F238E27FC236}">
                <a16:creationId xmlns:a16="http://schemas.microsoft.com/office/drawing/2014/main" id="{9C7B2A7A-213B-724C-8F11-F331930ADAAB}"/>
              </a:ext>
            </a:extLst>
          </p:cNvPr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64627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17" name="Rectangle 101">
            <a:extLst>
              <a:ext uri="{FF2B5EF4-FFF2-40B4-BE49-F238E27FC236}">
                <a16:creationId xmlns:a16="http://schemas.microsoft.com/office/drawing/2014/main" id="{F84376C8-D5D7-384B-AAE1-18A2C431B54C}"/>
              </a:ext>
            </a:extLst>
          </p:cNvPr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7072313" y="12468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18" name="Line 102">
            <a:extLst>
              <a:ext uri="{FF2B5EF4-FFF2-40B4-BE49-F238E27FC236}">
                <a16:creationId xmlns:a16="http://schemas.microsoft.com/office/drawing/2014/main" id="{E84867B9-9F96-5343-BE90-2728F989202A}"/>
              </a:ext>
            </a:extLst>
          </p:cNvPr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H="1" flipV="1">
            <a:off x="7315200" y="14914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" name="Line 103">
            <a:extLst>
              <a:ext uri="{FF2B5EF4-FFF2-40B4-BE49-F238E27FC236}">
                <a16:creationId xmlns:a16="http://schemas.microsoft.com/office/drawing/2014/main" id="{1055E9C4-1985-CB48-8F90-CB60D6805921}"/>
              </a:ext>
            </a:extLst>
          </p:cNvPr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 flipH="1" flipV="1">
            <a:off x="67056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" name="Rectangle 104">
            <a:extLst>
              <a:ext uri="{FF2B5EF4-FFF2-40B4-BE49-F238E27FC236}">
                <a16:creationId xmlns:a16="http://schemas.microsoft.com/office/drawing/2014/main" id="{E64B2BE9-4AAE-4542-82D9-4D3EDC4E4836}"/>
              </a:ext>
            </a:extLst>
          </p:cNvPr>
          <p:cNvSpPr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64627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1</a:t>
            </a:r>
          </a:p>
        </p:txBody>
      </p:sp>
      <p:sp>
        <p:nvSpPr>
          <p:cNvPr id="9321" name="Rectangle 105">
            <a:extLst>
              <a:ext uri="{FF2B5EF4-FFF2-40B4-BE49-F238E27FC236}">
                <a16:creationId xmlns:a16="http://schemas.microsoft.com/office/drawing/2014/main" id="{1173BA5A-28FC-9E4D-B469-AE5988F047D1}"/>
              </a:ext>
            </a:extLst>
          </p:cNvPr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072313" y="2847028"/>
            <a:ext cx="28257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9322" name="Line 106">
            <a:extLst>
              <a:ext uri="{FF2B5EF4-FFF2-40B4-BE49-F238E27FC236}">
                <a16:creationId xmlns:a16="http://schemas.microsoft.com/office/drawing/2014/main" id="{18605BA3-3D32-F548-9304-2FB5A29F1714}"/>
              </a:ext>
            </a:extLst>
          </p:cNvPr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 flipH="1" flipV="1">
            <a:off x="7315200" y="3091648"/>
            <a:ext cx="381000" cy="6234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" name="Line 109">
            <a:extLst>
              <a:ext uri="{FF2B5EF4-FFF2-40B4-BE49-F238E27FC236}">
                <a16:creationId xmlns:a16="http://schemas.microsoft.com/office/drawing/2014/main" id="{C3BF8A6B-4628-2D49-92D4-D3C880EB06A1}"/>
              </a:ext>
            </a:extLst>
          </p:cNvPr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533400" y="264604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" name="Line 110">
            <a:extLst>
              <a:ext uri="{FF2B5EF4-FFF2-40B4-BE49-F238E27FC236}">
                <a16:creationId xmlns:a16="http://schemas.microsoft.com/office/drawing/2014/main" id="{62587134-B74A-2146-B023-E4955953BAEE}"/>
              </a:ext>
            </a:extLst>
          </p:cNvPr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533400" y="4365104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30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B59DDE8-0ED8-064C-AC5D-DD62EBBFCD25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Dealing with Overflow</a:t>
            </a:r>
            <a:endParaRPr lang="en-AU" altLang="en-US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(e.g., C) ignore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charset="0"/>
              </a:rPr>
              <a:t>addu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addui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subu</a:t>
            </a:r>
            <a:r>
              <a:rPr lang="en-US" altLang="en-US"/>
              <a:t>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 languages (e.g., Ada, Fortran) require raising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MIPS </a:t>
            </a:r>
            <a:r>
              <a:rPr lang="en-US" altLang="en-US">
                <a:latin typeface="Lucida Console" charset="0"/>
              </a:rPr>
              <a:t>add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addi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sub</a:t>
            </a:r>
            <a:r>
              <a:rPr lang="en-US" altLang="en-US"/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 overflow, invoke exception handler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Save PC in exception program counter (EPC)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Jump to predefined handler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mfc0</a:t>
            </a:r>
            <a:r>
              <a:rPr lang="en-US" altLang="en-US"/>
              <a:t> (move from coprocessor reg) instruction can retrieve EPC value, to return after corrective action</a:t>
            </a:r>
          </a:p>
        </p:txBody>
      </p:sp>
    </p:spTree>
    <p:extLst>
      <p:ext uri="{BB962C8B-B14F-4D97-AF65-F5344CB8AC3E}">
        <p14:creationId xmlns:p14="http://schemas.microsoft.com/office/powerpoint/2010/main" val="275123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5B4B36B-AB5A-1D4C-A6F2-A678B839D35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Multimedia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Arial" charset="0"/>
                <a:cs typeface="Arial" charset="0"/>
              </a:rPr>
              <a:t>Saturating operations</a:t>
            </a:r>
          </a:p>
          <a:p>
            <a:pPr lvl="1" eaLnBrk="1" hangingPunct="1"/>
            <a:r>
              <a:rPr lang="en-US" altLang="en-US" dirty="0">
                <a:ea typeface="Arial" charset="0"/>
                <a:cs typeface="Arial" charset="0"/>
              </a:rPr>
              <a:t>On overflow, result is largest representable value</a:t>
            </a:r>
          </a:p>
          <a:p>
            <a:pPr lvl="2" eaLnBrk="1" hangingPunct="1"/>
            <a:r>
              <a:rPr lang="en-US" altLang="en-US" dirty="0">
                <a:ea typeface="Arial" charset="0"/>
                <a:cs typeface="Arial" charset="0"/>
              </a:rPr>
              <a:t>c.f. 2s-complement modulo arithmetic</a:t>
            </a:r>
          </a:p>
          <a:p>
            <a:pPr lvl="1" eaLnBrk="1" hangingPunct="1"/>
            <a:r>
              <a:rPr lang="en-US" altLang="en-US" dirty="0">
                <a:ea typeface="Arial" charset="0"/>
                <a:cs typeface="Arial" charset="0"/>
              </a:rPr>
              <a:t>E.g., clipping in audio, saturation in video</a:t>
            </a:r>
          </a:p>
        </p:txBody>
      </p:sp>
    </p:spTree>
    <p:extLst>
      <p:ext uri="{BB962C8B-B14F-4D97-AF65-F5344CB8AC3E}">
        <p14:creationId xmlns:p14="http://schemas.microsoft.com/office/powerpoint/2010/main" val="317406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Multiplication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A0D1-62C3-2A4E-97A9-22997386D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-23813"/>
            <a:ext cx="8259762" cy="1076326"/>
          </a:xfrm>
        </p:spPr>
        <p:txBody>
          <a:bodyPr/>
          <a:lstStyle/>
          <a:p>
            <a:r>
              <a:rPr lang="en-US" altLang="en-US" sz="3200"/>
              <a:t>Sequential Version of Multiplication Algorithm and Hardware</a:t>
            </a:r>
            <a:endParaRPr lang="en-AU" alt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r>
              <a:rPr lang="en-US" altLang="en-US"/>
              <a:t>Start with long-multiplication approach</a:t>
            </a:r>
            <a:endParaRPr lang="en-AU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689475" y="2349500"/>
            <a:ext cx="1250950" cy="2225675"/>
            <a:chOff x="703" y="1616"/>
            <a:chExt cx="788" cy="1402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×  1001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 1000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 0000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 0000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1000   </a:t>
              </a:r>
            </a:p>
            <a:p>
              <a:pPr algn="ctr"/>
              <a:r>
                <a:rPr lang="en-US" altLang="en-US" sz="2000">
                  <a:latin typeface="Lucida Console" charset="0"/>
                </a:rPr>
                <a:t>1001000</a:t>
              </a:r>
              <a:endParaRPr lang="en-AU" altLang="en-US" sz="2000">
                <a:latin typeface="Lucida Console" charset="0"/>
              </a:endParaRP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3563938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Length of product is the sum of operand lengths</a:t>
            </a:r>
            <a:endParaRPr lang="en-AU" altLang="en-US"/>
          </a:p>
        </p:txBody>
      </p:sp>
      <p:sp>
        <p:nvSpPr>
          <p:cNvPr id="4102" name="AutoShape 10"/>
          <p:cNvSpPr>
            <a:spLocks/>
          </p:cNvSpPr>
          <p:nvPr/>
        </p:nvSpPr>
        <p:spPr bwMode="auto">
          <a:xfrm>
            <a:off x="3060700" y="2090738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multiplicand</a:t>
            </a:r>
            <a:endParaRPr lang="en-AU" altLang="en-US"/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306070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multiplier</a:t>
            </a:r>
            <a:endParaRPr lang="en-AU" altLang="en-US"/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3060700" y="4149725"/>
            <a:ext cx="1150938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product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7959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20283</TotalTime>
  <Words>681</Words>
  <Application>Microsoft Macintosh PowerPoint</Application>
  <PresentationFormat>On-screen Show (4:3)</PresentationFormat>
  <Paragraphs>213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Corbel</vt:lpstr>
      <vt:lpstr>Lucida Console</vt:lpstr>
      <vt:lpstr>Mangal</vt:lpstr>
      <vt:lpstr>Tahoma</vt:lpstr>
      <vt:lpstr>Times New Roman</vt:lpstr>
      <vt:lpstr>Wingdings</vt:lpstr>
      <vt:lpstr>2_Blends</vt:lpstr>
      <vt:lpstr>Ch 3: Computer Arithmetic</vt:lpstr>
      <vt:lpstr>Arithmetic for Computers</vt:lpstr>
      <vt:lpstr>Integer Addition</vt:lpstr>
      <vt:lpstr>Integer Subtraction</vt:lpstr>
      <vt:lpstr>Overflow Detection</vt:lpstr>
      <vt:lpstr>Dealing with Overflow</vt:lpstr>
      <vt:lpstr>Arithmetic for Multimedia</vt:lpstr>
      <vt:lpstr>Multiplication</vt:lpstr>
      <vt:lpstr>Sequential Version of Multiplication Algorithm and Hardware</vt:lpstr>
      <vt:lpstr>Multiplication Hardware</vt:lpstr>
      <vt:lpstr>Multiplication Hardware</vt:lpstr>
      <vt:lpstr>Example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720</cp:revision>
  <dcterms:created xsi:type="dcterms:W3CDTF">2001-07-25T06:45:25Z</dcterms:created>
  <dcterms:modified xsi:type="dcterms:W3CDTF">2018-10-03T16:52:50Z</dcterms:modified>
</cp:coreProperties>
</file>