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330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6" autoAdjust="0"/>
    <p:restoredTop sz="70595" autoAdjust="0"/>
  </p:normalViewPr>
  <p:slideViewPr>
    <p:cSldViewPr>
      <p:cViewPr varScale="1">
        <p:scale>
          <a:sx n="87" d="100"/>
          <a:sy n="87" d="100"/>
        </p:scale>
        <p:origin x="24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27,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27,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Try to come up with as much of the data path diagram as we can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E4FA1D-C54C-BD47-9115-B335F179D9D2}" type="datetime3">
              <a:rPr lang="en-AU" altLang="en-US" sz="1300">
                <a:latin typeface="Times New Roman" charset="0"/>
              </a:rPr>
              <a:pPr/>
              <a:t>27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2BF7509-2BE0-1741-A615-6D889A7F75FD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1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A8AD004-CF64-934A-A807-4A50DEDAC007}" type="datetime3">
              <a:rPr lang="en-AU" altLang="en-US" sz="1300">
                <a:latin typeface="Times New Roman" charset="0"/>
              </a:rPr>
              <a:pPr/>
              <a:t>27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CA85266-961F-C947-A15B-BC35EEA62E0C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Why that relationship between add</a:t>
            </a:r>
            <a:r>
              <a:rPr lang="en-US" altLang="en-US" baseline="0" dirty="0" smtClean="0">
                <a:latin typeface="Times New Roman" charset="0"/>
              </a:rPr>
              <a:t> and subtract? Remember the picture of our ALU?</a:t>
            </a:r>
          </a:p>
          <a:p>
            <a:r>
              <a:rPr lang="en-US" altLang="en-US" baseline="0" dirty="0" smtClean="0">
                <a:latin typeface="Times New Roman" charset="0"/>
              </a:rPr>
              <a:t>Need to generate these 4 ALU control bits based on the instruction we are currently executing..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9714B7-C4B9-1A4E-8491-308480AC4A36}" type="datetime3">
              <a:rPr lang="en-AU" altLang="en-US" sz="1300">
                <a:latin typeface="Times New Roman" charset="0"/>
              </a:rPr>
              <a:pPr/>
              <a:t>27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9D03C38-49A3-1D43-9F87-907F1881D391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9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0EE6387-DD6E-E145-A7F1-8E3F2AF92EDB}" type="datetime3">
              <a:rPr lang="en-AU" altLang="en-US" sz="1300">
                <a:latin typeface="Times New Roman" charset="0"/>
              </a:rPr>
              <a:pPr/>
              <a:t>27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13147AD-5D03-664F-AF2A-F68E94BFA08D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17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15D0E35-2A4C-8246-BDF6-AD906685408F}" type="datetime3">
              <a:rPr lang="en-AU" altLang="en-US" sz="1300">
                <a:latin typeface="Times New Roman" charset="0"/>
              </a:rPr>
              <a:pPr/>
              <a:t>27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8D8D28-3E9F-414D-AD90-627B3C24542C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Trace through an add, someone. How would an </a:t>
            </a:r>
            <a:r>
              <a:rPr lang="en-US" altLang="en-US" dirty="0" err="1" smtClean="0">
                <a:latin typeface="Times New Roman" charset="0"/>
              </a:rPr>
              <a:t>addi</a:t>
            </a:r>
            <a:r>
              <a:rPr lang="en-US" altLang="en-US" dirty="0" smtClean="0">
                <a:latin typeface="Times New Roman" charset="0"/>
              </a:rPr>
              <a:t> work?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0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842694B-44A0-DE4C-8996-9513024DF99C}" type="datetime3">
              <a:rPr lang="en-AU" altLang="en-US" sz="1300">
                <a:latin typeface="Times New Roman" charset="0"/>
              </a:rPr>
              <a:pPr/>
              <a:t>27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F776CDA-24F7-D544-8439-4AD778456F37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Now trace through a </a:t>
            </a:r>
            <a:r>
              <a:rPr lang="en-US" altLang="en-US" dirty="0" err="1" smtClean="0">
                <a:latin typeface="Times New Roman" charset="0"/>
              </a:rPr>
              <a:t>lw</a:t>
            </a:r>
            <a:r>
              <a:rPr lang="en-US" altLang="en-US" dirty="0" smtClean="0">
                <a:latin typeface="Times New Roman" charset="0"/>
              </a:rPr>
              <a:t>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0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FD47C08-A1D2-2140-B0A7-B89BF3306D24}" type="datetime3">
              <a:rPr lang="en-AU" altLang="en-US" sz="1300">
                <a:latin typeface="Times New Roman" charset="0"/>
              </a:rPr>
              <a:pPr/>
              <a:t>27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0C9AF84-5265-F84F-8E8D-DA15E3A61C91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Now trace through</a:t>
            </a:r>
            <a:r>
              <a:rPr lang="en-US" altLang="en-US" baseline="0" dirty="0" smtClean="0">
                <a:latin typeface="Times New Roman" charset="0"/>
              </a:rPr>
              <a:t> a </a:t>
            </a:r>
            <a:r>
              <a:rPr lang="en-US" altLang="en-US" baseline="0" dirty="0" err="1" smtClean="0">
                <a:latin typeface="Times New Roman" charset="0"/>
              </a:rPr>
              <a:t>beq</a:t>
            </a:r>
            <a:r>
              <a:rPr lang="en-US" altLang="en-US" baseline="0" dirty="0" smtClean="0">
                <a:latin typeface="Times New Roman" charset="0"/>
              </a:rPr>
              <a:t>. 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0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D8FCA7A-11EB-C849-B461-21FF4A035AD4}" type="datetime3">
              <a:rPr lang="en-AU" altLang="en-US" sz="1300">
                <a:latin typeface="Times New Roman" charset="0"/>
              </a:rPr>
              <a:pPr/>
              <a:t>27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4E8AC2-00AA-0543-9591-FE04A5B9EFF2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Now, this is almost complete. How might we implement</a:t>
            </a:r>
            <a:r>
              <a:rPr lang="en-US" altLang="en-US" baseline="0" dirty="0" smtClean="0">
                <a:latin typeface="Times New Roman" charset="0"/>
              </a:rPr>
              <a:t> the jump instruction? What do we need to DO (what is the specification of jump)? What components do we need to add?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2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Simple </a:t>
            </a:r>
            <a:r>
              <a:rPr lang="en-US" dirty="0" err="1" smtClean="0"/>
              <a:t>DataPath</a:t>
            </a:r>
            <a:r>
              <a:rPr lang="en-US" dirty="0" smtClean="0"/>
              <a:t> Implementation (4.4)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 smtClean="0"/>
              <a:t>Lecture 36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1D62A7BD-B1CA-7641-B0AC-F59C351E5719}" type="slidenum">
              <a:rPr lang="en-AU" altLang="en-US" sz="1400"/>
              <a:pPr/>
              <a:t>2</a:t>
            </a:fld>
            <a:endParaRPr lang="en-AU" altLang="en-US" sz="1400"/>
          </a:p>
        </p:txBody>
      </p:sp>
      <p:pic>
        <p:nvPicPr>
          <p:cNvPr id="22531" name="Picture 5" descr="f04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 Datapath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6494922-6E71-2D49-9FF7-92F5D0305573}" type="slidenum">
              <a:rPr lang="en-AU" altLang="en-US" sz="1400"/>
              <a:pPr/>
              <a:t>3</a:t>
            </a:fld>
            <a:endParaRPr lang="en-AU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ALU used for</a:t>
            </a:r>
          </a:p>
          <a:p>
            <a:pPr lvl="1" eaLnBrk="1" hangingPunct="1"/>
            <a:r>
              <a:rPr lang="en-US" altLang="en-US" dirty="0"/>
              <a:t>Load/Store: </a:t>
            </a:r>
            <a:r>
              <a:rPr lang="en-US" altLang="en-US" dirty="0" smtClean="0"/>
              <a:t>add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Branch: </a:t>
            </a:r>
            <a:r>
              <a:rPr lang="en-US" altLang="en-US" dirty="0" smtClean="0"/>
              <a:t>subtract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R-type: </a:t>
            </a:r>
            <a:r>
              <a:rPr lang="en-US" altLang="en-US" dirty="0" smtClean="0"/>
              <a:t>depends </a:t>
            </a:r>
            <a:r>
              <a:rPr lang="en-US" altLang="en-US" dirty="0"/>
              <a:t>on </a:t>
            </a:r>
            <a:r>
              <a:rPr lang="en-US" altLang="en-US" dirty="0" err="1"/>
              <a:t>funct</a:t>
            </a:r>
            <a:r>
              <a:rPr lang="en-US" altLang="en-US" dirty="0"/>
              <a:t> field</a:t>
            </a:r>
            <a:endParaRPr lang="en-AU" altLang="en-US" dirty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 rot="5400000">
            <a:off x="6893719" y="1883569"/>
            <a:ext cx="4133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§4.4 A Simple Implementation Scheme</a:t>
            </a:r>
          </a:p>
        </p:txBody>
      </p:sp>
      <p:graphicFrame>
        <p:nvGraphicFramePr>
          <p:cNvPr id="297989" name="Group 5"/>
          <p:cNvGraphicFramePr>
            <a:graphicFrameLocks noGrp="1"/>
          </p:cNvGraphicFramePr>
          <p:nvPr/>
        </p:nvGraphicFramePr>
        <p:xfrm>
          <a:off x="1187450" y="3500438"/>
          <a:ext cx="6096000" cy="2560404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3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9CB828F1-CF76-5A42-98EB-9E92CADC7EDF}" type="slidenum">
              <a:rPr lang="en-AU" altLang="en-US" sz="1400"/>
              <a:pPr/>
              <a:t>4</a:t>
            </a:fld>
            <a:endParaRPr lang="en-AU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 2-bit ALUOp derived from opcode</a:t>
            </a:r>
          </a:p>
          <a:p>
            <a:pPr lvl="1" eaLnBrk="1" hangingPunct="1"/>
            <a:r>
              <a:rPr lang="en-US" altLang="en-US"/>
              <a:t>Combinational logic derives ALU control</a:t>
            </a:r>
            <a:endParaRPr lang="en-AU" altLang="en-US"/>
          </a:p>
        </p:txBody>
      </p:sp>
      <p:graphicFrame>
        <p:nvGraphicFramePr>
          <p:cNvPr id="300101" name="Group 69"/>
          <p:cNvGraphicFramePr>
            <a:graphicFrameLocks noGrp="1"/>
          </p:cNvGraphicFramePr>
          <p:nvPr/>
        </p:nvGraphicFramePr>
        <p:xfrm>
          <a:off x="827088" y="2636838"/>
          <a:ext cx="7921625" cy="3025776"/>
        </p:xfrm>
        <a:graphic>
          <a:graphicData uri="http://schemas.openxmlformats.org/drawingml/2006/table">
            <a:tbl>
              <a:tblPr/>
              <a:tblGrid>
                <a:gridCol w="1208087"/>
                <a:gridCol w="906463"/>
                <a:gridCol w="1733550"/>
                <a:gridCol w="1057275"/>
                <a:gridCol w="1733550"/>
                <a:gridCol w="1282700"/>
              </a:tblGrid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equal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6A19A63-01DD-5F4E-BC8E-C50F6B266B6F}" type="slidenum">
              <a:rPr lang="en-AU" altLang="en-US" sz="1400"/>
              <a:pPr/>
              <a:t>5</a:t>
            </a:fld>
            <a:endParaRPr lang="en-AU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Main Control Unit</a:t>
            </a:r>
            <a:endParaRPr lang="en-AU" alt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  <a:endParaRPr lang="en-AU" altLang="en-US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1619250" y="2060575"/>
            <a:ext cx="6913563" cy="773113"/>
            <a:chOff x="703" y="981"/>
            <a:chExt cx="4355" cy="487"/>
          </a:xfrm>
        </p:grpSpPr>
        <p:sp>
          <p:nvSpPr>
            <p:cNvPr id="2563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2564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4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4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4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4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45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46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5:0</a:t>
              </a:r>
              <a:endParaRPr lang="en-AU" altLang="en-US"/>
            </a:p>
          </p:txBody>
        </p:sp>
        <p:sp>
          <p:nvSpPr>
            <p:cNvPr id="25647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48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49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15:11</a:t>
              </a:r>
              <a:endParaRPr lang="en-AU" altLang="en-US"/>
            </a:p>
          </p:txBody>
        </p:sp>
        <p:sp>
          <p:nvSpPr>
            <p:cNvPr id="25650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10:6</a:t>
              </a:r>
              <a:endParaRPr lang="en-AU" altLang="en-US"/>
            </a:p>
          </p:txBody>
        </p:sp>
      </p:grpSp>
      <p:grpSp>
        <p:nvGrpSpPr>
          <p:cNvPr id="25606" name="Group 17"/>
          <p:cNvGrpSpPr>
            <a:grpSpLocks/>
          </p:cNvGrpSpPr>
          <p:nvPr/>
        </p:nvGrpSpPr>
        <p:grpSpPr bwMode="auto">
          <a:xfrm>
            <a:off x="1619250" y="3068638"/>
            <a:ext cx="6913563" cy="773112"/>
            <a:chOff x="884" y="981"/>
            <a:chExt cx="4355" cy="487"/>
          </a:xfrm>
        </p:grpSpPr>
        <p:sp>
          <p:nvSpPr>
            <p:cNvPr id="25631" name="Text Box 18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35 or 43</a:t>
              </a:r>
              <a:endParaRPr lang="en-AU" altLang="en-US" sz="2000"/>
            </a:p>
          </p:txBody>
        </p:sp>
        <p:sp>
          <p:nvSpPr>
            <p:cNvPr id="25632" name="Text Box 19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33" name="Text Box 20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34" name="Text Box 21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5635" name="Text Box 22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36" name="Text Box 23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37" name="Text Box 24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38" name="Text Box 25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grpSp>
        <p:nvGrpSpPr>
          <p:cNvPr id="25607" name="Group 26"/>
          <p:cNvGrpSpPr>
            <a:grpSpLocks/>
          </p:cNvGrpSpPr>
          <p:nvPr/>
        </p:nvGrpSpPr>
        <p:grpSpPr bwMode="auto">
          <a:xfrm>
            <a:off x="1619250" y="4052888"/>
            <a:ext cx="6913563" cy="773112"/>
            <a:chOff x="884" y="981"/>
            <a:chExt cx="4355" cy="487"/>
          </a:xfrm>
        </p:grpSpPr>
        <p:sp>
          <p:nvSpPr>
            <p:cNvPr id="25623" name="Text Box 27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4</a:t>
              </a:r>
              <a:endParaRPr lang="en-AU" altLang="en-US" sz="2000"/>
            </a:p>
          </p:txBody>
        </p:sp>
        <p:sp>
          <p:nvSpPr>
            <p:cNvPr id="25624" name="Text Box 28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5" name="Text Box 29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6" name="Text Box 30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5627" name="Text Box 31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28" name="Text Box 32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29" name="Text Box 33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30" name="Text Box 34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sp>
        <p:nvSpPr>
          <p:cNvPr id="25608" name="Text Box 35"/>
          <p:cNvSpPr txBox="1">
            <a:spLocks noChangeArrowheads="1"/>
          </p:cNvSpPr>
          <p:nvPr/>
        </p:nvSpPr>
        <p:spPr bwMode="auto">
          <a:xfrm>
            <a:off x="595313" y="21129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R-type</a:t>
            </a:r>
            <a:endParaRPr lang="en-AU" altLang="en-US" sz="1800"/>
          </a:p>
        </p:txBody>
      </p: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595313" y="2978150"/>
            <a:ext cx="75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Load/</a:t>
            </a:r>
            <a:br>
              <a:rPr lang="en-US" altLang="en-US" sz="1800"/>
            </a:br>
            <a:r>
              <a:rPr lang="en-US" altLang="en-US" sz="1800"/>
              <a:t>Store</a:t>
            </a:r>
            <a:endParaRPr lang="en-AU" altLang="en-US" sz="1800"/>
          </a:p>
        </p:txBody>
      </p:sp>
      <p:sp>
        <p:nvSpPr>
          <p:cNvPr id="25610" name="Text Box 37"/>
          <p:cNvSpPr txBox="1">
            <a:spLocks noChangeArrowheads="1"/>
          </p:cNvSpPr>
          <p:nvPr/>
        </p:nvSpPr>
        <p:spPr bwMode="auto">
          <a:xfrm>
            <a:off x="595313" y="41290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Branch</a:t>
            </a:r>
            <a:endParaRPr lang="en-AU" altLang="en-US" sz="1800"/>
          </a:p>
        </p:txBody>
      </p:sp>
      <p:sp>
        <p:nvSpPr>
          <p:cNvPr id="25611" name="AutoShape 38"/>
          <p:cNvSpPr>
            <a:spLocks/>
          </p:cNvSpPr>
          <p:nvPr/>
        </p:nvSpPr>
        <p:spPr bwMode="auto">
          <a:xfrm rot="-5400000">
            <a:off x="2196307" y="4485481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2" name="AutoShape 39"/>
          <p:cNvSpPr>
            <a:spLocks/>
          </p:cNvSpPr>
          <p:nvPr/>
        </p:nvSpPr>
        <p:spPr bwMode="auto">
          <a:xfrm rot="-5400000">
            <a:off x="3384551" y="4594225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AutoShape 40"/>
          <p:cNvSpPr>
            <a:spLocks/>
          </p:cNvSpPr>
          <p:nvPr/>
        </p:nvSpPr>
        <p:spPr bwMode="auto">
          <a:xfrm rot="-5400000">
            <a:off x="4464051" y="4594225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4" name="Text Box 41"/>
          <p:cNvSpPr txBox="1">
            <a:spLocks noChangeArrowheads="1"/>
          </p:cNvSpPr>
          <p:nvPr/>
        </p:nvSpPr>
        <p:spPr bwMode="auto">
          <a:xfrm>
            <a:off x="1765300" y="5205413"/>
            <a:ext cx="1008063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opcode</a:t>
            </a:r>
            <a:endParaRPr lang="en-AU" altLang="en-US" sz="1800"/>
          </a:p>
        </p:txBody>
      </p:sp>
      <p:sp>
        <p:nvSpPr>
          <p:cNvPr id="25615" name="Text Box 42"/>
          <p:cNvSpPr txBox="1">
            <a:spLocks noChangeArrowheads="1"/>
          </p:cNvSpPr>
          <p:nvPr/>
        </p:nvSpPr>
        <p:spPr bwMode="auto">
          <a:xfrm>
            <a:off x="2916238" y="5205413"/>
            <a:ext cx="1008062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always read</a:t>
            </a:r>
            <a:endParaRPr lang="en-AU" altLang="en-US" sz="1800"/>
          </a:p>
        </p:txBody>
      </p:sp>
      <p:sp>
        <p:nvSpPr>
          <p:cNvPr id="25616" name="Text Box 43"/>
          <p:cNvSpPr txBox="1">
            <a:spLocks noChangeArrowheads="1"/>
          </p:cNvSpPr>
          <p:nvPr/>
        </p:nvSpPr>
        <p:spPr bwMode="auto">
          <a:xfrm>
            <a:off x="4068763" y="5205413"/>
            <a:ext cx="1008062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read, except for load</a:t>
            </a:r>
            <a:endParaRPr lang="en-AU" altLang="en-US" sz="1800"/>
          </a:p>
        </p:txBody>
      </p:sp>
      <p:sp>
        <p:nvSpPr>
          <p:cNvPr id="25617" name="Text Box 44"/>
          <p:cNvSpPr txBox="1">
            <a:spLocks noChangeArrowheads="1"/>
          </p:cNvSpPr>
          <p:nvPr/>
        </p:nvSpPr>
        <p:spPr bwMode="auto">
          <a:xfrm>
            <a:off x="5581650" y="5205413"/>
            <a:ext cx="1223963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write for R-type and load</a:t>
            </a:r>
            <a:endParaRPr lang="en-AU" altLang="en-US" sz="1800"/>
          </a:p>
        </p:txBody>
      </p:sp>
      <p:sp>
        <p:nvSpPr>
          <p:cNvPr id="25618" name="Line 45"/>
          <p:cNvSpPr>
            <a:spLocks noChangeShapeType="1"/>
          </p:cNvSpPr>
          <p:nvPr/>
        </p:nvSpPr>
        <p:spPr bwMode="auto">
          <a:xfrm flipH="1" flipV="1">
            <a:off x="5005388" y="3548063"/>
            <a:ext cx="5762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46"/>
          <p:cNvSpPr>
            <a:spLocks noChangeShapeType="1"/>
          </p:cNvSpPr>
          <p:nvPr/>
        </p:nvSpPr>
        <p:spPr bwMode="auto">
          <a:xfrm flipH="1" flipV="1">
            <a:off x="5292725" y="2540000"/>
            <a:ext cx="360363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47"/>
          <p:cNvSpPr txBox="1">
            <a:spLocks noChangeArrowheads="1"/>
          </p:cNvSpPr>
          <p:nvPr/>
        </p:nvSpPr>
        <p:spPr bwMode="auto">
          <a:xfrm>
            <a:off x="7308850" y="5205413"/>
            <a:ext cx="1439863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sign-extend and add</a:t>
            </a:r>
            <a:endParaRPr lang="en-AU" altLang="en-US" sz="1800"/>
          </a:p>
        </p:txBody>
      </p:sp>
      <p:sp>
        <p:nvSpPr>
          <p:cNvPr id="25621" name="Line 48"/>
          <p:cNvSpPr>
            <a:spLocks noChangeShapeType="1"/>
          </p:cNvSpPr>
          <p:nvPr/>
        </p:nvSpPr>
        <p:spPr bwMode="auto">
          <a:xfrm flipH="1" flipV="1">
            <a:off x="7453313" y="4556125"/>
            <a:ext cx="714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49"/>
          <p:cNvSpPr>
            <a:spLocks noChangeShapeType="1"/>
          </p:cNvSpPr>
          <p:nvPr/>
        </p:nvSpPr>
        <p:spPr bwMode="auto">
          <a:xfrm flipV="1">
            <a:off x="7597775" y="354806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05BB464A-CEAE-214D-9CFF-FE432E28E4F4}" type="slidenum">
              <a:rPr lang="en-AU" altLang="en-US" sz="1400"/>
              <a:pPr/>
              <a:t>6</a:t>
            </a:fld>
            <a:endParaRPr lang="en-AU" altLang="en-US" sz="1400"/>
          </a:p>
        </p:txBody>
      </p:sp>
      <p:pic>
        <p:nvPicPr>
          <p:cNvPr id="26627" name="Picture 5" descr="f04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Control</a:t>
            </a:r>
          </a:p>
        </p:txBody>
      </p:sp>
    </p:spTree>
    <p:extLst>
      <p:ext uri="{BB962C8B-B14F-4D97-AF65-F5344CB8AC3E}">
        <p14:creationId xmlns:p14="http://schemas.microsoft.com/office/powerpoint/2010/main" val="10300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943CEDAA-68DD-E14A-BF31-45DB790D6920}" type="slidenum">
              <a:rPr lang="en-AU" altLang="en-US" sz="1400"/>
              <a:pPr/>
              <a:t>7</a:t>
            </a:fld>
            <a:endParaRPr lang="en-AU" altLang="en-US" sz="1400"/>
          </a:p>
        </p:txBody>
      </p:sp>
      <p:pic>
        <p:nvPicPr>
          <p:cNvPr id="27651" name="Picture 6" descr="f04-1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R-Type Instruction</a:t>
            </a:r>
          </a:p>
        </p:txBody>
      </p:sp>
    </p:spTree>
    <p:extLst>
      <p:ext uri="{BB962C8B-B14F-4D97-AF65-F5344CB8AC3E}">
        <p14:creationId xmlns:p14="http://schemas.microsoft.com/office/powerpoint/2010/main" val="1186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38601CAC-BC2E-034A-AD4C-4638420E33B1}" type="slidenum">
              <a:rPr lang="en-AU" altLang="en-US" sz="1400"/>
              <a:pPr/>
              <a:t>8</a:t>
            </a:fld>
            <a:endParaRPr lang="en-AU" altLang="en-US" sz="1400"/>
          </a:p>
        </p:txBody>
      </p:sp>
      <p:pic>
        <p:nvPicPr>
          <p:cNvPr id="28675" name="Picture 6" descr="f04-2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Load Instruction</a:t>
            </a:r>
          </a:p>
        </p:txBody>
      </p:sp>
    </p:spTree>
    <p:extLst>
      <p:ext uri="{BB962C8B-B14F-4D97-AF65-F5344CB8AC3E}">
        <p14:creationId xmlns:p14="http://schemas.microsoft.com/office/powerpoint/2010/main" val="2324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B1207690-065F-5B42-B0E3-DC2864EF6C83}" type="slidenum">
              <a:rPr lang="en-AU" altLang="en-US" sz="1400"/>
              <a:pPr/>
              <a:t>9</a:t>
            </a:fld>
            <a:endParaRPr lang="en-AU" altLang="en-US" sz="1400"/>
          </a:p>
        </p:txBody>
      </p:sp>
      <p:pic>
        <p:nvPicPr>
          <p:cNvPr id="29699" name="Picture 6" descr="f04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Branch-on-Equal Instruction</a:t>
            </a:r>
          </a:p>
        </p:txBody>
      </p:sp>
    </p:spTree>
    <p:extLst>
      <p:ext uri="{BB962C8B-B14F-4D97-AF65-F5344CB8AC3E}">
        <p14:creationId xmlns:p14="http://schemas.microsoft.com/office/powerpoint/2010/main" val="20866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25478</TotalTime>
  <Words>437</Words>
  <Application>Microsoft Macintosh PowerPoint</Application>
  <PresentationFormat>On-screen Show (4:3)</PresentationFormat>
  <Paragraphs>165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Corbel</vt:lpstr>
      <vt:lpstr>Times New Roman</vt:lpstr>
      <vt:lpstr>Wingdings</vt:lpstr>
      <vt:lpstr>2_Blends</vt:lpstr>
      <vt:lpstr>Simple DataPath Implementation (4.4)</vt:lpstr>
      <vt:lpstr>Full Datapath</vt:lpstr>
      <vt:lpstr>ALU Control</vt:lpstr>
      <vt:lpstr>ALU Control</vt:lpstr>
      <vt:lpstr>The Main Control Unit</vt:lpstr>
      <vt:lpstr>Datapath With Control</vt:lpstr>
      <vt:lpstr>R-Type Instruction</vt:lpstr>
      <vt:lpstr>Load Instruction</vt:lpstr>
      <vt:lpstr>Branch-on-Equal Instruction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766</cp:revision>
  <dcterms:created xsi:type="dcterms:W3CDTF">2001-07-25T06:45:25Z</dcterms:created>
  <dcterms:modified xsi:type="dcterms:W3CDTF">2017-10-27T17:51:26Z</dcterms:modified>
</cp:coreProperties>
</file>