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12"/>
  </p:notesMasterIdLst>
  <p:handoutMasterIdLst>
    <p:handoutMasterId r:id="rId13"/>
  </p:handoutMasterIdLst>
  <p:sldIdLst>
    <p:sldId id="330" r:id="rId2"/>
    <p:sldId id="525" r:id="rId3"/>
    <p:sldId id="605" r:id="rId4"/>
    <p:sldId id="526" r:id="rId5"/>
    <p:sldId id="530" r:id="rId6"/>
    <p:sldId id="531" r:id="rId7"/>
    <p:sldId id="532" r:id="rId8"/>
    <p:sldId id="533" r:id="rId9"/>
    <p:sldId id="534" r:id="rId10"/>
    <p:sldId id="615" r:id="rId11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5" autoAdjust="0"/>
    <p:restoredTop sz="83379" autoAdjust="0"/>
  </p:normalViewPr>
  <p:slideViewPr>
    <p:cSldViewPr>
      <p:cViewPr varScale="1">
        <p:scale>
          <a:sx n="105" d="100"/>
          <a:sy n="105" d="100"/>
        </p:scale>
        <p:origin x="6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September 20, 2017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September 20, 2017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20,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793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749F552-A900-3F48-88C9-08D68AB2F368}" type="datetime3">
              <a:rPr lang="en-US" altLang="en-US">
                <a:latin typeface="Times New Roman" charset="0"/>
              </a:rPr>
              <a:pPr/>
              <a:t>20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61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61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CF79D78-E9A6-5241-9114-295A11ECED60}" type="slidenum">
              <a:rPr lang="en-US" altLang="en-US">
                <a:latin typeface="Times New Roman" charset="0"/>
              </a:rPr>
              <a:pPr/>
              <a:t>2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61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The previous procedure (e.g. main) was using some registers</a:t>
            </a:r>
            <a:r>
              <a:rPr lang="mr-IN" altLang="en-US" dirty="0" smtClean="0">
                <a:latin typeface="Times New Roman" charset="0"/>
              </a:rPr>
              <a:t>…</a:t>
            </a:r>
            <a:r>
              <a:rPr lang="en-US" altLang="en-US" dirty="0" smtClean="0">
                <a:latin typeface="Times New Roman" charset="0"/>
              </a:rPr>
              <a:t>what if the procedure it calls also wants</a:t>
            </a:r>
            <a:r>
              <a:rPr lang="en-US" altLang="en-US" baseline="0" dirty="0" smtClean="0">
                <a:latin typeface="Times New Roman" charset="0"/>
              </a:rPr>
              <a:t> to use those registers.</a:t>
            </a:r>
          </a:p>
          <a:p>
            <a:r>
              <a:rPr lang="en-US" altLang="en-US" baseline="0" dirty="0" smtClean="0">
                <a:latin typeface="Times New Roman" charset="0"/>
              </a:rPr>
              <a:t>It is way to complex to always be aware of which procedures are active and which registers they are using</a:t>
            </a:r>
            <a:r>
              <a:rPr lang="mr-IN" altLang="en-US" baseline="0" dirty="0" smtClean="0">
                <a:latin typeface="Times New Roman" charset="0"/>
              </a:rPr>
              <a:t>…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555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749F552-A900-3F48-88C9-08D68AB2F368}" type="datetime3">
              <a:rPr lang="en-US" altLang="en-US">
                <a:latin typeface="Times New Roman" charset="0"/>
              </a:rPr>
              <a:pPr/>
              <a:t>20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61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61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CF79D78-E9A6-5241-9114-295A11ECED60}" type="slidenum">
              <a:rPr lang="en-US" altLang="en-US">
                <a:latin typeface="Times New Roman" charset="0"/>
              </a:rPr>
              <a:pPr/>
              <a:t>3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61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All</a:t>
            </a:r>
            <a:r>
              <a:rPr lang="en-AU" altLang="en-US" baseline="0" dirty="0" smtClean="0">
                <a:latin typeface="Times New Roman" charset="0"/>
              </a:rPr>
              <a:t> the procedures use an area of memory called the stack, and each procedure instance has its own stack FRAME.</a:t>
            </a:r>
          </a:p>
          <a:p>
            <a:r>
              <a:rPr lang="en-AU" altLang="en-US" baseline="0" dirty="0" smtClean="0">
                <a:latin typeface="Times New Roman" charset="0"/>
              </a:rPr>
              <a:t>So far I have just assumed everything is in registers</a:t>
            </a:r>
            <a:r>
              <a:rPr lang="mr-IN" altLang="en-US" baseline="0" dirty="0" smtClean="0">
                <a:latin typeface="Times New Roman" charset="0"/>
              </a:rPr>
              <a:t>…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65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98A9C64-B668-AB45-AB98-0DEA2205890E}" type="datetime3">
              <a:rPr lang="en-US" altLang="en-US">
                <a:latin typeface="Times New Roman" charset="0"/>
              </a:rPr>
              <a:pPr/>
              <a:t>20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72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7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58B1E66-6D3A-204C-8496-5734EDCF8C43}" type="slidenum">
              <a:rPr lang="en-US" altLang="en-US">
                <a:latin typeface="Times New Roman" charset="0"/>
              </a:rPr>
              <a:pPr/>
              <a:t>4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7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Need to save the s registers, use them, then restore them when we’re done</a:t>
            </a:r>
            <a:r>
              <a:rPr lang="mr-IN" altLang="en-US" dirty="0" smtClean="0">
                <a:latin typeface="Times New Roman" charset="0"/>
              </a:rPr>
              <a:t>…</a:t>
            </a:r>
            <a:r>
              <a:rPr lang="en-US" altLang="en-US" dirty="0" smtClean="0">
                <a:latin typeface="Times New Roman" charset="0"/>
              </a:rPr>
              <a:t>where do we save them?</a:t>
            </a:r>
            <a:endParaRPr lang="en-AU" altLang="en-US" dirty="0" smtClean="0">
              <a:latin typeface="Times New Roman" charset="0"/>
            </a:endParaRPr>
          </a:p>
          <a:p>
            <a:endParaRPr lang="en-AU" altLang="en-US" dirty="0" smtClean="0">
              <a:latin typeface="Times New Roman" charset="0"/>
            </a:endParaRPr>
          </a:p>
          <a:p>
            <a:r>
              <a:rPr lang="en-AU" altLang="en-US" dirty="0" smtClean="0">
                <a:latin typeface="Times New Roman" charset="0"/>
              </a:rPr>
              <a:t>Any compiled language will have an</a:t>
            </a:r>
            <a:r>
              <a:rPr lang="en-AU" altLang="en-US" baseline="0" dirty="0" smtClean="0">
                <a:latin typeface="Times New Roman" charset="0"/>
              </a:rPr>
              <a:t> ABI, which defines, among other things, the registers used for parameters. Notice this is a feature of a language and/or compiler, NOT the assembly language.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952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9FCB33C-1682-4640-9827-63D72CABE4A0}" type="datetime3">
              <a:rPr lang="en-US" altLang="en-US">
                <a:latin typeface="Times New Roman" charset="0"/>
              </a:rPr>
              <a:pPr/>
              <a:t>20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13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413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4C2D00E-90B0-7E49-83C9-FDB8946D50A1}" type="slidenum">
              <a:rPr lang="en-US" altLang="en-US">
                <a:latin typeface="Times New Roman" charset="0"/>
              </a:rPr>
              <a:pPr/>
              <a:t>5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13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60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D6AF7AF-5AF6-1747-84D0-B65966109F16}" type="datetime3">
              <a:rPr lang="en-US" altLang="en-US">
                <a:latin typeface="Times New Roman" charset="0"/>
              </a:rPr>
              <a:pPr/>
              <a:t>20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23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423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F80C57-DFE3-B549-B802-35941401E6C3}" type="slidenum">
              <a:rPr lang="en-US" altLang="en-US">
                <a:latin typeface="Times New Roman" charset="0"/>
              </a:rPr>
              <a:pPr/>
              <a:t>6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23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>
                <a:latin typeface="Lucida Console" charset="0"/>
              </a:rPr>
              <a:t>fact: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addi</a:t>
            </a:r>
            <a:r>
              <a:rPr lang="en-US" altLang="en-US" sz="1200" dirty="0" smtClean="0">
                <a:latin typeface="Lucida Console" charset="0"/>
              </a:rPr>
              <a:t> 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, 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, -8     # adjust stack for 2 items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sw</a:t>
            </a:r>
            <a:r>
              <a:rPr lang="en-US" altLang="en-US" sz="1200" dirty="0" smtClean="0">
                <a:latin typeface="Lucida Console" charset="0"/>
              </a:rPr>
              <a:t>   $</a:t>
            </a:r>
            <a:r>
              <a:rPr lang="en-US" altLang="en-US" sz="1200" dirty="0" err="1" smtClean="0">
                <a:latin typeface="Lucida Console" charset="0"/>
              </a:rPr>
              <a:t>ra</a:t>
            </a:r>
            <a:r>
              <a:rPr lang="en-US" altLang="en-US" sz="1200" dirty="0" smtClean="0">
                <a:latin typeface="Lucida Console" charset="0"/>
              </a:rPr>
              <a:t>, 4($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)      # save return address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sw</a:t>
            </a:r>
            <a:r>
              <a:rPr lang="en-US" altLang="en-US" sz="1200" dirty="0" smtClean="0">
                <a:latin typeface="Lucida Console" charset="0"/>
              </a:rPr>
              <a:t>   $a0, 0($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)      # save argument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slti</a:t>
            </a:r>
            <a:r>
              <a:rPr lang="en-US" altLang="en-US" sz="1200" dirty="0" smtClean="0">
                <a:latin typeface="Lucida Console" charset="0"/>
              </a:rPr>
              <a:t> $t0, $a0, 1      # test for n &lt; 1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beq</a:t>
            </a:r>
            <a:r>
              <a:rPr lang="en-US" altLang="en-US" sz="1200" dirty="0" smtClean="0">
                <a:latin typeface="Lucida Console" charset="0"/>
              </a:rPr>
              <a:t>  $t0, $zero, L1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addi</a:t>
            </a:r>
            <a:r>
              <a:rPr lang="en-US" altLang="en-US" sz="1200" dirty="0" smtClean="0">
                <a:latin typeface="Lucida Console" charset="0"/>
              </a:rPr>
              <a:t> $v0, $zero, 1    # if so, result is 1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addi</a:t>
            </a:r>
            <a:r>
              <a:rPr lang="en-US" altLang="en-US" sz="1200" dirty="0" smtClean="0">
                <a:latin typeface="Lucida Console" charset="0"/>
              </a:rPr>
              <a:t> 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, 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, 8      #   pop 2 items from stack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jr</a:t>
            </a:r>
            <a:r>
              <a:rPr lang="en-US" altLang="en-US" sz="1200" dirty="0" smtClean="0">
                <a:latin typeface="Lucida Console" charset="0"/>
              </a:rPr>
              <a:t>   $</a:t>
            </a:r>
            <a:r>
              <a:rPr lang="en-US" altLang="en-US" sz="1200" dirty="0" err="1" smtClean="0">
                <a:latin typeface="Lucida Console" charset="0"/>
              </a:rPr>
              <a:t>ra</a:t>
            </a:r>
            <a:r>
              <a:rPr lang="en-US" altLang="en-US" sz="1200" dirty="0" smtClean="0">
                <a:latin typeface="Lucida Console" charset="0"/>
              </a:rPr>
              <a:t>              #   and return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L1: </a:t>
            </a:r>
            <a:r>
              <a:rPr lang="en-US" altLang="en-US" sz="1200" dirty="0" err="1" smtClean="0">
                <a:latin typeface="Lucida Console" charset="0"/>
              </a:rPr>
              <a:t>addi</a:t>
            </a:r>
            <a:r>
              <a:rPr lang="en-US" altLang="en-US" sz="1200" dirty="0" smtClean="0">
                <a:latin typeface="Lucida Console" charset="0"/>
              </a:rPr>
              <a:t> $a0, $a0, -1     # else decrement n  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jal</a:t>
            </a:r>
            <a:r>
              <a:rPr lang="en-US" altLang="en-US" sz="1200" dirty="0" smtClean="0">
                <a:latin typeface="Lucida Console" charset="0"/>
              </a:rPr>
              <a:t>  fact             # recursive call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lw</a:t>
            </a:r>
            <a:r>
              <a:rPr lang="en-US" altLang="en-US" sz="1200" dirty="0" smtClean="0">
                <a:latin typeface="Lucida Console" charset="0"/>
              </a:rPr>
              <a:t>   $a0, 0($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)      # restore original n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lw</a:t>
            </a:r>
            <a:r>
              <a:rPr lang="en-US" altLang="en-US" sz="1200" dirty="0" smtClean="0">
                <a:latin typeface="Lucida Console" charset="0"/>
              </a:rPr>
              <a:t>   $</a:t>
            </a:r>
            <a:r>
              <a:rPr lang="en-US" altLang="en-US" sz="1200" dirty="0" err="1" smtClean="0">
                <a:latin typeface="Lucida Console" charset="0"/>
              </a:rPr>
              <a:t>ra</a:t>
            </a:r>
            <a:r>
              <a:rPr lang="en-US" altLang="en-US" sz="1200" dirty="0" smtClean="0">
                <a:latin typeface="Lucida Console" charset="0"/>
              </a:rPr>
              <a:t>, 4($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)      #   and return address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addi</a:t>
            </a:r>
            <a:r>
              <a:rPr lang="en-US" altLang="en-US" sz="1200" dirty="0" smtClean="0">
                <a:latin typeface="Lucida Console" charset="0"/>
              </a:rPr>
              <a:t> 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, $</a:t>
            </a:r>
            <a:r>
              <a:rPr lang="en-US" altLang="en-US" sz="1200" dirty="0" err="1" smtClean="0">
                <a:latin typeface="Lucida Console" charset="0"/>
              </a:rPr>
              <a:t>sp</a:t>
            </a:r>
            <a:r>
              <a:rPr lang="en-US" altLang="en-US" sz="1200" dirty="0" smtClean="0">
                <a:latin typeface="Lucida Console" charset="0"/>
              </a:rPr>
              <a:t>, 8      # pop 2 items from stack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mul</a:t>
            </a:r>
            <a:r>
              <a:rPr lang="en-US" altLang="en-US" sz="1200" dirty="0" smtClean="0">
                <a:latin typeface="Lucida Console" charset="0"/>
              </a:rPr>
              <a:t>  $v0, $a0, $v0    # multiply to get result</a:t>
            </a:r>
            <a:br>
              <a:rPr lang="en-US" altLang="en-US" sz="1200" dirty="0" smtClean="0">
                <a:latin typeface="Lucida Console" charset="0"/>
              </a:rPr>
            </a:br>
            <a:r>
              <a:rPr lang="en-US" altLang="en-US" sz="1200" dirty="0" smtClean="0">
                <a:latin typeface="Lucida Console" charset="0"/>
              </a:rPr>
              <a:t>    </a:t>
            </a:r>
            <a:r>
              <a:rPr lang="en-US" altLang="en-US" sz="1200" dirty="0" err="1" smtClean="0">
                <a:latin typeface="Lucida Console" charset="0"/>
              </a:rPr>
              <a:t>jr</a:t>
            </a:r>
            <a:r>
              <a:rPr lang="en-US" altLang="en-US" sz="1200" dirty="0" smtClean="0">
                <a:latin typeface="Lucida Console" charset="0"/>
              </a:rPr>
              <a:t>   $</a:t>
            </a:r>
            <a:r>
              <a:rPr lang="en-US" altLang="en-US" sz="1200" dirty="0" err="1" smtClean="0">
                <a:latin typeface="Lucida Console" charset="0"/>
              </a:rPr>
              <a:t>ra</a:t>
            </a:r>
            <a:r>
              <a:rPr lang="en-US" altLang="en-US" sz="1200" dirty="0" smtClean="0">
                <a:latin typeface="Lucida Console" charset="0"/>
              </a:rPr>
              <a:t>              # and return</a:t>
            </a:r>
          </a:p>
          <a:p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304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2203A87-8B08-3C4B-A6B0-5370789B9711}" type="datetime3">
              <a:rPr lang="en-US" altLang="en-US">
                <a:latin typeface="Times New Roman" charset="0"/>
              </a:rPr>
              <a:pPr/>
              <a:t>20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33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433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EA30E62-AADA-5145-A737-028F81F9944B}" type="slidenum">
              <a:rPr lang="en-US" altLang="en-US">
                <a:latin typeface="Times New Roman" charset="0"/>
              </a:rPr>
              <a:pPr/>
              <a:t>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33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Notice there is some waste here</a:t>
            </a:r>
            <a:r>
              <a:rPr lang="mr-IN" altLang="en-US" dirty="0" smtClean="0">
                <a:latin typeface="Times New Roman" charset="0"/>
              </a:rPr>
              <a:t>…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267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C65DA0E-9821-6A47-96F1-BFBD2757CC69}" type="datetime3">
              <a:rPr lang="en-US" altLang="en-US">
                <a:latin typeface="Times New Roman" charset="0"/>
              </a:rPr>
              <a:pPr/>
              <a:t>20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4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44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3C976D9-E280-2D46-B4AB-CBDFEFAD46A5}" type="slidenum">
              <a:rPr lang="en-US" altLang="en-US">
                <a:latin typeface="Times New Roman" charset="0"/>
              </a:rPr>
              <a:pPr/>
              <a:t>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4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495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63F9DE8-1F21-5141-9AF0-4DEC76720150}" type="datetime3">
              <a:rPr lang="en-US" altLang="en-US">
                <a:latin typeface="Times New Roman" charset="0"/>
              </a:rPr>
              <a:pPr/>
              <a:t>20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54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454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214DAA-7FA4-2C46-ACC5-AFF801135B8B}" type="slidenum">
              <a:rPr lang="en-US" altLang="en-US">
                <a:latin typeface="Times New Roman" charset="0"/>
              </a:rPr>
              <a:pPr/>
              <a:t>9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45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334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707886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Procedures (Functions)</a:t>
            </a:r>
            <a:endParaRPr lang="en-US" dirty="0"/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/>
              <a:t>Instructor: Robert </a:t>
            </a:r>
            <a:r>
              <a:rPr lang="en-US" altLang="en-US" sz="3600" dirty="0" smtClean="0"/>
              <a:t>Utterback</a:t>
            </a:r>
          </a:p>
          <a:p>
            <a:r>
              <a:rPr lang="en-US" altLang="en-US" sz="3600" dirty="0" smtClean="0"/>
              <a:t>Lecture </a:t>
            </a:r>
            <a:r>
              <a:rPr lang="en-US" altLang="en-US" sz="3600" dirty="0" smtClean="0"/>
              <a:t>18</a:t>
            </a:r>
            <a:endParaRPr lang="en-U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rgbClr val="800000"/>
              </a:buClr>
            </a:pPr>
            <a:r>
              <a:rPr lang="en-US" altLang="en-US"/>
              <a:t>Procedure Call</a:t>
            </a:r>
          </a:p>
          <a:p>
            <a:pPr lvl="1">
              <a:lnSpc>
                <a:spcPct val="110000"/>
              </a:lnSpc>
              <a:buClr>
                <a:srgbClr val="800000"/>
              </a:buClr>
            </a:pPr>
            <a:r>
              <a:rPr lang="en-US" altLang="en-US"/>
              <a:t>Registers used</a:t>
            </a:r>
          </a:p>
          <a:p>
            <a:pPr lvl="1">
              <a:lnSpc>
                <a:spcPct val="110000"/>
              </a:lnSpc>
              <a:buClr>
                <a:srgbClr val="800000"/>
              </a:buClr>
            </a:pPr>
            <a:r>
              <a:rPr lang="en-US" altLang="en-US"/>
              <a:t>Stack</a:t>
            </a:r>
          </a:p>
          <a:p>
            <a:pPr lvl="1">
              <a:lnSpc>
                <a:spcPct val="110000"/>
              </a:lnSpc>
              <a:buClr>
                <a:srgbClr val="800000"/>
              </a:buClr>
            </a:pPr>
            <a:r>
              <a:rPr lang="en-US" altLang="en-US"/>
              <a:t>jal and jr</a:t>
            </a:r>
          </a:p>
          <a:p>
            <a:pPr lvl="1">
              <a:lnSpc>
                <a:spcPct val="110000"/>
              </a:lnSpc>
              <a:buClr>
                <a:srgbClr val="800000"/>
              </a:buClr>
            </a:pPr>
            <a:r>
              <a:rPr lang="en-US" altLang="en-US"/>
              <a:t>leaf and no-leaf procedure</a:t>
            </a:r>
          </a:p>
          <a:p>
            <a:pPr lvl="1">
              <a:lnSpc>
                <a:spcPct val="110000"/>
              </a:lnSpc>
              <a:buClr>
                <a:srgbClr val="800000"/>
              </a:buClr>
            </a:pPr>
            <a:r>
              <a:rPr lang="en-US" altLang="en-US"/>
              <a:t>Allocating space for new data on the heap</a:t>
            </a:r>
          </a:p>
        </p:txBody>
      </p:sp>
    </p:spTree>
    <p:extLst>
      <p:ext uri="{BB962C8B-B14F-4D97-AF65-F5344CB8AC3E}">
        <p14:creationId xmlns:p14="http://schemas.microsoft.com/office/powerpoint/2010/main" val="200143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97CCD537-F708-1A40-8DFB-D71DA8E80D8E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Procedure </a:t>
            </a:r>
            <a:r>
              <a:rPr lang="en-US" altLang="en-US" dirty="0" smtClean="0"/>
              <a:t>Calling</a:t>
            </a:r>
            <a:endParaRPr lang="en-AU" altLang="en-US" dirty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dirty="0" smtClean="0"/>
              <a:t>Don’t overwrite registers other procedures are using</a:t>
            </a:r>
          </a:p>
          <a:p>
            <a:pPr marL="609600" indent="-609600" eaLnBrk="1" hangingPunct="1"/>
            <a:r>
              <a:rPr lang="en-US" altLang="en-US" dirty="0" smtClean="0"/>
              <a:t>Don’t overwrite memory used in other procedures</a:t>
            </a:r>
          </a:p>
          <a:p>
            <a:pPr marL="609600" indent="-609600" eaLnBrk="1" hangingPunct="1"/>
            <a:r>
              <a:rPr lang="en-US" altLang="en-US" dirty="0" smtClean="0"/>
              <a:t>Need to pass in parameters</a:t>
            </a:r>
          </a:p>
          <a:p>
            <a:pPr marL="609600" indent="-609600" eaLnBrk="1" hangingPunct="1"/>
            <a:r>
              <a:rPr lang="en-US" altLang="en-US" dirty="0" smtClean="0"/>
              <a:t>Need to get result from function</a:t>
            </a:r>
            <a:endParaRPr lang="en-US" altLang="en-US" dirty="0"/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 rot="5400000">
            <a:off x="6265069" y="2512219"/>
            <a:ext cx="5391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§2.8 Supporting Procedures in Computer Hardware</a:t>
            </a:r>
          </a:p>
        </p:txBody>
      </p:sp>
    </p:spTree>
    <p:extLst>
      <p:ext uri="{BB962C8B-B14F-4D97-AF65-F5344CB8AC3E}">
        <p14:creationId xmlns:p14="http://schemas.microsoft.com/office/powerpoint/2010/main" val="25884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97CCD537-F708-1A40-8DFB-D71DA8E80D8E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 Calling</a:t>
            </a:r>
            <a:endParaRPr lang="en-AU" altLang="en-US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dirty="0"/>
              <a:t>Steps required</a:t>
            </a:r>
          </a:p>
          <a:p>
            <a:pPr marL="990600" lvl="1" indent="-533400" eaLnBrk="1" hangingPunct="1">
              <a:buSzTx/>
              <a:buFont typeface="Wingdings" charset="2"/>
              <a:buAutoNum type="arabicPeriod"/>
            </a:pPr>
            <a:r>
              <a:rPr lang="en-US" altLang="en-US" dirty="0"/>
              <a:t>Place parameters in registers</a:t>
            </a:r>
          </a:p>
          <a:p>
            <a:pPr marL="990600" lvl="1" indent="-533400" eaLnBrk="1" hangingPunct="1">
              <a:buSzTx/>
              <a:buFont typeface="Wingdings" charset="2"/>
              <a:buAutoNum type="arabicPeriod"/>
            </a:pPr>
            <a:r>
              <a:rPr lang="en-US" altLang="en-US" dirty="0"/>
              <a:t>Transfer control to procedure</a:t>
            </a:r>
          </a:p>
          <a:p>
            <a:pPr marL="990600" lvl="1" indent="-533400" eaLnBrk="1" hangingPunct="1">
              <a:buSzTx/>
              <a:buFont typeface="Wingdings" charset="2"/>
              <a:buAutoNum type="arabicPeriod"/>
            </a:pPr>
            <a:r>
              <a:rPr lang="en-US" altLang="en-US" dirty="0"/>
              <a:t>Acquire storage for </a:t>
            </a:r>
            <a:r>
              <a:rPr lang="en-US" altLang="en-US" dirty="0" smtClean="0"/>
              <a:t>procedure</a:t>
            </a:r>
          </a:p>
          <a:p>
            <a:pPr marL="1390650" lvl="2" indent="-533400" eaLnBrk="1" hangingPunct="1">
              <a:buSzTx/>
            </a:pPr>
            <a:r>
              <a:rPr lang="en-US" altLang="en-US" dirty="0" smtClean="0"/>
              <a:t>Each procedure </a:t>
            </a:r>
            <a:r>
              <a:rPr lang="en-US" altLang="en-US" i="1" dirty="0" smtClean="0"/>
              <a:t>instance </a:t>
            </a:r>
            <a:r>
              <a:rPr lang="en-US" altLang="en-US" dirty="0" smtClean="0"/>
              <a:t>has own storage area</a:t>
            </a:r>
            <a:endParaRPr lang="en-US" altLang="en-US" dirty="0"/>
          </a:p>
          <a:p>
            <a:pPr marL="990600" lvl="1" indent="-533400" eaLnBrk="1" hangingPunct="1">
              <a:buSzTx/>
              <a:buFont typeface="Wingdings" charset="2"/>
              <a:buAutoNum type="arabicPeriod"/>
            </a:pPr>
            <a:r>
              <a:rPr lang="en-US" altLang="en-US" dirty="0"/>
              <a:t>Perform procedure’s operations</a:t>
            </a:r>
          </a:p>
          <a:p>
            <a:pPr marL="990600" lvl="1" indent="-533400" eaLnBrk="1" hangingPunct="1">
              <a:buSzTx/>
              <a:buFont typeface="Wingdings" charset="2"/>
              <a:buAutoNum type="arabicPeriod"/>
            </a:pPr>
            <a:r>
              <a:rPr lang="en-US" altLang="en-US" dirty="0"/>
              <a:t>Place result in register for caller</a:t>
            </a:r>
          </a:p>
          <a:p>
            <a:pPr marL="990600" lvl="1" indent="-533400" eaLnBrk="1" hangingPunct="1">
              <a:buSzTx/>
              <a:buFont typeface="Wingdings" charset="2"/>
              <a:buAutoNum type="arabicPeriod"/>
            </a:pPr>
            <a:r>
              <a:rPr lang="en-US" altLang="en-US" dirty="0"/>
              <a:t>Return to place of call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 rot="5400000">
            <a:off x="6265069" y="2512219"/>
            <a:ext cx="5391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§2.8 Supporting Procedures in Computer Hardware</a:t>
            </a:r>
          </a:p>
        </p:txBody>
      </p:sp>
    </p:spTree>
    <p:extLst>
      <p:ext uri="{BB962C8B-B14F-4D97-AF65-F5344CB8AC3E}">
        <p14:creationId xmlns:p14="http://schemas.microsoft.com/office/powerpoint/2010/main" val="50529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C9881E2E-0C10-4F46-9C3C-C6FAC9E3581E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Usage</a:t>
            </a:r>
            <a:endParaRPr lang="en-AU" altLang="en-US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$a0 – $a3: arguments (reg’s 4 – 7)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$v0, $v1: result values (reg’s 2 and 3)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$t0 – $t9: temporaries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Can be overwritten by callee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$s0 – $s7: saved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Must be saved/restored by callee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$gp: global pointer for static data (reg 28)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$sp: stack pointer (reg 29)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$fp: frame pointer (reg 30)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$ra: return address (reg 31)</a:t>
            </a:r>
          </a:p>
        </p:txBody>
      </p:sp>
    </p:spTree>
    <p:extLst>
      <p:ext uri="{BB962C8B-B14F-4D97-AF65-F5344CB8AC3E}">
        <p14:creationId xmlns:p14="http://schemas.microsoft.com/office/powerpoint/2010/main" val="1180396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2C05E920-1505-EC47-B448-65D99151AFA7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Non-Leaf Procedures</a:t>
            </a:r>
            <a:endParaRPr lang="en-AU" altLang="en-US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Procedures that call other procedures</a:t>
            </a:r>
          </a:p>
          <a:p>
            <a:pPr eaLnBrk="1" hangingPunct="1"/>
            <a:r>
              <a:rPr lang="en-US" altLang="en-US"/>
              <a:t>For nested call, caller needs to save on the stack:</a:t>
            </a:r>
          </a:p>
          <a:p>
            <a:pPr lvl="1" eaLnBrk="1" hangingPunct="1"/>
            <a:r>
              <a:rPr lang="en-US" altLang="en-US"/>
              <a:t>Its return address</a:t>
            </a:r>
          </a:p>
          <a:p>
            <a:pPr lvl="1" eaLnBrk="1" hangingPunct="1"/>
            <a:r>
              <a:rPr lang="en-US" altLang="en-US"/>
              <a:t>Any arguments and temporaries needed after the call</a:t>
            </a:r>
          </a:p>
          <a:p>
            <a:pPr eaLnBrk="1" hangingPunct="1"/>
            <a:r>
              <a:rPr lang="en-US" altLang="en-US"/>
              <a:t>Restore from the stack after the call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128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A6C3CBDD-8F30-C74F-82E1-505BD87B4E3F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Non-Leaf Procedure Example</a:t>
            </a:r>
            <a:endParaRPr lang="en-AU" altLang="en-US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2800" dirty="0">
                <a:latin typeface="Lucida Console" charset="0"/>
              </a:rPr>
              <a:t>	</a:t>
            </a:r>
            <a:r>
              <a:rPr lang="en-US" altLang="en-US" sz="2800" dirty="0" err="1">
                <a:latin typeface="Lucida Console" charset="0"/>
              </a:rPr>
              <a:t>int</a:t>
            </a:r>
            <a:r>
              <a:rPr lang="en-US" altLang="en-US" sz="2800" dirty="0">
                <a:latin typeface="Lucida Console" charset="0"/>
              </a:rPr>
              <a:t> fact (</a:t>
            </a:r>
            <a:r>
              <a:rPr lang="en-US" altLang="en-US" sz="2800" dirty="0" err="1">
                <a:latin typeface="Lucida Console" charset="0"/>
              </a:rPr>
              <a:t>int</a:t>
            </a:r>
            <a:r>
              <a:rPr lang="en-US" altLang="en-US" sz="2800" dirty="0">
                <a:latin typeface="Lucida Console" charset="0"/>
              </a:rPr>
              <a:t> n)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{ 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  if (n &lt; 1) return </a:t>
            </a:r>
            <a:r>
              <a:rPr lang="en-US" altLang="en-US" sz="2800" dirty="0" smtClean="0">
                <a:latin typeface="Lucida Console" charset="0"/>
              </a:rPr>
              <a:t>1;</a:t>
            </a:r>
            <a:r>
              <a:rPr lang="en-US" altLang="en-US" sz="2800" dirty="0">
                <a:latin typeface="Lucida Console" charset="0"/>
              </a:rPr>
              <a:t/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  else return n * fact(n - 1);</a:t>
            </a:r>
            <a:br>
              <a:rPr lang="en-US" altLang="en-US" sz="2800" dirty="0">
                <a:latin typeface="Lucida Console" charset="0"/>
              </a:rPr>
            </a:br>
            <a:r>
              <a:rPr lang="en-US" altLang="en-US" sz="2800" dirty="0">
                <a:latin typeface="Lucida Console" charset="0"/>
              </a:rPr>
              <a:t>}</a:t>
            </a:r>
          </a:p>
          <a:p>
            <a:pPr lvl="1" eaLnBrk="1" hangingPunct="1"/>
            <a:r>
              <a:rPr lang="en-US" altLang="en-US" dirty="0"/>
              <a:t>Argument n in $a0</a:t>
            </a:r>
          </a:p>
          <a:p>
            <a:pPr lvl="1" eaLnBrk="1" hangingPunct="1"/>
            <a:r>
              <a:rPr lang="en-US" altLang="en-US" dirty="0"/>
              <a:t>Result in $v0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1946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7D71431C-59BD-CE43-85B9-A183131A01F9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1038225" y="1647825"/>
            <a:ext cx="7372350" cy="2857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1038225" y="1933575"/>
            <a:ext cx="7372350" cy="8223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57" name="Rectangle 6"/>
          <p:cNvSpPr>
            <a:spLocks noChangeArrowheads="1"/>
          </p:cNvSpPr>
          <p:nvPr/>
        </p:nvSpPr>
        <p:spPr bwMode="auto">
          <a:xfrm>
            <a:off x="1038225" y="2755900"/>
            <a:ext cx="7372350" cy="5524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58" name="Rectangle 7"/>
          <p:cNvSpPr>
            <a:spLocks noChangeArrowheads="1"/>
          </p:cNvSpPr>
          <p:nvPr/>
        </p:nvSpPr>
        <p:spPr bwMode="auto">
          <a:xfrm>
            <a:off x="1038225" y="3308350"/>
            <a:ext cx="7372350" cy="831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59" name="Rectangle 8"/>
          <p:cNvSpPr>
            <a:spLocks noChangeArrowheads="1"/>
          </p:cNvSpPr>
          <p:nvPr/>
        </p:nvSpPr>
        <p:spPr bwMode="auto">
          <a:xfrm>
            <a:off x="1038225" y="4140200"/>
            <a:ext cx="7372350" cy="5524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60" name="Rectangle 9"/>
          <p:cNvSpPr>
            <a:spLocks noChangeArrowheads="1"/>
          </p:cNvSpPr>
          <p:nvPr/>
        </p:nvSpPr>
        <p:spPr bwMode="auto">
          <a:xfrm>
            <a:off x="1038225" y="4692650"/>
            <a:ext cx="7372350" cy="812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61" name="Rectangle 10"/>
          <p:cNvSpPr>
            <a:spLocks noChangeArrowheads="1"/>
          </p:cNvSpPr>
          <p:nvPr/>
        </p:nvSpPr>
        <p:spPr bwMode="auto">
          <a:xfrm>
            <a:off x="1038225" y="5505450"/>
            <a:ext cx="7372350" cy="273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62" name="Rectangle 11"/>
          <p:cNvSpPr>
            <a:spLocks noChangeArrowheads="1"/>
          </p:cNvSpPr>
          <p:nvPr/>
        </p:nvSpPr>
        <p:spPr bwMode="auto">
          <a:xfrm>
            <a:off x="1038225" y="5778500"/>
            <a:ext cx="7372350" cy="2984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Non-Leaf Procedure Example</a:t>
            </a:r>
            <a:endParaRPr lang="en-AU" altLang="en-US"/>
          </a:p>
        </p:txBody>
      </p:sp>
      <p:sp>
        <p:nvSpPr>
          <p:cNvPr id="491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MIPS code:</a:t>
            </a:r>
          </a:p>
          <a:p>
            <a:pPr eaLnBrk="1" hangingPunct="1">
              <a:buFont typeface="Wingdings" charset="2"/>
              <a:buNone/>
            </a:pPr>
            <a:r>
              <a:rPr lang="en-US" altLang="en-US" sz="1800" dirty="0">
                <a:latin typeface="Lucida Console" charset="0"/>
              </a:rPr>
              <a:t>	fact: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addi</a:t>
            </a:r>
            <a:r>
              <a:rPr lang="en-US" altLang="en-US" sz="1800" dirty="0">
                <a:latin typeface="Lucida Console" charset="0"/>
              </a:rPr>
              <a:t> 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, 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, -8     # adjust stack for 2 items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sw</a:t>
            </a:r>
            <a:r>
              <a:rPr lang="en-US" altLang="en-US" sz="1800" dirty="0">
                <a:latin typeface="Lucida Console" charset="0"/>
              </a:rPr>
              <a:t>   $</a:t>
            </a:r>
            <a:r>
              <a:rPr lang="en-US" altLang="en-US" sz="1800" dirty="0" err="1">
                <a:latin typeface="Lucida Console" charset="0"/>
              </a:rPr>
              <a:t>ra</a:t>
            </a:r>
            <a:r>
              <a:rPr lang="en-US" altLang="en-US" sz="1800" dirty="0">
                <a:latin typeface="Lucida Console" charset="0"/>
              </a:rPr>
              <a:t>, 4($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)      # save return address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sw</a:t>
            </a:r>
            <a:r>
              <a:rPr lang="en-US" altLang="en-US" sz="1800" dirty="0">
                <a:latin typeface="Lucida Console" charset="0"/>
              </a:rPr>
              <a:t>   $a0, 0($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)      # save argument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slti</a:t>
            </a:r>
            <a:r>
              <a:rPr lang="en-US" altLang="en-US" sz="1800" dirty="0">
                <a:latin typeface="Lucida Console" charset="0"/>
              </a:rPr>
              <a:t> $t0, $a0, 1      # test for n &lt; 1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beq</a:t>
            </a:r>
            <a:r>
              <a:rPr lang="en-US" altLang="en-US" sz="1800" dirty="0">
                <a:latin typeface="Lucida Console" charset="0"/>
              </a:rPr>
              <a:t>  $t0, $zero, L1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addi</a:t>
            </a:r>
            <a:r>
              <a:rPr lang="en-US" altLang="en-US" sz="1800" dirty="0">
                <a:latin typeface="Lucida Console" charset="0"/>
              </a:rPr>
              <a:t> $v0, $zero, 1    # if so, result is 1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addi</a:t>
            </a:r>
            <a:r>
              <a:rPr lang="en-US" altLang="en-US" sz="1800" dirty="0">
                <a:latin typeface="Lucida Console" charset="0"/>
              </a:rPr>
              <a:t> 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, 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, 8      #   pop 2 items from stack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jr</a:t>
            </a:r>
            <a:r>
              <a:rPr lang="en-US" altLang="en-US" sz="1800" dirty="0">
                <a:latin typeface="Lucida Console" charset="0"/>
              </a:rPr>
              <a:t>   $</a:t>
            </a:r>
            <a:r>
              <a:rPr lang="en-US" altLang="en-US" sz="1800" dirty="0" err="1">
                <a:latin typeface="Lucida Console" charset="0"/>
              </a:rPr>
              <a:t>ra</a:t>
            </a:r>
            <a:r>
              <a:rPr lang="en-US" altLang="en-US" sz="1800" dirty="0">
                <a:latin typeface="Lucida Console" charset="0"/>
              </a:rPr>
              <a:t>              #   and return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L1: </a:t>
            </a:r>
            <a:r>
              <a:rPr lang="en-US" altLang="en-US" sz="1800" dirty="0" err="1">
                <a:latin typeface="Lucida Console" charset="0"/>
              </a:rPr>
              <a:t>addi</a:t>
            </a:r>
            <a:r>
              <a:rPr lang="en-US" altLang="en-US" sz="1800" dirty="0">
                <a:latin typeface="Lucida Console" charset="0"/>
              </a:rPr>
              <a:t> $a0, $a0, -1     # else decrement n  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jal</a:t>
            </a:r>
            <a:r>
              <a:rPr lang="en-US" altLang="en-US" sz="1800" dirty="0">
                <a:latin typeface="Lucida Console" charset="0"/>
              </a:rPr>
              <a:t>  fact             # recursive call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lw</a:t>
            </a:r>
            <a:r>
              <a:rPr lang="en-US" altLang="en-US" sz="1800" dirty="0">
                <a:latin typeface="Lucida Console" charset="0"/>
              </a:rPr>
              <a:t>   $a0, 0($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)      # restore original n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lw</a:t>
            </a:r>
            <a:r>
              <a:rPr lang="en-US" altLang="en-US" sz="1800" dirty="0">
                <a:latin typeface="Lucida Console" charset="0"/>
              </a:rPr>
              <a:t>   $</a:t>
            </a:r>
            <a:r>
              <a:rPr lang="en-US" altLang="en-US" sz="1800" dirty="0" err="1">
                <a:latin typeface="Lucida Console" charset="0"/>
              </a:rPr>
              <a:t>ra</a:t>
            </a:r>
            <a:r>
              <a:rPr lang="en-US" altLang="en-US" sz="1800" dirty="0">
                <a:latin typeface="Lucida Console" charset="0"/>
              </a:rPr>
              <a:t>, 4($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)      #   and return address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addi</a:t>
            </a:r>
            <a:r>
              <a:rPr lang="en-US" altLang="en-US" sz="1800" dirty="0">
                <a:latin typeface="Lucida Console" charset="0"/>
              </a:rPr>
              <a:t> 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, $</a:t>
            </a:r>
            <a:r>
              <a:rPr lang="en-US" altLang="en-US" sz="1800" dirty="0" err="1">
                <a:latin typeface="Lucida Console" charset="0"/>
              </a:rPr>
              <a:t>sp</a:t>
            </a:r>
            <a:r>
              <a:rPr lang="en-US" altLang="en-US" sz="1800" dirty="0">
                <a:latin typeface="Lucida Console" charset="0"/>
              </a:rPr>
              <a:t>, 8      # pop 2 items from stack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mul</a:t>
            </a:r>
            <a:r>
              <a:rPr lang="en-US" altLang="en-US" sz="1800" dirty="0">
                <a:latin typeface="Lucida Console" charset="0"/>
              </a:rPr>
              <a:t>  $v0, $a0, $v0    # multiply to get result</a:t>
            </a:r>
            <a:br>
              <a:rPr lang="en-US" altLang="en-US" sz="1800" dirty="0">
                <a:latin typeface="Lucida Console" charset="0"/>
              </a:rPr>
            </a:br>
            <a:r>
              <a:rPr lang="en-US" altLang="en-US" sz="1800" dirty="0">
                <a:latin typeface="Lucida Console" charset="0"/>
              </a:rPr>
              <a:t>    </a:t>
            </a:r>
            <a:r>
              <a:rPr lang="en-US" altLang="en-US" sz="1800" dirty="0" err="1">
                <a:latin typeface="Lucida Console" charset="0"/>
              </a:rPr>
              <a:t>jr</a:t>
            </a:r>
            <a:r>
              <a:rPr lang="en-US" altLang="en-US" sz="1800" dirty="0">
                <a:latin typeface="Lucida Console" charset="0"/>
              </a:rPr>
              <a:t>   $</a:t>
            </a:r>
            <a:r>
              <a:rPr lang="en-US" altLang="en-US" sz="1800" dirty="0" err="1">
                <a:latin typeface="Lucida Console" charset="0"/>
              </a:rPr>
              <a:t>ra</a:t>
            </a:r>
            <a:r>
              <a:rPr lang="en-US" altLang="en-US" sz="1800" dirty="0">
                <a:latin typeface="Lucida Console" charset="0"/>
              </a:rPr>
              <a:t>              # and return</a:t>
            </a:r>
          </a:p>
        </p:txBody>
      </p:sp>
    </p:spTree>
    <p:extLst>
      <p:ext uri="{BB962C8B-B14F-4D97-AF65-F5344CB8AC3E}">
        <p14:creationId xmlns:p14="http://schemas.microsoft.com/office/powerpoint/2010/main" val="240175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6AB6F940-A0C2-3140-BCC9-2575E7EE1FC6}" type="slidenum">
              <a:rPr lang="en-AU" altLang="en-US"/>
              <a:pPr/>
              <a:t>8</a:t>
            </a:fld>
            <a:endParaRPr lang="en-AU" altLang="en-US"/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Local Data on the Stack</a:t>
            </a:r>
            <a:endParaRPr lang="en-AU" altLang="en-US"/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4581525"/>
            <a:ext cx="8270875" cy="16557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Local data allocated by callee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e.g., C automatic variables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Procedure frame (activation record)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Used by some compilers to manage stack storage</a:t>
            </a:r>
            <a:endParaRPr lang="en-AU" altLang="en-US" sz="2400"/>
          </a:p>
        </p:txBody>
      </p:sp>
      <p:pic>
        <p:nvPicPr>
          <p:cNvPr id="50181" name="Picture 9" descr="f02-1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3" y="1268413"/>
            <a:ext cx="6567487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54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CB99AA5C-5EE0-2440-B770-80D689A7F6F2}" type="slidenum">
              <a:rPr lang="en-AU" altLang="en-US"/>
              <a:pPr/>
              <a:t>9</a:t>
            </a:fld>
            <a:endParaRPr lang="en-AU" altLang="en-US"/>
          </a:p>
        </p:txBody>
      </p:sp>
      <p:pic>
        <p:nvPicPr>
          <p:cNvPr id="51203" name="Picture 8" descr="f02-1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989138"/>
            <a:ext cx="3198812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Layout</a:t>
            </a:r>
            <a:endParaRPr lang="en-AU" altLang="en-US"/>
          </a:p>
        </p:txBody>
      </p:sp>
      <p:sp>
        <p:nvSpPr>
          <p:cNvPr id="5120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4608512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Text: program code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Static data: global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e.g., static variables in C, constant arrays and strings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$</a:t>
            </a:r>
            <a:r>
              <a:rPr lang="en-US" altLang="en-US" sz="2400" dirty="0" err="1"/>
              <a:t>gp</a:t>
            </a:r>
            <a:r>
              <a:rPr lang="en-US" altLang="en-US" sz="2400" dirty="0"/>
              <a:t> initialized to address allowing ±offsets into this segment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Dynamic data: heap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E.g., </a:t>
            </a:r>
            <a:r>
              <a:rPr lang="en-US" altLang="en-US" sz="2400" dirty="0" err="1"/>
              <a:t>malloc</a:t>
            </a:r>
            <a:r>
              <a:rPr lang="en-US" altLang="en-US" sz="2400" dirty="0"/>
              <a:t> in C, new in </a:t>
            </a:r>
            <a:r>
              <a:rPr lang="en-US" altLang="en-US" sz="2400" dirty="0" smtClean="0"/>
              <a:t>Java and C++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Stack: automatic storage</a:t>
            </a:r>
            <a:endParaRPr lang="en-A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8075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19541</TotalTime>
  <Words>741</Words>
  <Application>Microsoft Macintosh PowerPoint</Application>
  <PresentationFormat>On-screen Show (4:3)</PresentationFormat>
  <Paragraphs>117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 Black</vt:lpstr>
      <vt:lpstr>Corbel</vt:lpstr>
      <vt:lpstr>Lucida Console</vt:lpstr>
      <vt:lpstr>Mangal</vt:lpstr>
      <vt:lpstr>Times New Roman</vt:lpstr>
      <vt:lpstr>Wingdings</vt:lpstr>
      <vt:lpstr>Arial</vt:lpstr>
      <vt:lpstr>2_Blends</vt:lpstr>
      <vt:lpstr>Procedures (Functions)</vt:lpstr>
      <vt:lpstr>Procedure Calling</vt:lpstr>
      <vt:lpstr>Procedure Calling</vt:lpstr>
      <vt:lpstr>Register Usage</vt:lpstr>
      <vt:lpstr>Non-Leaf Procedures</vt:lpstr>
      <vt:lpstr>Non-Leaf Procedure Example</vt:lpstr>
      <vt:lpstr>Non-Leaf Procedure Example</vt:lpstr>
      <vt:lpstr>Local Data on the Stack</vt:lpstr>
      <vt:lpstr>Memory Layout</vt:lpstr>
      <vt:lpstr>Summary</vt:lpstr>
    </vt:vector>
  </TitlesOfParts>
  <Company>Ashenden Designs Pty Ltd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570</cp:revision>
  <dcterms:created xsi:type="dcterms:W3CDTF">2001-07-25T06:45:25Z</dcterms:created>
  <dcterms:modified xsi:type="dcterms:W3CDTF">2017-09-20T21:30:21Z</dcterms:modified>
</cp:coreProperties>
</file>