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383" r:id="rId3"/>
    <p:sldId id="384" r:id="rId4"/>
    <p:sldId id="337" r:id="rId5"/>
    <p:sldId id="385" r:id="rId6"/>
    <p:sldId id="393" r:id="rId7"/>
    <p:sldId id="386" r:id="rId8"/>
    <p:sldId id="338" r:id="rId9"/>
    <p:sldId id="394" r:id="rId10"/>
    <p:sldId id="339" r:id="rId11"/>
    <p:sldId id="340" r:id="rId12"/>
    <p:sldId id="387" r:id="rId13"/>
    <p:sldId id="341" r:id="rId14"/>
    <p:sldId id="388" r:id="rId15"/>
    <p:sldId id="389" r:id="rId16"/>
    <p:sldId id="390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2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7EF87-D7F0-A541-96CF-EEF4ABB09A3D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9253CC-BABA-1F49-B34E-BAC28D64BDDE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4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5D94C6-121A-8B45-9360-45B9057E150C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8EE154-3AC4-3B49-BF52-9DFC4B1088AA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Divisor starts in left half of divisor register, remainder</a:t>
            </a:r>
            <a:r>
              <a:rPr lang="en-US" altLang="en-US" baseline="0" dirty="0" smtClean="0">
                <a:latin typeface="Times New Roman" charset="0"/>
              </a:rPr>
              <a:t> initialized to dividend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3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DC275-1CF0-184A-87D2-E09224BC5FED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FCE31-07F8-144C-859D-CC20288806F8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Example:</a:t>
            </a:r>
            <a:r>
              <a:rPr lang="en-US" altLang="en-US" baseline="0" dirty="0" smtClean="0">
                <a:latin typeface="Times New Roman" charset="0"/>
              </a:rPr>
              <a:t> Fill out a table for 7/2</a:t>
            </a:r>
          </a:p>
          <a:p>
            <a:r>
              <a:rPr lang="en-US" altLang="en-US" baseline="0" dirty="0" smtClean="0">
                <a:latin typeface="Times New Roman" charset="0"/>
              </a:rPr>
              <a:t>Table:</a:t>
            </a:r>
          </a:p>
          <a:p>
            <a:r>
              <a:rPr lang="en-US" altLang="en-US" baseline="0" dirty="0" smtClean="0">
                <a:latin typeface="Times New Roman" charset="0"/>
              </a:rPr>
              <a:t>Iteration, Step (1,2b,3), Quotient, Divisor, Remainder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BDB8-839F-5442-BB72-EBD5B61D208B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70351-BB48-D743-A10F-3AADF349E4A1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Which</a:t>
            </a:r>
            <a:r>
              <a:rPr lang="en-US" altLang="en-US" baseline="0" dirty="0" smtClean="0">
                <a:latin typeface="Times New Roman" charset="0"/>
              </a:rPr>
              <a:t> is the multiplier, which is multiplicand?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4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453436-2561-1945-874E-0C655D598817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3FB1A7-8DD2-E041-8EA3-0C396B61DD1C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Unsigned numbers!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6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43A4C-B0C0-8644-9690-367CC7405174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1DF39-72B1-B046-9B4A-77C8B590B88D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Try an example: 2 * 3 with just 4 bits</a:t>
            </a:r>
          </a:p>
          <a:p>
            <a:r>
              <a:rPr lang="en-US" altLang="en-US" dirty="0" smtClean="0">
                <a:latin typeface="Times New Roman" charset="0"/>
              </a:rPr>
              <a:t>Table:</a:t>
            </a:r>
          </a:p>
          <a:p>
            <a:r>
              <a:rPr lang="en-US" altLang="en-US" dirty="0" smtClean="0">
                <a:latin typeface="Times New Roman" charset="0"/>
              </a:rPr>
              <a:t>Iteration</a:t>
            </a:r>
            <a:r>
              <a:rPr lang="en-US" altLang="en-US" baseline="0" dirty="0" smtClean="0">
                <a:latin typeface="Times New Roman" charset="0"/>
              </a:rPr>
              <a:t> #, Step (1a,2,3), Multiplier, Multiplicand, Product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do an example with 8 bits: 0x62</a:t>
            </a:r>
            <a:r>
              <a:rPr lang="en-US" baseline="0" dirty="0" smtClean="0"/>
              <a:t> * 0x12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65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7F8E40-F52E-D546-8B3C-A649CF0160D7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233D07-0790-0B4F-959B-9554BA967EC9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0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6FD32-EDA8-3941-98D9-69B01FDA0358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D093F-50BA-8543-92C7-E6D4B4B994BC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Multiplier is in the right half of</a:t>
            </a:r>
            <a:r>
              <a:rPr lang="en-US" altLang="en-US" baseline="0" dirty="0" smtClean="0">
                <a:latin typeface="Times New Roman" charset="0"/>
              </a:rPr>
              <a:t> the product register.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6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EABAFB-4658-0143-84A9-E862676B9A82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B493F-2275-3340-8275-B666E3B4F501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 correct!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6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9E556-E4E4-B741-BAFE-47BF4FCAE8B1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A0DB1-AF2C-E144-9BDC-611079578F61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This last is a </a:t>
            </a:r>
            <a:r>
              <a:rPr lang="en-US" altLang="en-US" dirty="0" err="1" smtClean="0">
                <a:latin typeface="Times New Roman" charset="0"/>
              </a:rPr>
              <a:t>pseudoinstruction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3.3: </a:t>
            </a:r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29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6A51F78-A364-C749-B5A5-3407789F1EAE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pic>
        <p:nvPicPr>
          <p:cNvPr id="15365" name="Picture 5" descr="f03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Several multiplication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3845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8F7CE5E-9EDB-5443-A0AD-2DBCD8C9DD6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32-bit registers for product</a:t>
            </a:r>
          </a:p>
          <a:p>
            <a:pPr lvl="1" eaLnBrk="1" hangingPunct="1"/>
            <a:r>
              <a:rPr lang="en-US" altLang="en-US" sz="2400"/>
              <a:t>HI: most-significant 32 bits</a:t>
            </a:r>
          </a:p>
          <a:p>
            <a:pPr lvl="1" eaLnBrk="1" hangingPunct="1"/>
            <a:r>
              <a:rPr lang="en-US" altLang="en-US" sz="2400"/>
              <a:t>LO: least-significant 32-bits</a:t>
            </a:r>
          </a:p>
          <a:p>
            <a:pPr eaLnBrk="1" hangingPunct="1"/>
            <a:r>
              <a:rPr lang="en-US" altLang="en-US" sz="2800"/>
              <a:t>Instructions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/>
              <a:t>64-bit product in HI/LO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mfhi rd  /  mflo rd</a:t>
            </a:r>
          </a:p>
          <a:p>
            <a:pPr lvl="2" eaLnBrk="1" hangingPunct="1"/>
            <a:r>
              <a:rPr lang="en-US" altLang="en-US" sz="2000"/>
              <a:t>Move from HI/LO to rd</a:t>
            </a:r>
          </a:p>
          <a:p>
            <a:pPr lvl="2" eaLnBrk="1" hangingPunct="1"/>
            <a:r>
              <a:rPr lang="en-US" altLang="en-US" sz="2000"/>
              <a:t>Can test HI value to see if product overflows 32 bits</a:t>
            </a:r>
            <a:endParaRPr lang="en-AU" altLang="en-US" sz="2000"/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 rd, rs, rt</a:t>
            </a:r>
          </a:p>
          <a:p>
            <a:pPr lvl="2" eaLnBrk="1" hangingPunct="1"/>
            <a:r>
              <a:rPr lang="en-US" altLang="en-US" sz="2000"/>
              <a:t>Least-significant 32 bits of product –&gt; rd</a:t>
            </a:r>
          </a:p>
        </p:txBody>
      </p:sp>
    </p:spTree>
    <p:extLst>
      <p:ext uri="{BB962C8B-B14F-4D97-AF65-F5344CB8AC3E}">
        <p14:creationId xmlns:p14="http://schemas.microsoft.com/office/powerpoint/2010/main" val="1322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to the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better way to do 2*3?</a:t>
            </a:r>
          </a:p>
          <a:p>
            <a:pPr lvl="1"/>
            <a:r>
              <a:rPr lang="en-US" altLang="en-US"/>
              <a:t>3 &lt;&lt; 1</a:t>
            </a:r>
          </a:p>
          <a:p>
            <a:pPr lvl="1"/>
            <a:r>
              <a:rPr lang="en-US" altLang="en-US"/>
              <a:t>using SLL</a:t>
            </a:r>
          </a:p>
          <a:p>
            <a:r>
              <a:rPr lang="en-US" altLang="en-US"/>
              <a:t>Almost all compilers will perform a strength reduction optimization by replacing multiplication of power of 2 by shifting</a:t>
            </a:r>
          </a:p>
        </p:txBody>
      </p:sp>
    </p:spTree>
    <p:extLst>
      <p:ext uri="{BB962C8B-B14F-4D97-AF65-F5344CB8AC3E}">
        <p14:creationId xmlns:p14="http://schemas.microsoft.com/office/powerpoint/2010/main" val="5781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6ED3B85-BDEE-DB4F-B236-BF50DEE7DB3D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Lucida Console" charset="0"/>
              </a:rPr>
              <a:t>        1001</a:t>
            </a:r>
          </a:p>
          <a:p>
            <a:r>
              <a:rPr lang="en-US" altLang="en-US" sz="2000">
                <a:latin typeface="Lucida Console" charset="0"/>
              </a:rPr>
              <a:t>1000 1001010</a:t>
            </a:r>
          </a:p>
          <a:p>
            <a:r>
              <a:rPr lang="en-US" altLang="en-US" sz="2000">
                <a:latin typeface="Lucida Console" charset="0"/>
              </a:rPr>
              <a:t>    -1000</a:t>
            </a:r>
          </a:p>
          <a:p>
            <a:r>
              <a:rPr lang="en-US" altLang="en-US" sz="2000">
                <a:latin typeface="Lucida Console" charset="0"/>
              </a:rPr>
              <a:t>        10</a:t>
            </a:r>
          </a:p>
          <a:p>
            <a:r>
              <a:rPr lang="en-US" altLang="en-US" sz="2000">
                <a:latin typeface="Lucida Console" charset="0"/>
              </a:rPr>
              <a:t>        101 </a:t>
            </a:r>
          </a:p>
          <a:p>
            <a:r>
              <a:rPr lang="en-US" altLang="en-US" sz="2000">
                <a:latin typeface="Lucida Console" charset="0"/>
              </a:rPr>
              <a:t>        1010</a:t>
            </a:r>
          </a:p>
          <a:p>
            <a:r>
              <a:rPr lang="en-US" altLang="en-US" sz="2000">
                <a:latin typeface="Lucida Console" charset="0"/>
              </a:rPr>
              <a:t>       -1000</a:t>
            </a:r>
          </a:p>
          <a:p>
            <a:r>
              <a:rPr lang="en-US" altLang="en-US" sz="2000">
                <a:latin typeface="Lucida Console" charset="0"/>
              </a:rPr>
              <a:t>          10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1032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1433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434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4341" name="Picture 7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42094" y="1273176"/>
            <a:ext cx="45720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CEAAC"/>
              </a:buClr>
              <a:buSzPct val="60000"/>
              <a:buFont typeface="Wingdings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First version of Division Hardware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32-bit quotient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ALU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remainder</a:t>
            </a:r>
            <a:endParaRPr lang="en-AU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719137"/>
          </a:xfrm>
        </p:spPr>
        <p:txBody>
          <a:bodyPr/>
          <a:lstStyle/>
          <a:p>
            <a:r>
              <a:rPr lang="en-US" altLang="en-US"/>
              <a:t>First Version Division Hardware</a:t>
            </a:r>
            <a:endParaRPr lang="en-AU" altLang="en-US"/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5366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r>
              <a:rPr lang="en-US" altLang="en-US"/>
              <a:t>7/2</a:t>
            </a:r>
          </a:p>
        </p:txBody>
      </p:sp>
      <p:pic>
        <p:nvPicPr>
          <p:cNvPr id="16388" name="Picture 5" descr="f03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74838"/>
            <a:ext cx="72009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-23813"/>
            <a:ext cx="8259762" cy="1076326"/>
          </a:xfrm>
        </p:spPr>
        <p:txBody>
          <a:bodyPr/>
          <a:lstStyle/>
          <a:p>
            <a:r>
              <a:rPr lang="en-US" altLang="en-US" sz="3200"/>
              <a:t>Sequential Version of Multiplication Algorithm and Hardware</a:t>
            </a:r>
            <a:endParaRPr lang="en-AU" alt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689475" y="2349500"/>
            <a:ext cx="1250950" cy="2225675"/>
            <a:chOff x="703" y="1616"/>
            <a:chExt cx="788" cy="1402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×  1001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0000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0000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1000 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1001000</a:t>
              </a:r>
              <a:endParaRPr lang="en-AU" altLang="en-US" sz="2000">
                <a:latin typeface="Lucida Console" charset="0"/>
              </a:endParaRP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563938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4102" name="AutoShape 10"/>
          <p:cNvSpPr>
            <a:spLocks/>
          </p:cNvSpPr>
          <p:nvPr/>
        </p:nvSpPr>
        <p:spPr bwMode="auto">
          <a:xfrm>
            <a:off x="3060700" y="20907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multiplicand</a:t>
            </a:r>
            <a:endParaRPr lang="en-AU" altLang="en-US"/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306070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multiplier</a:t>
            </a:r>
            <a:endParaRPr lang="en-AU" altLang="en-US" dirty="0"/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3060700" y="41497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product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70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First version of Multiplication Hardware</a:t>
            </a:r>
          </a:p>
          <a:p>
            <a:pPr lvl="1"/>
            <a:r>
              <a:rPr lang="en-US" altLang="en-US"/>
              <a:t>32-bit multiplier</a:t>
            </a:r>
          </a:p>
          <a:p>
            <a:pPr lvl="1"/>
            <a:r>
              <a:rPr lang="en-US" altLang="en-US"/>
              <a:t>64-bit ALU</a:t>
            </a:r>
          </a:p>
          <a:p>
            <a:pPr lvl="1"/>
            <a:r>
              <a:rPr lang="en-US" altLang="en-US"/>
              <a:t>64-bit product (initialized to 0)</a:t>
            </a:r>
            <a:endParaRPr lang="en-AU" altLang="en-US"/>
          </a:p>
        </p:txBody>
      </p:sp>
      <p:pic>
        <p:nvPicPr>
          <p:cNvPr id="5124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00438"/>
            <a:ext cx="532606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60B438F-114A-304F-82B3-840D1D030285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>
                <a:latin typeface="Tahoma" charset="0"/>
              </a:rPr>
              <a:t>Initially 0</a:t>
            </a:r>
            <a:endParaRPr lang="en-AU" altLang="en-US" sz="1600">
              <a:latin typeface="Tahoma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2*3</a:t>
            </a:r>
          </a:p>
        </p:txBody>
      </p:sp>
      <p:pic>
        <p:nvPicPr>
          <p:cNvPr id="7172" name="Picture 4" descr="f03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492375"/>
            <a:ext cx="64595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Multiply with absolute value</a:t>
            </a:r>
          </a:p>
          <a:p>
            <a:pPr lvl="1"/>
            <a:r>
              <a:rPr lang="en-US" dirty="0" smtClean="0"/>
              <a:t>Compute the correct sign at end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Previously algorithm almost works</a:t>
            </a:r>
          </a:p>
          <a:p>
            <a:pPr lvl="1"/>
            <a:r>
              <a:rPr lang="en-US" dirty="0" smtClean="0"/>
              <a:t>“Sign extend” when shifting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03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30625"/>
            <a:ext cx="53403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Optimized </a:t>
            </a:r>
            <a:r>
              <a:rPr lang="en-US" altLang="en-US" dirty="0"/>
              <a:t>Multiplier</a:t>
            </a:r>
            <a:endParaRPr lang="en-AU" altLang="en-US" dirty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r>
              <a:rPr lang="en-US" altLang="en-US"/>
              <a:t>Refined Multiplier</a:t>
            </a:r>
          </a:p>
          <a:p>
            <a:pPr lvl="1"/>
            <a:r>
              <a:rPr lang="en-US" altLang="en-US"/>
              <a:t>32-bit multiplicand and ALU</a:t>
            </a:r>
          </a:p>
          <a:p>
            <a:pPr lvl="1"/>
            <a:r>
              <a:rPr lang="en-US" altLang="en-US"/>
              <a:t>Multiplier is placed in the right half of the product register</a:t>
            </a:r>
          </a:p>
          <a:p>
            <a:pPr lvl="1"/>
            <a:r>
              <a:rPr lang="en-US" altLang="en-US"/>
              <a:t>64-bit product register</a:t>
            </a:r>
          </a:p>
        </p:txBody>
      </p:sp>
    </p:spTree>
    <p:extLst>
      <p:ext uri="{BB962C8B-B14F-4D97-AF65-F5344CB8AC3E}">
        <p14:creationId xmlns:p14="http://schemas.microsoft.com/office/powerpoint/2010/main" val="20809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F3D299-9517-B549-9F02-1277AF2EA17D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8213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32-bit adder for each bit of multiplier</a:t>
            </a:r>
          </a:p>
          <a:p>
            <a:r>
              <a:rPr lang="en-US" dirty="0" smtClean="0"/>
              <a:t>Input1 is multiplicand AND multiplier bit</a:t>
            </a:r>
          </a:p>
          <a:p>
            <a:r>
              <a:rPr lang="en-US" dirty="0" smtClean="0"/>
              <a:t>Input2 is output of previous adder</a:t>
            </a:r>
          </a:p>
          <a:p>
            <a:r>
              <a:rPr lang="en-US" dirty="0" smtClean="0"/>
              <a:t>“Chain” of adders, 32 high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77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23431</TotalTime>
  <Words>697</Words>
  <Application>Microsoft Macintosh PowerPoint</Application>
  <PresentationFormat>On-screen Show (4:3)</PresentationFormat>
  <Paragraphs>174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Black</vt:lpstr>
      <vt:lpstr>Corbel</vt:lpstr>
      <vt:lpstr>Lucida Console</vt:lpstr>
      <vt:lpstr>Tahoma</vt:lpstr>
      <vt:lpstr>Times New Roman</vt:lpstr>
      <vt:lpstr>Wingdings</vt:lpstr>
      <vt:lpstr>Arial</vt:lpstr>
      <vt:lpstr>2_Blends</vt:lpstr>
      <vt:lpstr>3.3: Multiplication</vt:lpstr>
      <vt:lpstr>Sequential Version of Multiplication Algorithm and Hardware</vt:lpstr>
      <vt:lpstr>Multiplication Hardware</vt:lpstr>
      <vt:lpstr>Multiplication Hardware</vt:lpstr>
      <vt:lpstr>Example</vt:lpstr>
      <vt:lpstr>Signed Multiplication</vt:lpstr>
      <vt:lpstr>Optimized Multiplier</vt:lpstr>
      <vt:lpstr>Optimized Multiplier</vt:lpstr>
      <vt:lpstr>Alternative Multiplier</vt:lpstr>
      <vt:lpstr>Faster Multiplier</vt:lpstr>
      <vt:lpstr>MIPS Multiplication</vt:lpstr>
      <vt:lpstr>Back to the Example</vt:lpstr>
      <vt:lpstr>Division</vt:lpstr>
      <vt:lpstr>Division Hardware</vt:lpstr>
      <vt:lpstr>First Version Division Hardware</vt:lpstr>
      <vt:lpstr>Example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655</cp:revision>
  <dcterms:created xsi:type="dcterms:W3CDTF">2001-07-25T06:45:25Z</dcterms:created>
  <dcterms:modified xsi:type="dcterms:W3CDTF">2017-10-16T19:14:58Z</dcterms:modified>
</cp:coreProperties>
</file>