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30"/>
  </p:notesMasterIdLst>
  <p:handoutMasterIdLst>
    <p:handoutMasterId r:id="rId31"/>
  </p:handoutMasterIdLst>
  <p:sldIdLst>
    <p:sldId id="330" r:id="rId2"/>
    <p:sldId id="317" r:id="rId3"/>
    <p:sldId id="318" r:id="rId4"/>
    <p:sldId id="319" r:id="rId5"/>
    <p:sldId id="320" r:id="rId6"/>
    <p:sldId id="324" r:id="rId7"/>
    <p:sldId id="322" r:id="rId8"/>
    <p:sldId id="455" r:id="rId9"/>
    <p:sldId id="280" r:id="rId10"/>
    <p:sldId id="345" r:id="rId11"/>
    <p:sldId id="346" r:id="rId12"/>
    <p:sldId id="464" r:id="rId13"/>
    <p:sldId id="465" r:id="rId14"/>
    <p:sldId id="466" r:id="rId15"/>
    <p:sldId id="283" r:id="rId16"/>
    <p:sldId id="467" r:id="rId17"/>
    <p:sldId id="348" r:id="rId18"/>
    <p:sldId id="351" r:id="rId19"/>
    <p:sldId id="352" r:id="rId20"/>
    <p:sldId id="353" r:id="rId21"/>
    <p:sldId id="354" r:id="rId22"/>
    <p:sldId id="355" r:id="rId23"/>
    <p:sldId id="356" r:id="rId24"/>
    <p:sldId id="357" r:id="rId25"/>
    <p:sldId id="358" r:id="rId26"/>
    <p:sldId id="359" r:id="rId27"/>
    <p:sldId id="360" r:id="rId28"/>
    <p:sldId id="361" r:id="rId29"/>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9" autoAdjust="0"/>
    <p:restoredTop sz="83516" autoAdjust="0"/>
  </p:normalViewPr>
  <p:slideViewPr>
    <p:cSldViewPr>
      <p:cViewPr varScale="1">
        <p:scale>
          <a:sx n="105" d="100"/>
          <a:sy n="105" d="100"/>
        </p:scale>
        <p:origin x="20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August 28,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August 28,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lecture you’re going to learn a lot of new things: the basic building blocks of a computer. We’ll slowly combine these to learn how many components of a computer are built up.</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07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3B35416-7944-E840-9F6C-7DEA4C024D1C}" type="datetime4">
              <a:rPr lang="en-US" altLang="en-US" smtClean="0">
                <a:latin typeface="Times New Roman" charset="0"/>
              </a:rPr>
              <a:t>August 28, 2018</a:t>
            </a:fld>
            <a:endParaRPr lang="en-US" altLang="en-US">
              <a:latin typeface="Times New Roman" charset="0"/>
            </a:endParaRPr>
          </a:p>
        </p:txBody>
      </p:sp>
      <p:sp>
        <p:nvSpPr>
          <p:cNvPr id="107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07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D2B7499-3DFB-FD49-B42C-2FB1116BA75A}" type="slidenum">
              <a:rPr lang="en-US" altLang="en-US">
                <a:latin typeface="Times New Roman" charset="0"/>
              </a:rPr>
              <a:pPr/>
              <a:t>10</a:t>
            </a:fld>
            <a:endParaRPr lang="en-US" altLang="en-US">
              <a:latin typeface="Times New Roman" charset="0"/>
            </a:endParaRPr>
          </a:p>
        </p:txBody>
      </p:sp>
      <p:sp>
        <p:nvSpPr>
          <p:cNvPr id="107525" name="Rectangle 2"/>
          <p:cNvSpPr>
            <a:spLocks noGrp="1" noRot="1" noChangeAspect="1" noChangeArrowheads="1" noTextEdit="1"/>
          </p:cNvSpPr>
          <p:nvPr>
            <p:ph type="sldImg"/>
          </p:nvPr>
        </p:nvSpPr>
        <p:spPr>
          <a:ln/>
        </p:spPr>
      </p:sp>
      <p:sp>
        <p:nvSpPr>
          <p:cNvPr id="107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Times New Roman" charset="0"/>
              </a:rPr>
              <a:t>Section 1.10</a:t>
            </a:r>
          </a:p>
          <a:p>
            <a:r>
              <a:rPr lang="en-AU" altLang="en-US" dirty="0">
                <a:latin typeface="Times New Roman" charset="0"/>
              </a:rPr>
              <a:t>Example: a program runs 100 s, with multiply</a:t>
            </a:r>
            <a:r>
              <a:rPr lang="en-AU" altLang="en-US" baseline="0" dirty="0">
                <a:latin typeface="Times New Roman" charset="0"/>
              </a:rPr>
              <a:t> operations accounting for 80 s of the time</a:t>
            </a:r>
          </a:p>
          <a:p>
            <a:r>
              <a:rPr lang="en-AU" altLang="en-US" baseline="0" dirty="0">
                <a:latin typeface="Times New Roman" charset="0"/>
              </a:rPr>
              <a:t>Basically law of diminishing returns</a:t>
            </a:r>
            <a:endParaRPr lang="en-AU" altLang="en-US" dirty="0">
              <a:latin typeface="Times New Roman" charset="0"/>
            </a:endParaRPr>
          </a:p>
        </p:txBody>
      </p:sp>
    </p:spTree>
    <p:extLst>
      <p:ext uri="{BB962C8B-B14F-4D97-AF65-F5344CB8AC3E}">
        <p14:creationId xmlns:p14="http://schemas.microsoft.com/office/powerpoint/2010/main" val="3252783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the common case fast, b/c improving the other parts can only give you limited improvement.</a:t>
            </a:r>
          </a:p>
          <a:p>
            <a:endParaRPr lang="en-US" dirty="0"/>
          </a:p>
          <a:p>
            <a:r>
              <a:rPr lang="en-US" dirty="0"/>
              <a:t>Also used for calculating how much improvement you can get when writing a parallel program.</a:t>
            </a:r>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8A0B3894-E9D1-B041-9045-D953ED29A171}" type="datetime4">
              <a:rPr lang="en-US" smtClean="0"/>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11</a:t>
            </a:fld>
            <a:endParaRPr lang="en-US" altLang="en-US"/>
          </a:p>
        </p:txBody>
      </p:sp>
    </p:spTree>
    <p:extLst>
      <p:ext uri="{BB962C8B-B14F-4D97-AF65-F5344CB8AC3E}">
        <p14:creationId xmlns:p14="http://schemas.microsoft.com/office/powerpoint/2010/main" val="3557481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C92B204-87E1-C943-8731-7EDFD7232CF8}"/>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1F56015-2B53-124E-A77D-37BEFEAA797F}"/>
              </a:ext>
            </a:extLst>
          </p:cNvPr>
          <p:cNvSpPr>
            <a:spLocks noGrp="1" noChangeArrowheads="1"/>
          </p:cNvSpPr>
          <p:nvPr>
            <p:ph type="body" idx="1"/>
          </p:nvPr>
        </p:nvSpPr>
        <p:spPr>
          <a:noFill/>
        </p:spPr>
        <p:txBody>
          <a:bodyPr/>
          <a:lstStyle/>
          <a:p>
            <a:r>
              <a:rPr lang="en-US" altLang="en-US" dirty="0"/>
              <a:t>Correct answer A</a:t>
            </a:r>
          </a:p>
          <a:p>
            <a:r>
              <a:rPr lang="en-US" altLang="en-US" dirty="0"/>
              <a:t>Close to half.</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Slide by Leo Porter.</a:t>
            </a:r>
          </a:p>
          <a:p>
            <a:endParaRPr lang="en-US" altLang="en-US" dirty="0"/>
          </a:p>
        </p:txBody>
      </p:sp>
    </p:spTree>
    <p:extLst>
      <p:ext uri="{BB962C8B-B14F-4D97-AF65-F5344CB8AC3E}">
        <p14:creationId xmlns:p14="http://schemas.microsoft.com/office/powerpoint/2010/main" val="379316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2A2C134-969B-F645-9A4D-EE3B21CCF376}"/>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53D88770-D721-6E40-84D4-537376549602}"/>
              </a:ext>
            </a:extLst>
          </p:cNvPr>
          <p:cNvSpPr>
            <a:spLocks noGrp="1" noChangeArrowheads="1"/>
          </p:cNvSpPr>
          <p:nvPr>
            <p:ph type="body" idx="1"/>
          </p:nvPr>
        </p:nvSpPr>
        <p:spPr>
          <a:noFill/>
        </p:spPr>
        <p:txBody>
          <a:bodyPr/>
          <a:lstStyle/>
          <a:p>
            <a:r>
              <a:rPr lang="en-US" altLang="en-US" dirty="0"/>
              <a:t>Correct answer: B</a:t>
            </a:r>
          </a:p>
          <a:p>
            <a:endParaRPr lang="en-US" altLang="en-US" dirty="0"/>
          </a:p>
          <a:p>
            <a:r>
              <a:rPr lang="en-US" altLang="en-US" dirty="0"/>
              <a:t>Although these two questions are plug and chug questions to some degree, they serve two purposes. 1. To understand how to use Amdahl’s Law and 2. to get a glimpse of the relationship between serial and parallel code.</a:t>
            </a:r>
          </a:p>
          <a:p>
            <a:endParaRPr lang="en-US" altLang="en-US" dirty="0"/>
          </a:p>
          <a:p>
            <a:r>
              <a:rPr lang="en-US" altLang="en-US" dirty="0"/>
              <a:t>Not as close to ¼ of the total sequential time.</a:t>
            </a:r>
          </a:p>
          <a:p>
            <a:endParaRPr lang="en-US" altLang="en-US" dirty="0"/>
          </a:p>
          <a:p>
            <a:r>
              <a:rPr lang="en-US" altLang="en-US" dirty="0"/>
              <a:t>Slide by Leo Porter.</a:t>
            </a:r>
          </a:p>
        </p:txBody>
      </p:sp>
    </p:spTree>
    <p:extLst>
      <p:ext uri="{BB962C8B-B14F-4D97-AF65-F5344CB8AC3E}">
        <p14:creationId xmlns:p14="http://schemas.microsoft.com/office/powerpoint/2010/main" val="81258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AD42AD0-11C4-6240-8D72-1CE9AA7BA644}"/>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D2D3A157-17C5-204F-A868-6F6F2F7105BB}"/>
              </a:ext>
            </a:extLst>
          </p:cNvPr>
          <p:cNvSpPr>
            <a:spLocks noGrp="1" noChangeArrowheads="1"/>
          </p:cNvSpPr>
          <p:nvPr>
            <p:ph type="body" idx="1"/>
          </p:nvPr>
        </p:nvSpPr>
        <p:spPr>
          <a:noFill/>
        </p:spPr>
        <p:txBody>
          <a:bodyPr/>
          <a:lstStyle/>
          <a:p>
            <a:r>
              <a:rPr lang="en-US" altLang="en-US" dirty="0"/>
              <a:t>Correct answer: D</a:t>
            </a:r>
          </a:p>
          <a:p>
            <a:endParaRPr lang="en-US" altLang="en-US" dirty="0"/>
          </a:p>
          <a:p>
            <a:r>
              <a:rPr lang="en-US" altLang="en-US" dirty="0"/>
              <a:t>All of these are true in some degree, but A-C are what we’ve learned from using Amdahl’s Law to evaluation parallel speedups on multi-core processors.  D is the only one which is a universal interpretation of Amdahl’s Law.</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Slide by Leo Porter.</a:t>
            </a:r>
          </a:p>
          <a:p>
            <a:endParaRPr lang="en-US" altLang="en-US" dirty="0"/>
          </a:p>
        </p:txBody>
      </p:sp>
    </p:spTree>
    <p:extLst>
      <p:ext uri="{BB962C8B-B14F-4D97-AF65-F5344CB8AC3E}">
        <p14:creationId xmlns:p14="http://schemas.microsoft.com/office/powerpoint/2010/main" val="724744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CB69004-0D64-2F4E-B99D-B7D859AF27B6}" type="datetime4">
              <a:rPr lang="en-US" altLang="en-US" smtClean="0">
                <a:latin typeface="Times New Roman" charset="0"/>
              </a:rPr>
              <a:t>August 28, 2018</a:t>
            </a:fld>
            <a:endParaRPr lang="en-US" altLang="en-US">
              <a:latin typeface="Times New Roman" charset="0"/>
            </a:endParaRP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136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B0F1AA8-67BA-784A-839D-8DC98BD9C646}" type="slidenum">
              <a:rPr lang="en-US" altLang="en-US">
                <a:latin typeface="Times New Roman" charset="0"/>
              </a:rPr>
              <a:pPr/>
              <a:t>15</a:t>
            </a:fld>
            <a:endParaRPr lang="en-US" altLang="en-US">
              <a:latin typeface="Times New Roman" charset="0"/>
            </a:endParaRPr>
          </a:p>
        </p:txBody>
      </p:sp>
      <p:sp>
        <p:nvSpPr>
          <p:cNvPr id="113669" name="Rectangle 2"/>
          <p:cNvSpPr>
            <a:spLocks noGrp="1" noRot="1" noChangeAspect="1" noChangeArrowheads="1" noTextEdit="1"/>
          </p:cNvSpPr>
          <p:nvPr>
            <p:ph type="sldImg"/>
          </p:nvPr>
        </p:nvSpPr>
        <p:spPr>
          <a:ln/>
        </p:spPr>
      </p:sp>
      <p:sp>
        <p:nvSpPr>
          <p:cNvPr id="113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Times New Roman" charset="0"/>
              </a:rPr>
              <a:t>Section 1.11</a:t>
            </a:r>
          </a:p>
          <a:p>
            <a:endParaRPr lang="en-AU" altLang="en-US" dirty="0">
              <a:latin typeface="Times New Roman" charset="0"/>
            </a:endParaRPr>
          </a:p>
          <a:p>
            <a:r>
              <a:rPr lang="en-AU" altLang="en-US" dirty="0">
                <a:latin typeface="Times New Roman" charset="0"/>
              </a:rPr>
              <a:t>Based off of a slide </a:t>
            </a:r>
            <a:r>
              <a:rPr lang="en-AU" altLang="en-US">
                <a:latin typeface="Times New Roman" charset="0"/>
              </a:rPr>
              <a:t>by Leo Porter.</a:t>
            </a:r>
            <a:endParaRPr lang="en-AU" altLang="en-US" dirty="0">
              <a:latin typeface="Times New Roman" charset="0"/>
            </a:endParaRPr>
          </a:p>
        </p:txBody>
      </p:sp>
    </p:spTree>
    <p:extLst>
      <p:ext uri="{BB962C8B-B14F-4D97-AF65-F5344CB8AC3E}">
        <p14:creationId xmlns:p14="http://schemas.microsoft.com/office/powerpoint/2010/main" val="45896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lecture you’re going to learn a lot of new things: the basic building blocks of a computer. We’ll slowly combine these to learn how many components of a computer are built up.</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16</a:t>
            </a:fld>
            <a:endParaRPr lang="en-US" altLang="en-US"/>
          </a:p>
        </p:txBody>
      </p:sp>
    </p:spTree>
    <p:extLst>
      <p:ext uri="{BB962C8B-B14F-4D97-AF65-F5344CB8AC3E}">
        <p14:creationId xmlns:p14="http://schemas.microsoft.com/office/powerpoint/2010/main" val="55940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r>
              <a:rPr lang="en-US" altLang="en-US" sz="1300">
                <a:latin typeface="Times New Roman" charset="0"/>
              </a:rPr>
              <a:t>Morgan Kaufmann Publishers</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fld id="{526F4D78-274F-C643-85A0-9058F5A6C8BB}" type="datetime4">
              <a:rPr lang="en-US" altLang="en-US" sz="1300">
                <a:latin typeface="Times New Roman" charset="0"/>
              </a:rPr>
              <a:pPr/>
              <a:t>August 28, 2018</a:t>
            </a:fld>
            <a:endParaRPr lang="en-US" altLang="en-US" sz="1300">
              <a:latin typeface="Times New Roman" charset="0"/>
            </a:endParaRPr>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r>
              <a:rPr lang="en-US" altLang="en-US" sz="1300">
                <a:latin typeface="Times New Roman" charset="0"/>
              </a:rPr>
              <a:t>Chapter 1 — Computer Abstractions and Technology</a:t>
            </a:r>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defTabSz="966788" eaLnBrk="0" fontAlgn="base" hangingPunct="0">
              <a:spcBef>
                <a:spcPct val="0"/>
              </a:spcBef>
              <a:spcAft>
                <a:spcPct val="0"/>
              </a:spcAft>
              <a:defRPr sz="1600">
                <a:solidFill>
                  <a:schemeClr val="tx1"/>
                </a:solidFill>
                <a:latin typeface="Arial" charset="0"/>
              </a:defRPr>
            </a:lvl6pPr>
            <a:lvl7pPr marL="2971800" indent="-228600" defTabSz="966788" eaLnBrk="0" fontAlgn="base" hangingPunct="0">
              <a:spcBef>
                <a:spcPct val="0"/>
              </a:spcBef>
              <a:spcAft>
                <a:spcPct val="0"/>
              </a:spcAft>
              <a:defRPr sz="1600">
                <a:solidFill>
                  <a:schemeClr val="tx1"/>
                </a:solidFill>
                <a:latin typeface="Arial" charset="0"/>
              </a:defRPr>
            </a:lvl7pPr>
            <a:lvl8pPr marL="3429000" indent="-228600" defTabSz="966788" eaLnBrk="0" fontAlgn="base" hangingPunct="0">
              <a:spcBef>
                <a:spcPct val="0"/>
              </a:spcBef>
              <a:spcAft>
                <a:spcPct val="0"/>
              </a:spcAft>
              <a:defRPr sz="1600">
                <a:solidFill>
                  <a:schemeClr val="tx1"/>
                </a:solidFill>
                <a:latin typeface="Arial" charset="0"/>
              </a:defRPr>
            </a:lvl8pPr>
            <a:lvl9pPr marL="3886200" indent="-228600" defTabSz="966788" eaLnBrk="0" fontAlgn="base" hangingPunct="0">
              <a:spcBef>
                <a:spcPct val="0"/>
              </a:spcBef>
              <a:spcAft>
                <a:spcPct val="0"/>
              </a:spcAft>
              <a:defRPr sz="1600">
                <a:solidFill>
                  <a:schemeClr val="tx1"/>
                </a:solidFill>
                <a:latin typeface="Arial" charset="0"/>
              </a:defRPr>
            </a:lvl9pPr>
          </a:lstStyle>
          <a:p>
            <a:fld id="{284101FE-E4DB-6249-94A8-6915F22F16BD}" type="slidenum">
              <a:rPr lang="en-US" altLang="en-US" sz="1300">
                <a:latin typeface="Times New Roman" charset="0"/>
              </a:rPr>
              <a:pPr/>
              <a:t>17</a:t>
            </a:fld>
            <a:endParaRPr lang="en-US" altLang="en-US" sz="1300">
              <a:latin typeface="Times New Roman" charset="0"/>
            </a:endParaRPr>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Everything we’re going to do involves</a:t>
            </a:r>
            <a:r>
              <a:rPr lang="en-US" altLang="en-US" baseline="0" dirty="0">
                <a:latin typeface="Times New Roman" charset="0"/>
              </a:rPr>
              <a:t> just these two values! Everything can be represented this way, and all the operations we need to do just combine 0s and 1s. This is also the reason we use the binary system to represent numbers</a:t>
            </a:r>
            <a:r>
              <a:rPr lang="mr-IN" altLang="en-US" baseline="0" dirty="0">
                <a:latin typeface="Times New Roman" charset="0"/>
              </a:rPr>
              <a:t>…</a:t>
            </a:r>
            <a:r>
              <a:rPr lang="en-US"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87270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columns represents a power of 2.</a:t>
            </a:r>
            <a:r>
              <a:rPr lang="en-US" baseline="0" dirty="0"/>
              <a:t> Just like in decimal each column represents a power of 10. Example...</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18</a:t>
            </a:fld>
            <a:endParaRPr lang="en-US" altLang="en-US"/>
          </a:p>
        </p:txBody>
      </p:sp>
    </p:spTree>
    <p:extLst>
      <p:ext uri="{BB962C8B-B14F-4D97-AF65-F5344CB8AC3E}">
        <p14:creationId xmlns:p14="http://schemas.microsoft.com/office/powerpoint/2010/main" val="159812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different numbering system has</a:t>
            </a:r>
            <a:r>
              <a:rPr lang="en-US" baseline="0" dirty="0"/>
              <a:t> been done before </a:t>
            </a:r>
            <a:r>
              <a:rPr lang="mr-IN" baseline="0" dirty="0"/>
              <a:t>–</a:t>
            </a:r>
            <a:r>
              <a:rPr lang="en-US" baseline="0" dirty="0"/>
              <a:t> Babylonians used a base-60 system, Mayans used a base-20 system.</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19</a:t>
            </a:fld>
            <a:endParaRPr lang="en-US" altLang="en-US"/>
          </a:p>
        </p:txBody>
      </p:sp>
    </p:spTree>
    <p:extLst>
      <p:ext uri="{BB962C8B-B14F-4D97-AF65-F5344CB8AC3E}">
        <p14:creationId xmlns:p14="http://schemas.microsoft.com/office/powerpoint/2010/main" val="164125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99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8A8094E-4532-6B4C-AC3E-BE6E36A7AB67}" type="datetime4">
              <a:rPr lang="en-US" altLang="en-US" smtClean="0">
                <a:latin typeface="Times New Roman" charset="0"/>
              </a:rPr>
              <a:t>August 28, 2018</a:t>
            </a:fld>
            <a:endParaRPr lang="en-US" altLang="en-US">
              <a:latin typeface="Times New Roman" charset="0"/>
            </a:endParaRPr>
          </a:p>
        </p:txBody>
      </p:sp>
      <p:sp>
        <p:nvSpPr>
          <p:cNvPr id="99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99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A10F6B2-A72D-0D4A-AEDC-F6AB62AD3585}" type="slidenum">
              <a:rPr lang="en-US" altLang="en-US">
                <a:latin typeface="Times New Roman" charset="0"/>
              </a:rPr>
              <a:pPr/>
              <a:t>2</a:t>
            </a:fld>
            <a:endParaRPr lang="en-US" altLang="en-US">
              <a:latin typeface="Times New Roman" charset="0"/>
            </a:endParaRPr>
          </a:p>
        </p:txBody>
      </p:sp>
      <p:sp>
        <p:nvSpPr>
          <p:cNvPr id="99333" name="Rectangle 2"/>
          <p:cNvSpPr>
            <a:spLocks noGrp="1" noRot="1" noChangeAspect="1" noChangeArrowheads="1" noTextEdit="1"/>
          </p:cNvSpPr>
          <p:nvPr>
            <p:ph type="sldImg"/>
          </p:nvPr>
        </p:nvSpPr>
        <p:spPr>
          <a:ln/>
        </p:spPr>
      </p:sp>
      <p:sp>
        <p:nvSpPr>
          <p:cNvPr id="993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Times New Roman" charset="0"/>
              </a:rPr>
              <a:t>Section 1.9</a:t>
            </a:r>
          </a:p>
          <a:p>
            <a:r>
              <a:rPr lang="en-AU" altLang="en-US" dirty="0">
                <a:latin typeface="Times New Roman" charset="0"/>
              </a:rPr>
              <a:t>In general, for units that are proportional to time (like latency or response time), use arithmetic mean.</a:t>
            </a:r>
          </a:p>
          <a:p>
            <a:r>
              <a:rPr lang="en-AU" altLang="en-US" dirty="0">
                <a:latin typeface="Times New Roman" charset="0"/>
              </a:rPr>
              <a:t>For </a:t>
            </a:r>
            <a:r>
              <a:rPr lang="en-AU" altLang="en-US" dirty="0" err="1">
                <a:latin typeface="Times New Roman" charset="0"/>
              </a:rPr>
              <a:t>unitless</a:t>
            </a:r>
            <a:r>
              <a:rPr lang="en-AU" altLang="en-US" dirty="0">
                <a:latin typeface="Times New Roman" charset="0"/>
              </a:rPr>
              <a:t> quantities (e.g. speedup ratios) use the geometric mean</a:t>
            </a:r>
          </a:p>
          <a:p>
            <a:endParaRPr lang="en-AU" altLang="en-US" dirty="0">
              <a:latin typeface="Times New Roman" charset="0"/>
            </a:endParaRPr>
          </a:p>
          <a:p>
            <a:r>
              <a:rPr lang="en-AU" altLang="en-US" dirty="0">
                <a:latin typeface="Times New Roman" charset="0"/>
              </a:rPr>
              <a:t>Note that this is also measuring the compiler! So if you want a true comparison, compare with the same compiler.</a:t>
            </a:r>
          </a:p>
        </p:txBody>
      </p:sp>
    </p:spTree>
    <p:extLst>
      <p:ext uri="{BB962C8B-B14F-4D97-AF65-F5344CB8AC3E}">
        <p14:creationId xmlns:p14="http://schemas.microsoft.com/office/powerpoint/2010/main" val="328934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represent all our numbers in</a:t>
            </a:r>
            <a:r>
              <a:rPr lang="en-US" baseline="0" dirty="0"/>
              <a:t> binary. And in fact we can represent everything we want in binary. AND we can perform any operations by just manipulating ones and zeros. We'll do it by building up blocks of logic functions.</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20</a:t>
            </a:fld>
            <a:endParaRPr lang="en-US" altLang="en-US"/>
          </a:p>
        </p:txBody>
      </p:sp>
    </p:spTree>
    <p:extLst>
      <p:ext uri="{BB962C8B-B14F-4D97-AF65-F5344CB8AC3E}">
        <p14:creationId xmlns:p14="http://schemas.microsoft.com/office/powerpoint/2010/main" val="705142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performs “logical” operations on </a:t>
            </a:r>
            <a:r>
              <a:rPr lang="en-US" dirty="0" err="1"/>
              <a:t>boolean</a:t>
            </a:r>
            <a:r>
              <a:rPr lang="en-US" dirty="0"/>
              <a:t> inputs. Everything</a:t>
            </a:r>
            <a:r>
              <a:rPr lang="en-US" baseline="0" dirty="0"/>
              <a:t> we want to do can be built up from just a few logical operations</a:t>
            </a:r>
            <a:r>
              <a:rPr lang="mr-IN" baseline="0" dirty="0"/>
              <a: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21</a:t>
            </a:fld>
            <a:endParaRPr lang="en-US" altLang="en-US"/>
          </a:p>
        </p:txBody>
      </p:sp>
    </p:spTree>
    <p:extLst>
      <p:ext uri="{BB962C8B-B14F-4D97-AF65-F5344CB8AC3E}">
        <p14:creationId xmlns:p14="http://schemas.microsoft.com/office/powerpoint/2010/main" val="1971918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We can</a:t>
            </a:r>
            <a:r>
              <a:rPr lang="en-US" baseline="0" dirty="0"/>
              <a:t> actually do a special type of algebra: Boolean algebra (named after George Boole, a 19</a:t>
            </a:r>
            <a:r>
              <a:rPr lang="en-US" baseline="30000" dirty="0"/>
              <a:t>th</a:t>
            </a:r>
            <a:r>
              <a:rPr lang="en-US" baseline="0" dirty="0"/>
              <a:t> century mathematician)</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22</a:t>
            </a:fld>
            <a:endParaRPr lang="en-US" altLang="en-US"/>
          </a:p>
        </p:txBody>
      </p:sp>
    </p:spTree>
    <p:extLst>
      <p:ext uri="{BB962C8B-B14F-4D97-AF65-F5344CB8AC3E}">
        <p14:creationId xmlns:p14="http://schemas.microsoft.com/office/powerpoint/2010/main" val="358734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AND before OR fits with using multiplication symbol for AND and plus for OR. But if you ever</a:t>
            </a:r>
            <a:r>
              <a:rPr lang="en-US" baseline="0" dirty="0"/>
              <a:t> forget this and/or just want to make it clear, just use parentheses! It’s never wrong. This goes for basically any situation where precedence might not be clear, especially while programming.</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25</a:t>
            </a:fld>
            <a:endParaRPr lang="en-US" altLang="en-US"/>
          </a:p>
        </p:txBody>
      </p:sp>
    </p:spTree>
    <p:extLst>
      <p:ext uri="{BB962C8B-B14F-4D97-AF65-F5344CB8AC3E}">
        <p14:creationId xmlns:p14="http://schemas.microsoft.com/office/powerpoint/2010/main" val="1379673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Because a combinational logic block has no memory, we can</a:t>
            </a:r>
            <a:r>
              <a:rPr lang="en-US" baseline="0" dirty="0"/>
              <a:t> specify it just by defining the values of the outputs for each set of input values.</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26</a:t>
            </a:fld>
            <a:endParaRPr lang="en-US" altLang="en-US"/>
          </a:p>
        </p:txBody>
      </p:sp>
    </p:spTree>
    <p:extLst>
      <p:ext uri="{BB962C8B-B14F-4D97-AF65-F5344CB8AC3E}">
        <p14:creationId xmlns:p14="http://schemas.microsoft.com/office/powerpoint/2010/main" val="1931249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combinational logic block has no memory, we can</a:t>
            </a:r>
            <a:r>
              <a:rPr lang="en-US" baseline="0" dirty="0"/>
              <a:t> specify it just by defining the values of the outputs for each set of input values.</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August 28,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27</a:t>
            </a:fld>
            <a:endParaRPr lang="en-US" altLang="en-US"/>
          </a:p>
        </p:txBody>
      </p:sp>
    </p:spTree>
    <p:extLst>
      <p:ext uri="{BB962C8B-B14F-4D97-AF65-F5344CB8AC3E}">
        <p14:creationId xmlns:p14="http://schemas.microsoft.com/office/powerpoint/2010/main" val="165798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01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CF39474-F258-CD4E-B27F-3A5CBDF869D6}" type="datetime4">
              <a:rPr lang="en-US" altLang="en-US" smtClean="0">
                <a:latin typeface="Times New Roman" charset="0"/>
              </a:rPr>
              <a:t>August 28, 2018</a:t>
            </a:fld>
            <a:endParaRPr lang="en-US" altLang="en-US">
              <a:latin typeface="Times New Roman" charset="0"/>
            </a:endParaRPr>
          </a:p>
        </p:txBody>
      </p:sp>
      <p:sp>
        <p:nvSpPr>
          <p:cNvPr id="101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01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626D2FB-0024-1C47-B435-8DD317D35287}" type="slidenum">
              <a:rPr lang="en-US" altLang="en-US">
                <a:latin typeface="Times New Roman" charset="0"/>
              </a:rPr>
              <a:pPr/>
              <a:t>3</a:t>
            </a:fld>
            <a:endParaRPr lang="en-US" altLang="en-US">
              <a:latin typeface="Times New Roman" charset="0"/>
            </a:endParaRPr>
          </a:p>
        </p:txBody>
      </p:sp>
      <p:sp>
        <p:nvSpPr>
          <p:cNvPr id="101381" name="Rectangle 2"/>
          <p:cNvSpPr>
            <a:spLocks noGrp="1" noRot="1" noChangeAspect="1" noChangeArrowheads="1" noTextEdit="1"/>
          </p:cNvSpPr>
          <p:nvPr>
            <p:ph type="sldImg"/>
          </p:nvPr>
        </p:nvSpPr>
        <p:spPr>
          <a:ln/>
        </p:spPr>
      </p:sp>
      <p:sp>
        <p:nvSpPr>
          <p:cNvPr id="101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Notice the high CPI values in some of the benchmarks. This is typically because of high cache miss rates.</a:t>
            </a:r>
          </a:p>
          <a:p>
            <a:r>
              <a:rPr lang="en-AU" altLang="en-US" dirty="0">
                <a:latin typeface="Times New Roman" charset="0"/>
              </a:rPr>
              <a:t>Also, note importance of geomean here. Otherwise 190 for quantum simulation would be given too much weight.</a:t>
            </a:r>
          </a:p>
        </p:txBody>
      </p:sp>
    </p:spTree>
    <p:extLst>
      <p:ext uri="{BB962C8B-B14F-4D97-AF65-F5344CB8AC3E}">
        <p14:creationId xmlns:p14="http://schemas.microsoft.com/office/powerpoint/2010/main" val="3062839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03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87C66E5-C817-6343-973E-01A953C8A3CB}" type="datetime4">
              <a:rPr lang="en-US" altLang="en-US" smtClean="0">
                <a:latin typeface="Times New Roman" charset="0"/>
              </a:rPr>
              <a:t>August 28, 2018</a:t>
            </a:fld>
            <a:endParaRPr lang="en-US" altLang="en-US">
              <a:latin typeface="Times New Roman" charset="0"/>
            </a:endParaRPr>
          </a:p>
        </p:txBody>
      </p:sp>
      <p:sp>
        <p:nvSpPr>
          <p:cNvPr id="103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03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AE05F58-068F-624C-95E6-F605B4A4ED9D}" type="slidenum">
              <a:rPr lang="en-US" altLang="en-US">
                <a:latin typeface="Times New Roman" charset="0"/>
              </a:rPr>
              <a:pPr/>
              <a:t>4</a:t>
            </a:fld>
            <a:endParaRPr lang="en-US" altLang="en-US">
              <a:latin typeface="Times New Roman" charset="0"/>
            </a:endParaRPr>
          </a:p>
        </p:txBody>
      </p:sp>
      <p:sp>
        <p:nvSpPr>
          <p:cNvPr id="103429" name="Rectangle 2"/>
          <p:cNvSpPr>
            <a:spLocks noGrp="1" noRot="1" noChangeAspect="1" noChangeArrowheads="1" noTextEdit="1"/>
          </p:cNvSpPr>
          <p:nvPr>
            <p:ph type="sldImg"/>
          </p:nvPr>
        </p:nvSpPr>
        <p:spPr>
          <a:ln/>
        </p:spPr>
      </p:sp>
      <p:sp>
        <p:nvSpPr>
          <p:cNvPr id="103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Times New Roman" charset="0"/>
            </a:endParaRPr>
          </a:p>
        </p:txBody>
      </p:sp>
    </p:spTree>
    <p:extLst>
      <p:ext uri="{BB962C8B-B14F-4D97-AF65-F5344CB8AC3E}">
        <p14:creationId xmlns:p14="http://schemas.microsoft.com/office/powerpoint/2010/main" val="5687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05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0953DF1-61E8-1E40-927D-9E55A473C4A7}" type="datetime4">
              <a:rPr lang="en-US" altLang="en-US" smtClean="0">
                <a:latin typeface="Times New Roman" charset="0"/>
              </a:rPr>
              <a:t>August 28, 2018</a:t>
            </a:fld>
            <a:endParaRPr lang="en-US" altLang="en-US">
              <a:latin typeface="Times New Roman" charset="0"/>
            </a:endParaRPr>
          </a:p>
        </p:txBody>
      </p:sp>
      <p:sp>
        <p:nvSpPr>
          <p:cNvPr id="105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05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0ABA864-C22D-7E4F-B813-0B5F6AFDA163}" type="slidenum">
              <a:rPr lang="en-US" altLang="en-US">
                <a:latin typeface="Times New Roman" charset="0"/>
              </a:rPr>
              <a:pPr/>
              <a:t>5</a:t>
            </a:fld>
            <a:endParaRPr lang="en-US" altLang="en-US">
              <a:latin typeface="Times New Roman" charset="0"/>
            </a:endParaRPr>
          </a:p>
        </p:txBody>
      </p:sp>
      <p:sp>
        <p:nvSpPr>
          <p:cNvPr id="105477" name="Rectangle 2"/>
          <p:cNvSpPr>
            <a:spLocks noGrp="1" noRot="1" noChangeAspect="1" noChangeArrowheads="1" noTextEdit="1"/>
          </p:cNvSpPr>
          <p:nvPr>
            <p:ph type="sldImg"/>
          </p:nvPr>
        </p:nvSpPr>
        <p:spPr>
          <a:ln/>
        </p:spPr>
      </p:sp>
      <p:sp>
        <p:nvSpPr>
          <p:cNvPr id="105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Times New Roman" charset="0"/>
            </a:endParaRPr>
          </a:p>
        </p:txBody>
      </p:sp>
    </p:spTree>
    <p:extLst>
      <p:ext uri="{BB962C8B-B14F-4D97-AF65-F5344CB8AC3E}">
        <p14:creationId xmlns:p14="http://schemas.microsoft.com/office/powerpoint/2010/main" val="173567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3BCE7BB-656B-9C49-BD03-954E2A93CB6B}" type="datetime4">
              <a:rPr lang="en-US" altLang="en-US" smtClean="0">
                <a:latin typeface="Times New Roman" charset="0"/>
              </a:rPr>
              <a:t>August 28, 2018</a:t>
            </a:fld>
            <a:endParaRPr lang="en-US" altLang="en-US">
              <a:latin typeface="Times New Roman" charset="0"/>
            </a:endParaRP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09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4473149-E5C6-B841-8CED-10CAC88CFEE6}" type="slidenum">
              <a:rPr lang="en-US" altLang="en-US">
                <a:latin typeface="Times New Roman" charset="0"/>
              </a:rPr>
              <a:pPr/>
              <a:t>6</a:t>
            </a:fld>
            <a:endParaRPr lang="en-US" altLang="en-US">
              <a:latin typeface="Times New Roman" charset="0"/>
            </a:endParaRPr>
          </a:p>
        </p:txBody>
      </p:sp>
      <p:sp>
        <p:nvSpPr>
          <p:cNvPr id="109573" name="Rectangle 2"/>
          <p:cNvSpPr>
            <a:spLocks noGrp="1" noRot="1" noChangeAspect="1" noChangeArrowheads="1" noTextEdit="1"/>
          </p:cNvSpPr>
          <p:nvPr>
            <p:ph type="sldImg"/>
          </p:nvPr>
        </p:nvSpPr>
        <p:spPr>
          <a:ln/>
        </p:spPr>
      </p:sp>
      <p:sp>
        <p:nvSpPr>
          <p:cNvPr id="109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Times New Roman" charset="0"/>
            </a:endParaRPr>
          </a:p>
        </p:txBody>
      </p:sp>
    </p:spTree>
    <p:extLst>
      <p:ext uri="{BB962C8B-B14F-4D97-AF65-F5344CB8AC3E}">
        <p14:creationId xmlns:p14="http://schemas.microsoft.com/office/powerpoint/2010/main" val="23631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9F15C0E-267F-0946-B51B-F50CDF621524}" type="datetime4">
              <a:rPr lang="en-US" altLang="en-US" smtClean="0">
                <a:latin typeface="Times New Roman" charset="0"/>
              </a:rPr>
              <a:t>August 28, 2018</a:t>
            </a:fld>
            <a:endParaRPr lang="en-US" altLang="en-US">
              <a:latin typeface="Times New Roman" charset="0"/>
            </a:endParaRP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116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9C342F4-A445-704D-96F2-D9FE008FEF1F}" type="slidenum">
              <a:rPr lang="en-US" altLang="en-US">
                <a:latin typeface="Times New Roman" charset="0"/>
              </a:rPr>
              <a:pPr/>
              <a:t>7</a:t>
            </a:fld>
            <a:endParaRPr lang="en-US" altLang="en-US">
              <a:latin typeface="Times New Roman" charset="0"/>
            </a:endParaRPr>
          </a:p>
        </p:txBody>
      </p:sp>
      <p:sp>
        <p:nvSpPr>
          <p:cNvPr id="111621" name="Rectangle 2"/>
          <p:cNvSpPr>
            <a:spLocks noGrp="1" noRot="1" noChangeAspect="1" noChangeArrowheads="1" noTextEdit="1"/>
          </p:cNvSpPr>
          <p:nvPr>
            <p:ph type="sldImg"/>
          </p:nvPr>
        </p:nvSpPr>
        <p:spPr>
          <a:ln/>
        </p:spPr>
      </p:sp>
      <p:sp>
        <p:nvSpPr>
          <p:cNvPr id="111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ltLang="en-US" dirty="0">
                <a:latin typeface="Times New Roman" charset="0"/>
              </a:rPr>
              <a:t>Big picture: execution time is the only</a:t>
            </a:r>
            <a:r>
              <a:rPr lang="en-AU" altLang="en-US" baseline="0" dirty="0">
                <a:latin typeface="Times New Roman" charset="0"/>
              </a:rPr>
              <a:t> measure of performance that is always valid. Sometimes other metrics are valid in a limited context, but it is an error to use them beyond that context.</a:t>
            </a:r>
          </a:p>
          <a:p>
            <a:endParaRPr lang="en-AU" altLang="en-US" baseline="0" dirty="0">
              <a:latin typeface="Times New Roman" charset="0"/>
            </a:endParaRPr>
          </a:p>
          <a:p>
            <a:r>
              <a:rPr lang="en-AU" altLang="en-US" baseline="0" dirty="0">
                <a:latin typeface="Times New Roman" charset="0"/>
              </a:rPr>
              <a:t>Can be useful to compare same program across same ISA. Otherwise, can be deceptive: make the clock rate really fast and execute </a:t>
            </a:r>
            <a:r>
              <a:rPr lang="en-AU" altLang="en-US" baseline="0" dirty="0" err="1">
                <a:latin typeface="Times New Roman" charset="0"/>
              </a:rPr>
              <a:t>noops</a:t>
            </a:r>
            <a:r>
              <a:rPr lang="en-AU" altLang="en-US" baseline="0" dirty="0">
                <a:latin typeface="Times New Roman" charset="0"/>
              </a:rPr>
              <a:t>.</a:t>
            </a:r>
            <a:endParaRPr lang="en-AU" altLang="en-US" dirty="0">
              <a:latin typeface="Times New Roman" charset="0"/>
            </a:endParaRPr>
          </a:p>
        </p:txBody>
      </p:sp>
    </p:spTree>
    <p:extLst>
      <p:ext uri="{BB962C8B-B14F-4D97-AF65-F5344CB8AC3E}">
        <p14:creationId xmlns:p14="http://schemas.microsoft.com/office/powerpoint/2010/main" val="35458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20039037-090D-ED4A-A779-94C7A1AEE3E8}"/>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B089C2D0-6A0D-E248-A68C-884FC993DD7F}"/>
              </a:ext>
            </a:extLst>
          </p:cNvPr>
          <p:cNvSpPr>
            <a:spLocks noGrp="1"/>
          </p:cNvSpPr>
          <p:nvPr>
            <p:ph type="body" idx="1"/>
          </p:nvPr>
        </p:nvSpPr>
        <p:spPr>
          <a:noFill/>
        </p:spPr>
        <p:txBody>
          <a:bodyPr/>
          <a:lstStyle/>
          <a:p>
            <a:r>
              <a:rPr lang="en-US" altLang="en-US" dirty="0"/>
              <a:t>This is just a story telling slide but I feel the students find it interesting.  I tell them about these two competing companies.  One focuses on getting CPI down, the other on CT faster.  The CPI focused designers have a much cleaner ISA as well, but the CT designers have a more common ISA and, more importantly, they recognize it’s easy to market CT.  CT is a fixed number whereas CPI depends on programs.  So when the average consumer goes to buy a processor, they only see CT.  CT focused won (Intel) and CPI focused lost (Alpha).  But now that we’ve hit the power and thermal wall, CT is stagnant. So the CT focused company has to remarket to something other than CT.</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9900"/>
                </a:solidFill>
              </a:rPr>
              <a:t>If we can’t use something like raw processor speed (CT), if we want CPI - we need to look at performance on benchmarks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solidFill>
                <a:srgbClr val="0099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9900"/>
                </a:solidFill>
              </a:rPr>
              <a:t>Based on a slide by Leo Porter.</a:t>
            </a:r>
          </a:p>
          <a:p>
            <a:endParaRPr lang="en-US" altLang="en-US" dirty="0"/>
          </a:p>
        </p:txBody>
      </p:sp>
    </p:spTree>
    <p:extLst>
      <p:ext uri="{BB962C8B-B14F-4D97-AF65-F5344CB8AC3E}">
        <p14:creationId xmlns:p14="http://schemas.microsoft.com/office/powerpoint/2010/main" val="101620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107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D493EA8-2370-D649-9AA9-68D865C67A31}" type="datetime4">
              <a:rPr lang="en-US" altLang="en-US" smtClean="0">
                <a:latin typeface="Times New Roman" charset="0"/>
              </a:rPr>
              <a:t>August 28, 2018</a:t>
            </a:fld>
            <a:endParaRPr lang="en-US" altLang="en-US">
              <a:latin typeface="Times New Roman" charset="0"/>
            </a:endParaRPr>
          </a:p>
        </p:txBody>
      </p:sp>
      <p:sp>
        <p:nvSpPr>
          <p:cNvPr id="107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107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D2B7499-3DFB-FD49-B42C-2FB1116BA75A}" type="slidenum">
              <a:rPr lang="en-US" altLang="en-US">
                <a:latin typeface="Times New Roman" charset="0"/>
              </a:rPr>
              <a:pPr/>
              <a:t>9</a:t>
            </a:fld>
            <a:endParaRPr lang="en-US" altLang="en-US">
              <a:latin typeface="Times New Roman" charset="0"/>
            </a:endParaRPr>
          </a:p>
        </p:txBody>
      </p:sp>
      <p:sp>
        <p:nvSpPr>
          <p:cNvPr id="107525" name="Rectangle 2"/>
          <p:cNvSpPr>
            <a:spLocks noGrp="1" noRot="1" noChangeAspect="1" noChangeArrowheads="1" noTextEdit="1"/>
          </p:cNvSpPr>
          <p:nvPr>
            <p:ph type="sldImg"/>
          </p:nvPr>
        </p:nvSpPr>
        <p:spPr>
          <a:ln/>
        </p:spPr>
      </p:sp>
      <p:sp>
        <p:nvSpPr>
          <p:cNvPr id="107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Times New Roman" charset="0"/>
              </a:rPr>
              <a:t>Section 1.10</a:t>
            </a:r>
          </a:p>
          <a:p>
            <a:r>
              <a:rPr lang="en-AU" altLang="en-US" dirty="0">
                <a:latin typeface="Times New Roman" charset="0"/>
              </a:rPr>
              <a:t>A pitfall to expect that performance improvement, but Amdahl's</a:t>
            </a:r>
            <a:r>
              <a:rPr lang="en-AU" altLang="en-US" baseline="0" dirty="0">
                <a:latin typeface="Times New Roman" charset="0"/>
              </a:rPr>
              <a:t> law itself is actually a really useful tool.</a:t>
            </a:r>
            <a:endParaRPr lang="en-AU" altLang="en-US" dirty="0">
              <a:latin typeface="Times New Roman" charset="0"/>
            </a:endParaRPr>
          </a:p>
        </p:txBody>
      </p:sp>
    </p:spTree>
    <p:extLst>
      <p:ext uri="{BB962C8B-B14F-4D97-AF65-F5344CB8AC3E}">
        <p14:creationId xmlns:p14="http://schemas.microsoft.com/office/powerpoint/2010/main" val="3202073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notesSlide" Target="../notesSlides/notesSlide12.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notesSlide" Target="../notesSlides/notesSlide13.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4.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3.xml"/><Relationship Id="rId5" Type="http://schemas.openxmlformats.org/officeDocument/2006/relationships/tags" Target="../tags/tag34.xml"/><Relationship Id="rId4" Type="http://schemas.openxmlformats.org/officeDocument/2006/relationships/tags" Target="../tags/tag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a:t>Finish Performance</a:t>
            </a:r>
            <a:br>
              <a:rPr lang="en-US" dirty="0"/>
            </a:br>
            <a:r>
              <a:rPr lang="en-US" dirty="0"/>
              <a:t>+ Logic Design</a:t>
            </a:r>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Utterback</a:t>
            </a:r>
          </a:p>
          <a:p>
            <a:r>
              <a:rPr lang="en-US" altLang="en-US" sz="3600" dirty="0"/>
              <a:t>Lecture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9A180D04-AEAE-AB47-9EB8-2695E8DF63F0}" type="slidenum">
              <a:rPr lang="en-AU" altLang="en-US" sz="1400"/>
              <a:pPr>
                <a:spcBef>
                  <a:spcPct val="0"/>
                </a:spcBef>
                <a:buClrTx/>
                <a:buSzTx/>
                <a:buFontTx/>
                <a:buNone/>
              </a:pPr>
              <a:t>10</a:t>
            </a:fld>
            <a:endParaRPr lang="en-AU" altLang="en-US" sz="1400"/>
          </a:p>
        </p:txBody>
      </p:sp>
      <p:sp>
        <p:nvSpPr>
          <p:cNvPr id="106498" name="Rectangle 2"/>
          <p:cNvSpPr>
            <a:spLocks noGrp="1" noChangeArrowheads="1"/>
          </p:cNvSpPr>
          <p:nvPr>
            <p:ph type="title"/>
          </p:nvPr>
        </p:nvSpPr>
        <p:spPr/>
        <p:txBody>
          <a:bodyPr/>
          <a:lstStyle/>
          <a:p>
            <a:pPr eaLnBrk="1" hangingPunct="1"/>
            <a:r>
              <a:rPr lang="en-US" altLang="en-US"/>
              <a:t>Pitfall: Amdahl’s Law</a:t>
            </a:r>
            <a:endParaRPr lang="en-AU" altLang="en-US"/>
          </a:p>
        </p:txBody>
      </p:sp>
      <p:sp>
        <p:nvSpPr>
          <p:cNvPr id="106499" name="Rectangle 3"/>
          <p:cNvSpPr>
            <a:spLocks noGrp="1" noChangeArrowheads="1"/>
          </p:cNvSpPr>
          <p:nvPr>
            <p:ph type="body" idx="1"/>
          </p:nvPr>
        </p:nvSpPr>
        <p:spPr>
          <a:xfrm>
            <a:off x="684213" y="1125538"/>
            <a:ext cx="7991475" cy="1439862"/>
          </a:xfrm>
        </p:spPr>
        <p:txBody>
          <a:bodyPr/>
          <a:lstStyle/>
          <a:p>
            <a:pPr eaLnBrk="1" hangingPunct="1"/>
            <a:r>
              <a:rPr lang="en-US" altLang="en-US" sz="2800"/>
              <a:t>Improving an aspect of a computer and expecting a proportional improvement in overall performance</a:t>
            </a:r>
            <a:endParaRPr lang="en-US" altLang="en-US" sz="2800">
              <a:sym typeface="Wingdings" charset="2"/>
            </a:endParaRPr>
          </a:p>
        </p:txBody>
      </p:sp>
      <p:sp>
        <p:nvSpPr>
          <p:cNvPr id="106500" name="Text Box 4"/>
          <p:cNvSpPr txBox="1">
            <a:spLocks noChangeArrowheads="1"/>
          </p:cNvSpPr>
          <p:nvPr/>
        </p:nvSpPr>
        <p:spPr bwMode="auto">
          <a:xfrm rot="5400000">
            <a:off x="7496175" y="1279525"/>
            <a:ext cx="29289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US" altLang="en-US" sz="1800">
                <a:solidFill>
                  <a:schemeClr val="folHlink"/>
                </a:solidFill>
              </a:rPr>
              <a:t>§1.10 Fallacies and Pitfalls</a:t>
            </a:r>
          </a:p>
        </p:txBody>
      </p:sp>
      <p:graphicFrame>
        <p:nvGraphicFramePr>
          <p:cNvPr id="106503" name="Object 7"/>
          <p:cNvGraphicFramePr>
            <a:graphicFrameLocks noChangeAspect="1"/>
          </p:cNvGraphicFramePr>
          <p:nvPr/>
        </p:nvGraphicFramePr>
        <p:xfrm>
          <a:off x="1763713" y="2565400"/>
          <a:ext cx="5287962" cy="839788"/>
        </p:xfrm>
        <a:graphic>
          <a:graphicData uri="http://schemas.openxmlformats.org/presentationml/2006/ole">
            <mc:AlternateContent xmlns:mc="http://schemas.openxmlformats.org/markup-compatibility/2006">
              <mc:Choice xmlns:v="urn:schemas-microsoft-com:vml" Requires="v">
                <p:oleObj spid="_x0000_s171027" name="Equation" r:id="rId4" imgW="2641600" imgH="419100" progId="Equation.3">
                  <p:embed/>
                </p:oleObj>
              </mc:Choice>
              <mc:Fallback>
                <p:oleObj name="Equation" r:id="rId4" imgW="2641600" imgH="419100" progId="Equation.3">
                  <p:embed/>
                  <p:pic>
                    <p:nvPicPr>
                      <p:cNvPr id="1065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565400"/>
                        <a:ext cx="5287962" cy="8397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6504" name="Rectangle 8"/>
          <p:cNvSpPr>
            <a:spLocks noChangeArrowheads="1"/>
          </p:cNvSpPr>
          <p:nvPr/>
        </p:nvSpPr>
        <p:spPr bwMode="auto">
          <a:xfrm>
            <a:off x="684213" y="3500438"/>
            <a:ext cx="79914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eaLnBrk="1" hangingPunct="1"/>
            <a:r>
              <a:rPr lang="en-US" altLang="en-US" sz="2800" dirty="0">
                <a:sym typeface="Wingdings" charset="2"/>
              </a:rPr>
              <a:t>Example: A program runs for 100 s. 80 s are due to multiplication instructions.</a:t>
            </a:r>
          </a:p>
          <a:p>
            <a:pPr lvl="1" eaLnBrk="1" hangingPunct="1"/>
            <a:r>
              <a:rPr lang="en-US" altLang="en-US" sz="2000" dirty="0"/>
              <a:t>How much do we need to improve the multiply to achieve 2x performance?</a:t>
            </a:r>
          </a:p>
        </p:txBody>
      </p:sp>
      <p:graphicFrame>
        <p:nvGraphicFramePr>
          <p:cNvPr id="11" name="Object 5"/>
          <p:cNvGraphicFramePr>
            <a:graphicFrameLocks noChangeAspect="1"/>
          </p:cNvGraphicFramePr>
          <p:nvPr>
            <p:extLst/>
          </p:nvPr>
        </p:nvGraphicFramePr>
        <p:xfrm>
          <a:off x="2969617" y="5232301"/>
          <a:ext cx="3330575" cy="788987"/>
        </p:xfrm>
        <a:graphic>
          <a:graphicData uri="http://schemas.openxmlformats.org/presentationml/2006/ole">
            <mc:AlternateContent xmlns:mc="http://schemas.openxmlformats.org/markup-compatibility/2006">
              <mc:Choice xmlns:v="urn:schemas-microsoft-com:vml" Requires="v">
                <p:oleObj spid="_x0000_s171028" name="Equation" r:id="rId6" imgW="1663560" imgH="393480" progId="Equation.3">
                  <p:embed/>
                </p:oleObj>
              </mc:Choice>
              <mc:Fallback>
                <p:oleObj name="Equation" r:id="rId6" imgW="1663560" imgH="393480" progId="Equation.3">
                  <p:embed/>
                  <p:pic>
                    <p:nvPicPr>
                      <p:cNvPr id="1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9617" y="5232301"/>
                        <a:ext cx="3330575"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0457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11</a:t>
            </a:fld>
            <a:endParaRPr lang="en-AU" altLang="en-US"/>
          </a:p>
        </p:txBody>
      </p:sp>
      <p:graphicFrame>
        <p:nvGraphicFramePr>
          <p:cNvPr id="5" name="Object 5"/>
          <p:cNvGraphicFramePr>
            <a:graphicFrameLocks noChangeAspect="1"/>
          </p:cNvGraphicFramePr>
          <p:nvPr>
            <p:extLst/>
          </p:nvPr>
        </p:nvGraphicFramePr>
        <p:xfrm>
          <a:off x="1692275" y="4581128"/>
          <a:ext cx="2439987" cy="788988"/>
        </p:xfrm>
        <a:graphic>
          <a:graphicData uri="http://schemas.openxmlformats.org/presentationml/2006/ole">
            <mc:AlternateContent xmlns:mc="http://schemas.openxmlformats.org/markup-compatibility/2006">
              <mc:Choice xmlns:v="urn:schemas-microsoft-com:vml" Requires="v">
                <p:oleObj spid="_x0000_s172042" name="Equation" r:id="rId4" imgW="1218960" imgH="393480" progId="Equation.3">
                  <p:embed/>
                </p:oleObj>
              </mc:Choice>
              <mc:Fallback>
                <p:oleObj name="Equation" r:id="rId4" imgW="1218960" imgH="393480" progId="Equation.3">
                  <p:embed/>
                  <p:pic>
                    <p:nvPicPr>
                      <p:cNvPr id="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581128"/>
                        <a:ext cx="2439987"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 name="Rectangle 8"/>
          <p:cNvSpPr>
            <a:spLocks noChangeArrowheads="1"/>
          </p:cNvSpPr>
          <p:nvPr/>
        </p:nvSpPr>
        <p:spPr bwMode="auto">
          <a:xfrm>
            <a:off x="468313" y="1196975"/>
            <a:ext cx="79914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2800" dirty="0">
                <a:sym typeface="Wingdings" charset="2"/>
              </a:rPr>
              <a:t>Example: A program runs for 100 seconds.  Of the 100 seconds, 80 seconds are due to multiplies.  </a:t>
            </a:r>
          </a:p>
          <a:p>
            <a:pPr lvl="1" eaLnBrk="1" hangingPunct="1">
              <a:spcBef>
                <a:spcPct val="20000"/>
              </a:spcBef>
              <a:buClr>
                <a:schemeClr val="hlink"/>
              </a:buClr>
              <a:buSzPct val="55000"/>
              <a:buFont typeface="Wingdings" charset="2"/>
              <a:buChar char="n"/>
            </a:pPr>
            <a:r>
              <a:rPr lang="en-US" altLang="en-US" sz="2400" dirty="0">
                <a:sym typeface="Wingdings" charset="2"/>
              </a:rPr>
              <a:t>2x improvement: n = 2.66</a:t>
            </a:r>
          </a:p>
          <a:p>
            <a:pPr lvl="1" eaLnBrk="1" hangingPunct="1">
              <a:spcBef>
                <a:spcPct val="20000"/>
              </a:spcBef>
              <a:buClr>
                <a:schemeClr val="hlink"/>
              </a:buClr>
              <a:buSzPct val="55000"/>
              <a:buFont typeface="Wingdings" charset="2"/>
              <a:buChar char="n"/>
            </a:pPr>
            <a:r>
              <a:rPr lang="en-US" altLang="en-US" sz="2400" dirty="0">
                <a:sym typeface="Wingdings" charset="2"/>
              </a:rPr>
              <a:t>3x improvement: n = 6</a:t>
            </a:r>
          </a:p>
          <a:p>
            <a:pPr lvl="1" eaLnBrk="1" hangingPunct="1">
              <a:spcBef>
                <a:spcPct val="20000"/>
              </a:spcBef>
              <a:buClr>
                <a:schemeClr val="hlink"/>
              </a:buClr>
              <a:buSzPct val="55000"/>
              <a:buFont typeface="Wingdings" charset="2"/>
              <a:buChar char="n"/>
            </a:pPr>
            <a:r>
              <a:rPr lang="en-US" altLang="en-US" sz="2400" dirty="0">
                <a:sym typeface="Wingdings" charset="2"/>
              </a:rPr>
              <a:t>4x improvement: n = 16</a:t>
            </a:r>
          </a:p>
          <a:p>
            <a:pPr lvl="1" eaLnBrk="1" hangingPunct="1">
              <a:spcBef>
                <a:spcPct val="20000"/>
              </a:spcBef>
              <a:buClr>
                <a:schemeClr val="hlink"/>
              </a:buClr>
              <a:buSzPct val="55000"/>
              <a:buFont typeface="Wingdings" charset="2"/>
              <a:buChar char="n"/>
            </a:pPr>
            <a:r>
              <a:rPr lang="en-US" altLang="en-US" sz="2400" dirty="0">
                <a:sym typeface="Wingdings" charset="2"/>
              </a:rPr>
              <a:t>5x improvement: n = ?</a:t>
            </a:r>
          </a:p>
        </p:txBody>
      </p:sp>
      <p:sp>
        <p:nvSpPr>
          <p:cNvPr id="7" name="Rectangle 9"/>
          <p:cNvSpPr>
            <a:spLocks noChangeArrowheads="1"/>
          </p:cNvSpPr>
          <p:nvPr/>
        </p:nvSpPr>
        <p:spPr bwMode="auto">
          <a:xfrm>
            <a:off x="684213" y="5661025"/>
            <a:ext cx="7991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spcBef>
                <a:spcPct val="20000"/>
              </a:spcBef>
              <a:buClr>
                <a:schemeClr val="folHlink"/>
              </a:buClr>
              <a:buSzPct val="60000"/>
              <a:buFont typeface="Wingdings" charset="2"/>
              <a:buChar char="n"/>
            </a:pPr>
            <a:r>
              <a:rPr lang="en-US" altLang="en-US" sz="2800">
                <a:sym typeface="Wingdings" charset="2"/>
              </a:rPr>
              <a:t>Corollary: make the common case fast</a:t>
            </a:r>
          </a:p>
        </p:txBody>
      </p:sp>
      <p:sp>
        <p:nvSpPr>
          <p:cNvPr id="8" name="Rectangle 6"/>
          <p:cNvSpPr>
            <a:spLocks noChangeArrowheads="1"/>
          </p:cNvSpPr>
          <p:nvPr/>
        </p:nvSpPr>
        <p:spPr bwMode="auto">
          <a:xfrm>
            <a:off x="4716016" y="4653136"/>
            <a:ext cx="34559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hlink"/>
              </a:buClr>
              <a:buSzPct val="55000"/>
              <a:buFont typeface="Wingdings" charset="2"/>
              <a:buChar char="n"/>
            </a:pPr>
            <a:r>
              <a:rPr lang="en-US" altLang="en-US" sz="2400"/>
              <a:t>Can’t be done!</a:t>
            </a:r>
            <a:endParaRPr lang="en-US" altLang="en-US" sz="2400">
              <a:ea typeface="Tahoma" charset="0"/>
              <a:cs typeface="Tahoma" charset="0"/>
            </a:endParaRPr>
          </a:p>
        </p:txBody>
      </p:sp>
    </p:spTree>
    <p:extLst>
      <p:ext uri="{BB962C8B-B14F-4D97-AF65-F5344CB8AC3E}">
        <p14:creationId xmlns:p14="http://schemas.microsoft.com/office/powerpoint/2010/main" val="61576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32119EE0-DBBE-5040-9EFE-ED5A3D49C12A}"/>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29E38174-7005-3F47-94F0-7436E0D9768B}" type="slidenum">
              <a:rPr lang="en-US" altLang="en-US" sz="1400"/>
              <a:pPr/>
              <a:t>12</a:t>
            </a:fld>
            <a:endParaRPr lang="en-US" altLang="en-US" sz="1400"/>
          </a:p>
        </p:txBody>
      </p:sp>
      <p:sp>
        <p:nvSpPr>
          <p:cNvPr id="27651" name="Rectangle 2">
            <a:extLst>
              <a:ext uri="{FF2B5EF4-FFF2-40B4-BE49-F238E27FC236}">
                <a16:creationId xmlns:a16="http://schemas.microsoft.com/office/drawing/2014/main" id="{E6CB5A35-6464-0D4A-90EF-68BAAC739B10}"/>
              </a:ext>
            </a:extLst>
          </p:cNvPr>
          <p:cNvSpPr>
            <a:spLocks noGrp="1" noChangeArrowheads="1"/>
          </p:cNvSpPr>
          <p:nvPr>
            <p:ph type="title"/>
            <p:custDataLst>
              <p:tags r:id="rId2"/>
            </p:custDataLst>
          </p:nvPr>
        </p:nvSpPr>
        <p:spPr>
          <a:xfrm>
            <a:off x="611560" y="325197"/>
            <a:ext cx="7772400" cy="707886"/>
          </a:xfrm>
        </p:spPr>
        <p:txBody>
          <a:bodyPr/>
          <a:lstStyle/>
          <a:p>
            <a:r>
              <a:rPr lang="en-US" altLang="en-US" sz="4000" dirty="0"/>
              <a:t>Amdahl’s Law and Parallelism</a:t>
            </a:r>
          </a:p>
        </p:txBody>
      </p:sp>
      <p:sp>
        <p:nvSpPr>
          <p:cNvPr id="27652" name="Rectangle 3">
            <a:extLst>
              <a:ext uri="{FF2B5EF4-FFF2-40B4-BE49-F238E27FC236}">
                <a16:creationId xmlns:a16="http://schemas.microsoft.com/office/drawing/2014/main" id="{BD49135B-A444-2442-9C4F-069A14ADFA0F}"/>
              </a:ext>
            </a:extLst>
          </p:cNvPr>
          <p:cNvSpPr>
            <a:spLocks noGrp="1" noChangeArrowheads="1"/>
          </p:cNvSpPr>
          <p:nvPr>
            <p:ph type="body" sz="half" idx="1"/>
            <p:custDataLst>
              <p:tags r:id="rId3"/>
            </p:custDataLst>
          </p:nvPr>
        </p:nvSpPr>
        <p:spPr>
          <a:xfrm>
            <a:off x="744538" y="998538"/>
            <a:ext cx="7896225" cy="1611312"/>
          </a:xfrm>
        </p:spPr>
        <p:txBody>
          <a:bodyPr/>
          <a:lstStyle/>
          <a:p>
            <a:r>
              <a:rPr lang="en-US" altLang="en-US" sz="2000"/>
              <a:t>Our program is </a:t>
            </a:r>
            <a:r>
              <a:rPr lang="en-US" altLang="en-US" sz="2000">
                <a:solidFill>
                  <a:srgbClr val="FF0000"/>
                </a:solidFill>
              </a:rPr>
              <a:t>90% parallelizable</a:t>
            </a:r>
            <a:r>
              <a:rPr lang="en-US" altLang="en-US" sz="2000"/>
              <a:t> (segment of code executable in parallel on multiple cores) and runs in </a:t>
            </a:r>
            <a:r>
              <a:rPr lang="en-US" altLang="en-US" sz="2000">
                <a:solidFill>
                  <a:srgbClr val="FF0000"/>
                </a:solidFill>
              </a:rPr>
              <a:t>100 seconds</a:t>
            </a:r>
            <a:r>
              <a:rPr lang="en-US" altLang="en-US" sz="2000"/>
              <a:t> with a single core.  What is the execution time if you use </a:t>
            </a:r>
            <a:r>
              <a:rPr lang="en-US" altLang="en-US" sz="2000">
                <a:solidFill>
                  <a:srgbClr val="FF0000"/>
                </a:solidFill>
              </a:rPr>
              <a:t>2 cores</a:t>
            </a:r>
            <a:r>
              <a:rPr lang="en-US" altLang="en-US" sz="2000"/>
              <a:t> (assume no overhead for parallelization)?</a:t>
            </a:r>
          </a:p>
        </p:txBody>
      </p:sp>
      <p:graphicFrame>
        <p:nvGraphicFramePr>
          <p:cNvPr id="329766" name="Group 38">
            <a:extLst>
              <a:ext uri="{FF2B5EF4-FFF2-40B4-BE49-F238E27FC236}">
                <a16:creationId xmlns:a16="http://schemas.microsoft.com/office/drawing/2014/main" id="{0142CEFF-C007-1048-B12A-F8338066B670}"/>
              </a:ext>
            </a:extLst>
          </p:cNvPr>
          <p:cNvGraphicFramePr>
            <a:graphicFrameLocks noGrp="1"/>
          </p:cNvGraphicFramePr>
          <p:nvPr>
            <p:ph sz="half" idx="2"/>
            <p:custDataLst>
              <p:tags r:id="rId4"/>
            </p:custDataLst>
          </p:nvPr>
        </p:nvGraphicFramePr>
        <p:xfrm>
          <a:off x="5122863" y="3868738"/>
          <a:ext cx="3581400" cy="2682876"/>
        </p:xfrm>
        <a:graphic>
          <a:graphicData uri="http://schemas.openxmlformats.org/drawingml/2006/table">
            <a:tbl>
              <a:tblPr/>
              <a:tblGrid>
                <a:gridCol w="1163637">
                  <a:extLst>
                    <a:ext uri="{9D8B030D-6E8A-4147-A177-3AD203B41FA5}">
                      <a16:colId xmlns:a16="http://schemas.microsoft.com/office/drawing/2014/main" val="20000"/>
                    </a:ext>
                  </a:extLst>
                </a:gridCol>
                <a:gridCol w="2417763">
                  <a:extLst>
                    <a:ext uri="{9D8B030D-6E8A-4147-A177-3AD203B41FA5}">
                      <a16:colId xmlns:a16="http://schemas.microsoft.com/office/drawing/2014/main" val="20001"/>
                    </a:ext>
                  </a:extLst>
                </a:gridCol>
              </a:tblGrid>
              <a:tr h="701206">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Selection</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Execution Time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A</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55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B</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50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C</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100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D</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95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None of the above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grpSp>
        <p:nvGrpSpPr>
          <p:cNvPr id="27677" name="Group 28">
            <a:extLst>
              <a:ext uri="{FF2B5EF4-FFF2-40B4-BE49-F238E27FC236}">
                <a16:creationId xmlns:a16="http://schemas.microsoft.com/office/drawing/2014/main" id="{5635DBFC-34FD-0D4F-9D10-3746E13D7377}"/>
              </a:ext>
            </a:extLst>
          </p:cNvPr>
          <p:cNvGrpSpPr>
            <a:grpSpLocks/>
          </p:cNvGrpSpPr>
          <p:nvPr>
            <p:custDataLst>
              <p:tags r:id="rId5"/>
            </p:custDataLst>
          </p:nvPr>
        </p:nvGrpSpPr>
        <p:grpSpPr bwMode="auto">
          <a:xfrm>
            <a:off x="757238" y="2559050"/>
            <a:ext cx="7750175" cy="744538"/>
            <a:chOff x="231" y="2098"/>
            <a:chExt cx="4882" cy="469"/>
          </a:xfrm>
        </p:grpSpPr>
        <p:sp>
          <p:nvSpPr>
            <p:cNvPr id="27679" name="Rectangle 29">
              <a:extLst>
                <a:ext uri="{FF2B5EF4-FFF2-40B4-BE49-F238E27FC236}">
                  <a16:creationId xmlns:a16="http://schemas.microsoft.com/office/drawing/2014/main" id="{32AAEF27-D227-FC47-9B3C-E88C9F6E09FC}"/>
                </a:ext>
              </a:extLst>
            </p:cNvPr>
            <p:cNvSpPr>
              <a:spLocks noChangeArrowheads="1"/>
            </p:cNvSpPr>
            <p:nvPr>
              <p:custDataLst>
                <p:tags r:id="rId7"/>
              </p:custDataLst>
            </p:nvPr>
          </p:nvSpPr>
          <p:spPr bwMode="auto">
            <a:xfrm>
              <a:off x="231" y="2146"/>
              <a:ext cx="118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Execution time</a:t>
              </a:r>
            </a:p>
            <a:p>
              <a:pPr algn="l"/>
              <a:r>
                <a:rPr lang="en-US" altLang="en-US" sz="1800"/>
                <a:t>after improvement</a:t>
              </a:r>
            </a:p>
          </p:txBody>
        </p:sp>
        <p:sp>
          <p:nvSpPr>
            <p:cNvPr id="27680" name="Rectangle 30">
              <a:extLst>
                <a:ext uri="{FF2B5EF4-FFF2-40B4-BE49-F238E27FC236}">
                  <a16:creationId xmlns:a16="http://schemas.microsoft.com/office/drawing/2014/main" id="{CEBF0B02-524E-804D-9F7B-9F45DE8CC088}"/>
                </a:ext>
              </a:extLst>
            </p:cNvPr>
            <p:cNvSpPr>
              <a:spLocks noChangeArrowheads="1"/>
            </p:cNvSpPr>
            <p:nvPr>
              <p:custDataLst>
                <p:tags r:id="rId8"/>
              </p:custDataLst>
            </p:nvPr>
          </p:nvSpPr>
          <p:spPr bwMode="auto">
            <a:xfrm>
              <a:off x="1383" y="2194"/>
              <a:ext cx="19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7681" name="Rectangle 31">
              <a:extLst>
                <a:ext uri="{FF2B5EF4-FFF2-40B4-BE49-F238E27FC236}">
                  <a16:creationId xmlns:a16="http://schemas.microsoft.com/office/drawing/2014/main" id="{9B64306F-DC72-1A44-9C36-3DE1BD15F336}"/>
                </a:ext>
              </a:extLst>
            </p:cNvPr>
            <p:cNvSpPr>
              <a:spLocks noChangeArrowheads="1"/>
            </p:cNvSpPr>
            <p:nvPr>
              <p:custDataLst>
                <p:tags r:id="rId9"/>
              </p:custDataLst>
            </p:nvPr>
          </p:nvSpPr>
          <p:spPr bwMode="auto">
            <a:xfrm>
              <a:off x="1671" y="2098"/>
              <a:ext cx="15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Execution Time Affected</a:t>
              </a:r>
            </a:p>
          </p:txBody>
        </p:sp>
        <p:sp>
          <p:nvSpPr>
            <p:cNvPr id="27682" name="Rectangle 32">
              <a:extLst>
                <a:ext uri="{FF2B5EF4-FFF2-40B4-BE49-F238E27FC236}">
                  <a16:creationId xmlns:a16="http://schemas.microsoft.com/office/drawing/2014/main" id="{4985E670-D347-2C42-B697-DB4A9BD9F152}"/>
                </a:ext>
              </a:extLst>
            </p:cNvPr>
            <p:cNvSpPr>
              <a:spLocks noChangeArrowheads="1"/>
            </p:cNvSpPr>
            <p:nvPr>
              <p:custDataLst>
                <p:tags r:id="rId10"/>
              </p:custDataLst>
            </p:nvPr>
          </p:nvSpPr>
          <p:spPr bwMode="auto">
            <a:xfrm>
              <a:off x="1671" y="2338"/>
              <a:ext cx="15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Amount of Improvement</a:t>
              </a:r>
            </a:p>
          </p:txBody>
        </p:sp>
        <p:sp>
          <p:nvSpPr>
            <p:cNvPr id="27683" name="Rectangle 33">
              <a:extLst>
                <a:ext uri="{FF2B5EF4-FFF2-40B4-BE49-F238E27FC236}">
                  <a16:creationId xmlns:a16="http://schemas.microsoft.com/office/drawing/2014/main" id="{A4F50CD4-39B0-8544-B013-F12958A020E9}"/>
                </a:ext>
              </a:extLst>
            </p:cNvPr>
            <p:cNvSpPr>
              <a:spLocks noChangeArrowheads="1"/>
            </p:cNvSpPr>
            <p:nvPr>
              <p:custDataLst>
                <p:tags r:id="rId11"/>
              </p:custDataLst>
            </p:nvPr>
          </p:nvSpPr>
          <p:spPr bwMode="auto">
            <a:xfrm>
              <a:off x="3399" y="2194"/>
              <a:ext cx="17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Execution Time Unaffected</a:t>
              </a:r>
            </a:p>
          </p:txBody>
        </p:sp>
        <p:sp>
          <p:nvSpPr>
            <p:cNvPr id="27684" name="Rectangle 34">
              <a:extLst>
                <a:ext uri="{FF2B5EF4-FFF2-40B4-BE49-F238E27FC236}">
                  <a16:creationId xmlns:a16="http://schemas.microsoft.com/office/drawing/2014/main" id="{3AEF94AD-3E15-184B-8990-9305E1CDF6C7}"/>
                </a:ext>
              </a:extLst>
            </p:cNvPr>
            <p:cNvSpPr>
              <a:spLocks noChangeArrowheads="1"/>
            </p:cNvSpPr>
            <p:nvPr>
              <p:custDataLst>
                <p:tags r:id="rId12"/>
              </p:custDataLst>
            </p:nvPr>
          </p:nvSpPr>
          <p:spPr bwMode="auto">
            <a:xfrm>
              <a:off x="3255" y="2194"/>
              <a:ext cx="19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7685" name="Line 35">
              <a:extLst>
                <a:ext uri="{FF2B5EF4-FFF2-40B4-BE49-F238E27FC236}">
                  <a16:creationId xmlns:a16="http://schemas.microsoft.com/office/drawing/2014/main" id="{0B92A020-9682-6E49-8824-3A20B0D3B1AB}"/>
                </a:ext>
              </a:extLst>
            </p:cNvPr>
            <p:cNvSpPr>
              <a:spLocks noChangeShapeType="1"/>
            </p:cNvSpPr>
            <p:nvPr>
              <p:custDataLst>
                <p:tags r:id="rId13"/>
              </p:custDataLst>
            </p:nvPr>
          </p:nvSpPr>
          <p:spPr bwMode="auto">
            <a:xfrm>
              <a:off x="1728" y="2352"/>
              <a:ext cx="14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78" name="Rectangle 36">
            <a:extLst>
              <a:ext uri="{FF2B5EF4-FFF2-40B4-BE49-F238E27FC236}">
                <a16:creationId xmlns:a16="http://schemas.microsoft.com/office/drawing/2014/main" id="{2D6CDC7C-FACA-834E-BE47-616C9BB73462}"/>
              </a:ext>
            </a:extLst>
          </p:cNvPr>
          <p:cNvSpPr>
            <a:spLocks noChangeArrowheads="1"/>
          </p:cNvSpPr>
          <p:nvPr>
            <p:custDataLst>
              <p:tags r:id="rId6"/>
            </p:custDataLst>
          </p:nvPr>
        </p:nvSpPr>
        <p:spPr bwMode="auto">
          <a:xfrm>
            <a:off x="795338" y="2563813"/>
            <a:ext cx="7821612" cy="846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94577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2425D6D4-C3B2-2A44-B0EA-E5CCC9612C8F}"/>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238EEAB-D231-AD43-A881-D633F62C5456}" type="slidenum">
              <a:rPr lang="en-US" altLang="en-US" sz="1400"/>
              <a:pPr/>
              <a:t>13</a:t>
            </a:fld>
            <a:endParaRPr lang="en-US" altLang="en-US" sz="1400"/>
          </a:p>
        </p:txBody>
      </p:sp>
      <p:sp>
        <p:nvSpPr>
          <p:cNvPr id="26627" name="Rectangle 2">
            <a:extLst>
              <a:ext uri="{FF2B5EF4-FFF2-40B4-BE49-F238E27FC236}">
                <a16:creationId xmlns:a16="http://schemas.microsoft.com/office/drawing/2014/main" id="{518AD204-F33F-1942-B5C4-17C7B78910F9}"/>
              </a:ext>
            </a:extLst>
          </p:cNvPr>
          <p:cNvSpPr>
            <a:spLocks noGrp="1" noChangeArrowheads="1"/>
          </p:cNvSpPr>
          <p:nvPr>
            <p:ph type="title"/>
            <p:custDataLst>
              <p:tags r:id="rId2"/>
            </p:custDataLst>
          </p:nvPr>
        </p:nvSpPr>
        <p:spPr>
          <a:xfrm>
            <a:off x="539552" y="324425"/>
            <a:ext cx="7772400" cy="707886"/>
          </a:xfrm>
        </p:spPr>
        <p:txBody>
          <a:bodyPr/>
          <a:lstStyle/>
          <a:p>
            <a:r>
              <a:rPr lang="en-US" altLang="en-US" sz="4000" dirty="0"/>
              <a:t>Amdahl’s Law and Parallelism</a:t>
            </a:r>
          </a:p>
        </p:txBody>
      </p:sp>
      <p:sp>
        <p:nvSpPr>
          <p:cNvPr id="26628" name="Rectangle 3">
            <a:extLst>
              <a:ext uri="{FF2B5EF4-FFF2-40B4-BE49-F238E27FC236}">
                <a16:creationId xmlns:a16="http://schemas.microsoft.com/office/drawing/2014/main" id="{5F0AFF36-5C86-5747-B914-50BB9BFD1F01}"/>
              </a:ext>
            </a:extLst>
          </p:cNvPr>
          <p:cNvSpPr>
            <a:spLocks noGrp="1" noChangeArrowheads="1"/>
          </p:cNvSpPr>
          <p:nvPr>
            <p:ph type="body" sz="half" idx="1"/>
            <p:custDataLst>
              <p:tags r:id="rId3"/>
            </p:custDataLst>
          </p:nvPr>
        </p:nvSpPr>
        <p:spPr>
          <a:xfrm>
            <a:off x="744538" y="998538"/>
            <a:ext cx="7896225" cy="1611312"/>
          </a:xfrm>
        </p:spPr>
        <p:txBody>
          <a:bodyPr/>
          <a:lstStyle/>
          <a:p>
            <a:r>
              <a:rPr lang="en-US" altLang="en-US" sz="2000"/>
              <a:t>Our program is </a:t>
            </a:r>
            <a:r>
              <a:rPr lang="en-US" altLang="en-US" sz="2000">
                <a:solidFill>
                  <a:srgbClr val="FF0000"/>
                </a:solidFill>
              </a:rPr>
              <a:t>90% parallelizable</a:t>
            </a:r>
            <a:r>
              <a:rPr lang="en-US" altLang="en-US" sz="2000"/>
              <a:t> (segment of code executable in parallel on multiple cores) and runs in </a:t>
            </a:r>
            <a:r>
              <a:rPr lang="en-US" altLang="en-US" sz="2000">
                <a:solidFill>
                  <a:srgbClr val="FF0000"/>
                </a:solidFill>
              </a:rPr>
              <a:t>100 seconds</a:t>
            </a:r>
            <a:r>
              <a:rPr lang="en-US" altLang="en-US" sz="2000"/>
              <a:t> with a single core.  What is the execution time if you use </a:t>
            </a:r>
            <a:r>
              <a:rPr lang="en-US" altLang="en-US" sz="2000">
                <a:solidFill>
                  <a:srgbClr val="FF0000"/>
                </a:solidFill>
              </a:rPr>
              <a:t>4 cores</a:t>
            </a:r>
            <a:r>
              <a:rPr lang="en-US" altLang="en-US" sz="2000"/>
              <a:t> (assume no overhead for parallelization)?</a:t>
            </a:r>
          </a:p>
        </p:txBody>
      </p:sp>
      <p:graphicFrame>
        <p:nvGraphicFramePr>
          <p:cNvPr id="331814" name="Group 38">
            <a:extLst>
              <a:ext uri="{FF2B5EF4-FFF2-40B4-BE49-F238E27FC236}">
                <a16:creationId xmlns:a16="http://schemas.microsoft.com/office/drawing/2014/main" id="{58E483C3-95C1-AF4A-A249-D20BC8F70C73}"/>
              </a:ext>
            </a:extLst>
          </p:cNvPr>
          <p:cNvGraphicFramePr>
            <a:graphicFrameLocks noGrp="1"/>
          </p:cNvGraphicFramePr>
          <p:nvPr>
            <p:ph sz="half" idx="2"/>
            <p:custDataLst>
              <p:tags r:id="rId4"/>
            </p:custDataLst>
          </p:nvPr>
        </p:nvGraphicFramePr>
        <p:xfrm>
          <a:off x="5122863" y="3868738"/>
          <a:ext cx="3581400" cy="2682876"/>
        </p:xfrm>
        <a:graphic>
          <a:graphicData uri="http://schemas.openxmlformats.org/drawingml/2006/table">
            <a:tbl>
              <a:tblPr/>
              <a:tblGrid>
                <a:gridCol w="1163637">
                  <a:extLst>
                    <a:ext uri="{9D8B030D-6E8A-4147-A177-3AD203B41FA5}">
                      <a16:colId xmlns:a16="http://schemas.microsoft.com/office/drawing/2014/main" val="20000"/>
                    </a:ext>
                  </a:extLst>
                </a:gridCol>
                <a:gridCol w="2417763">
                  <a:extLst>
                    <a:ext uri="{9D8B030D-6E8A-4147-A177-3AD203B41FA5}">
                      <a16:colId xmlns:a16="http://schemas.microsoft.com/office/drawing/2014/main" val="20001"/>
                    </a:ext>
                  </a:extLst>
                </a:gridCol>
              </a:tblGrid>
              <a:tr h="701206">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Selection</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Execution Time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A</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25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B</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32.5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C</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50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D</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92.5 seconds</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9633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None of the above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grpSp>
        <p:nvGrpSpPr>
          <p:cNvPr id="26653" name="Group 28">
            <a:extLst>
              <a:ext uri="{FF2B5EF4-FFF2-40B4-BE49-F238E27FC236}">
                <a16:creationId xmlns:a16="http://schemas.microsoft.com/office/drawing/2014/main" id="{8EF85DF1-530A-2341-9361-4896BE8DD2BD}"/>
              </a:ext>
            </a:extLst>
          </p:cNvPr>
          <p:cNvGrpSpPr>
            <a:grpSpLocks/>
          </p:cNvGrpSpPr>
          <p:nvPr>
            <p:custDataLst>
              <p:tags r:id="rId5"/>
            </p:custDataLst>
          </p:nvPr>
        </p:nvGrpSpPr>
        <p:grpSpPr bwMode="auto">
          <a:xfrm>
            <a:off x="757238" y="2559050"/>
            <a:ext cx="7750175" cy="744538"/>
            <a:chOff x="231" y="2098"/>
            <a:chExt cx="4882" cy="469"/>
          </a:xfrm>
        </p:grpSpPr>
        <p:sp>
          <p:nvSpPr>
            <p:cNvPr id="26655" name="Rectangle 29">
              <a:extLst>
                <a:ext uri="{FF2B5EF4-FFF2-40B4-BE49-F238E27FC236}">
                  <a16:creationId xmlns:a16="http://schemas.microsoft.com/office/drawing/2014/main" id="{A885A88D-8F94-0841-AAB4-DC7391DA3F12}"/>
                </a:ext>
              </a:extLst>
            </p:cNvPr>
            <p:cNvSpPr>
              <a:spLocks noChangeArrowheads="1"/>
            </p:cNvSpPr>
            <p:nvPr>
              <p:custDataLst>
                <p:tags r:id="rId7"/>
              </p:custDataLst>
            </p:nvPr>
          </p:nvSpPr>
          <p:spPr bwMode="auto">
            <a:xfrm>
              <a:off x="231" y="2146"/>
              <a:ext cx="118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Execution time</a:t>
              </a:r>
            </a:p>
            <a:p>
              <a:pPr algn="l"/>
              <a:r>
                <a:rPr lang="en-US" altLang="en-US" sz="1800"/>
                <a:t>after improvement</a:t>
              </a:r>
            </a:p>
          </p:txBody>
        </p:sp>
        <p:sp>
          <p:nvSpPr>
            <p:cNvPr id="26656" name="Rectangle 30">
              <a:extLst>
                <a:ext uri="{FF2B5EF4-FFF2-40B4-BE49-F238E27FC236}">
                  <a16:creationId xmlns:a16="http://schemas.microsoft.com/office/drawing/2014/main" id="{24075F8C-9E2A-204C-A486-15971478879D}"/>
                </a:ext>
              </a:extLst>
            </p:cNvPr>
            <p:cNvSpPr>
              <a:spLocks noChangeArrowheads="1"/>
            </p:cNvSpPr>
            <p:nvPr>
              <p:custDataLst>
                <p:tags r:id="rId8"/>
              </p:custDataLst>
            </p:nvPr>
          </p:nvSpPr>
          <p:spPr bwMode="auto">
            <a:xfrm>
              <a:off x="1383" y="2194"/>
              <a:ext cx="19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6657" name="Rectangle 31">
              <a:extLst>
                <a:ext uri="{FF2B5EF4-FFF2-40B4-BE49-F238E27FC236}">
                  <a16:creationId xmlns:a16="http://schemas.microsoft.com/office/drawing/2014/main" id="{2DAD0605-06A2-434B-AFB8-DC143A16D1DE}"/>
                </a:ext>
              </a:extLst>
            </p:cNvPr>
            <p:cNvSpPr>
              <a:spLocks noChangeArrowheads="1"/>
            </p:cNvSpPr>
            <p:nvPr>
              <p:custDataLst>
                <p:tags r:id="rId9"/>
              </p:custDataLst>
            </p:nvPr>
          </p:nvSpPr>
          <p:spPr bwMode="auto">
            <a:xfrm>
              <a:off x="1671" y="2098"/>
              <a:ext cx="15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Execution Time Affected</a:t>
              </a:r>
            </a:p>
          </p:txBody>
        </p:sp>
        <p:sp>
          <p:nvSpPr>
            <p:cNvPr id="26658" name="Rectangle 32">
              <a:extLst>
                <a:ext uri="{FF2B5EF4-FFF2-40B4-BE49-F238E27FC236}">
                  <a16:creationId xmlns:a16="http://schemas.microsoft.com/office/drawing/2014/main" id="{CAD46BA4-B63E-F942-A10A-6E98E522C559}"/>
                </a:ext>
              </a:extLst>
            </p:cNvPr>
            <p:cNvSpPr>
              <a:spLocks noChangeArrowheads="1"/>
            </p:cNvSpPr>
            <p:nvPr>
              <p:custDataLst>
                <p:tags r:id="rId10"/>
              </p:custDataLst>
            </p:nvPr>
          </p:nvSpPr>
          <p:spPr bwMode="auto">
            <a:xfrm>
              <a:off x="1671" y="2338"/>
              <a:ext cx="15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Amount of Improvement</a:t>
              </a:r>
            </a:p>
          </p:txBody>
        </p:sp>
        <p:sp>
          <p:nvSpPr>
            <p:cNvPr id="26659" name="Rectangle 33">
              <a:extLst>
                <a:ext uri="{FF2B5EF4-FFF2-40B4-BE49-F238E27FC236}">
                  <a16:creationId xmlns:a16="http://schemas.microsoft.com/office/drawing/2014/main" id="{210D9217-35F8-0F45-B45B-B425FB424F67}"/>
                </a:ext>
              </a:extLst>
            </p:cNvPr>
            <p:cNvSpPr>
              <a:spLocks noChangeArrowheads="1"/>
            </p:cNvSpPr>
            <p:nvPr>
              <p:custDataLst>
                <p:tags r:id="rId11"/>
              </p:custDataLst>
            </p:nvPr>
          </p:nvSpPr>
          <p:spPr bwMode="auto">
            <a:xfrm>
              <a:off x="3399" y="2194"/>
              <a:ext cx="17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Execution Time Unaffected</a:t>
              </a:r>
            </a:p>
          </p:txBody>
        </p:sp>
        <p:sp>
          <p:nvSpPr>
            <p:cNvPr id="26660" name="Rectangle 34">
              <a:extLst>
                <a:ext uri="{FF2B5EF4-FFF2-40B4-BE49-F238E27FC236}">
                  <a16:creationId xmlns:a16="http://schemas.microsoft.com/office/drawing/2014/main" id="{287660C2-EC3F-1441-80AC-CB2C5EBE349C}"/>
                </a:ext>
              </a:extLst>
            </p:cNvPr>
            <p:cNvSpPr>
              <a:spLocks noChangeArrowheads="1"/>
            </p:cNvSpPr>
            <p:nvPr>
              <p:custDataLst>
                <p:tags r:id="rId12"/>
              </p:custDataLst>
            </p:nvPr>
          </p:nvSpPr>
          <p:spPr bwMode="auto">
            <a:xfrm>
              <a:off x="3255" y="2194"/>
              <a:ext cx="19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6661" name="Line 35">
              <a:extLst>
                <a:ext uri="{FF2B5EF4-FFF2-40B4-BE49-F238E27FC236}">
                  <a16:creationId xmlns:a16="http://schemas.microsoft.com/office/drawing/2014/main" id="{8794BFFE-73DB-914A-B5B4-4CCFB8F0A161}"/>
                </a:ext>
              </a:extLst>
            </p:cNvPr>
            <p:cNvSpPr>
              <a:spLocks noChangeShapeType="1"/>
            </p:cNvSpPr>
            <p:nvPr>
              <p:custDataLst>
                <p:tags r:id="rId13"/>
              </p:custDataLst>
            </p:nvPr>
          </p:nvSpPr>
          <p:spPr bwMode="auto">
            <a:xfrm>
              <a:off x="1728" y="2352"/>
              <a:ext cx="14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54" name="Rectangle 36">
            <a:extLst>
              <a:ext uri="{FF2B5EF4-FFF2-40B4-BE49-F238E27FC236}">
                <a16:creationId xmlns:a16="http://schemas.microsoft.com/office/drawing/2014/main" id="{EE144F61-0BC2-5E43-935E-1478729830BD}"/>
              </a:ext>
            </a:extLst>
          </p:cNvPr>
          <p:cNvSpPr>
            <a:spLocks noChangeArrowheads="1"/>
          </p:cNvSpPr>
          <p:nvPr>
            <p:custDataLst>
              <p:tags r:id="rId6"/>
            </p:custDataLst>
          </p:nvPr>
        </p:nvSpPr>
        <p:spPr bwMode="auto">
          <a:xfrm>
            <a:off x="795338" y="2563813"/>
            <a:ext cx="7821612" cy="846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67453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AE37A1B8-BE7C-E34C-A0F3-C74C1CBCA0F6}"/>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90F315DE-4A95-DD49-95CB-EE802763C9CD}" type="slidenum">
              <a:rPr lang="en-US" altLang="en-US" sz="1400"/>
              <a:pPr/>
              <a:t>14</a:t>
            </a:fld>
            <a:endParaRPr lang="en-US" altLang="en-US" sz="1400"/>
          </a:p>
        </p:txBody>
      </p:sp>
      <p:sp>
        <p:nvSpPr>
          <p:cNvPr id="28675" name="Rectangle 2">
            <a:extLst>
              <a:ext uri="{FF2B5EF4-FFF2-40B4-BE49-F238E27FC236}">
                <a16:creationId xmlns:a16="http://schemas.microsoft.com/office/drawing/2014/main" id="{462C3450-2B63-1445-9F57-9721D3301D17}"/>
              </a:ext>
            </a:extLst>
          </p:cNvPr>
          <p:cNvSpPr>
            <a:spLocks noGrp="1" noChangeArrowheads="1"/>
          </p:cNvSpPr>
          <p:nvPr>
            <p:ph type="title"/>
            <p:custDataLst>
              <p:tags r:id="rId2"/>
            </p:custDataLst>
          </p:nvPr>
        </p:nvSpPr>
        <p:spPr>
          <a:xfrm>
            <a:off x="695325" y="0"/>
            <a:ext cx="7772400" cy="1143000"/>
          </a:xfrm>
          <a:noFill/>
        </p:spPr>
        <p:txBody>
          <a:bodyPr/>
          <a:lstStyle/>
          <a:p>
            <a:r>
              <a:rPr lang="en-US" altLang="en-US"/>
              <a:t>Amdahl’s Law</a:t>
            </a:r>
          </a:p>
        </p:txBody>
      </p:sp>
      <p:sp>
        <p:nvSpPr>
          <p:cNvPr id="28676" name="Rectangle 3">
            <a:extLst>
              <a:ext uri="{FF2B5EF4-FFF2-40B4-BE49-F238E27FC236}">
                <a16:creationId xmlns:a16="http://schemas.microsoft.com/office/drawing/2014/main" id="{D6F62564-6D68-D743-A131-2A5721BA09CD}"/>
              </a:ext>
            </a:extLst>
          </p:cNvPr>
          <p:cNvSpPr>
            <a:spLocks noGrp="1" noChangeArrowheads="1"/>
          </p:cNvSpPr>
          <p:nvPr>
            <p:ph type="body" sz="half" idx="1"/>
            <p:custDataLst>
              <p:tags r:id="rId3"/>
            </p:custDataLst>
          </p:nvPr>
        </p:nvSpPr>
        <p:spPr>
          <a:xfrm>
            <a:off x="735013" y="1096963"/>
            <a:ext cx="7804150" cy="4114800"/>
          </a:xfrm>
          <a:noFill/>
        </p:spPr>
        <p:txBody>
          <a:bodyPr/>
          <a:lstStyle/>
          <a:p>
            <a:r>
              <a:rPr lang="en-US" altLang="en-US" sz="2800"/>
              <a:t>So what does Amdalh’s Law </a:t>
            </a:r>
            <a:r>
              <a:rPr lang="en-US" altLang="en-US" sz="2800" b="1" i="1"/>
              <a:t>mean </a:t>
            </a:r>
            <a:r>
              <a:rPr lang="en-US" altLang="en-US" sz="2800"/>
              <a:t>at a high level?</a:t>
            </a:r>
            <a:r>
              <a:rPr lang="en-US" altLang="en-US" sz="2800" b="1" i="1"/>
              <a:t> </a:t>
            </a:r>
            <a:endParaRPr lang="en-US" altLang="en-US" sz="2800"/>
          </a:p>
          <a:p>
            <a:pPr>
              <a:buFontTx/>
              <a:buNone/>
            </a:pPr>
            <a:endParaRPr lang="en-US" altLang="en-US" sz="2800"/>
          </a:p>
        </p:txBody>
      </p:sp>
      <p:sp>
        <p:nvSpPr>
          <p:cNvPr id="28677" name="Text Box 4">
            <a:extLst>
              <a:ext uri="{FF2B5EF4-FFF2-40B4-BE49-F238E27FC236}">
                <a16:creationId xmlns:a16="http://schemas.microsoft.com/office/drawing/2014/main" id="{32F2CC09-ACA3-A24F-94AD-D18702E05033}"/>
              </a:ext>
            </a:extLst>
          </p:cNvPr>
          <p:cNvSpPr txBox="1">
            <a:spLocks noChangeArrowheads="1"/>
          </p:cNvSpPr>
          <p:nvPr>
            <p:custDataLst>
              <p:tags r:id="rId4"/>
            </p:custDataLst>
          </p:nvPr>
        </p:nvSpPr>
        <p:spPr bwMode="auto">
          <a:xfrm>
            <a:off x="1290638" y="5038725"/>
            <a:ext cx="674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endParaRPr lang="en-US" altLang="en-US" sz="1800"/>
          </a:p>
        </p:txBody>
      </p:sp>
      <p:graphicFrame>
        <p:nvGraphicFramePr>
          <p:cNvPr id="333853" name="Group 29">
            <a:extLst>
              <a:ext uri="{FF2B5EF4-FFF2-40B4-BE49-F238E27FC236}">
                <a16:creationId xmlns:a16="http://schemas.microsoft.com/office/drawing/2014/main" id="{33E0DE7C-1CE0-4344-87C5-8C0759F3EF37}"/>
              </a:ext>
            </a:extLst>
          </p:cNvPr>
          <p:cNvGraphicFramePr>
            <a:graphicFrameLocks noGrp="1"/>
          </p:cNvGraphicFramePr>
          <p:nvPr>
            <p:ph sz="half" idx="2"/>
            <p:custDataLst>
              <p:tags r:id="rId5"/>
            </p:custDataLst>
          </p:nvPr>
        </p:nvGraphicFramePr>
        <p:xfrm>
          <a:off x="811213" y="1981200"/>
          <a:ext cx="7646987" cy="4800600"/>
        </p:xfrm>
        <a:graphic>
          <a:graphicData uri="http://schemas.openxmlformats.org/drawingml/2006/table">
            <a:tbl>
              <a:tblPr/>
              <a:tblGrid>
                <a:gridCol w="1236662">
                  <a:extLst>
                    <a:ext uri="{9D8B030D-6E8A-4147-A177-3AD203B41FA5}">
                      <a16:colId xmlns:a16="http://schemas.microsoft.com/office/drawing/2014/main" val="20000"/>
                    </a:ext>
                  </a:extLst>
                </a:gridCol>
                <a:gridCol w="6410325">
                  <a:extLst>
                    <a:ext uri="{9D8B030D-6E8A-4147-A177-3AD203B41FA5}">
                      <a16:colId xmlns:a16="http://schemas.microsoft.com/office/drawing/2014/main" val="20001"/>
                    </a:ext>
                  </a:extLst>
                </a:gridCol>
              </a:tblGrid>
              <a:tr h="6858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Selection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“BEST” message from Amdahl’s Law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858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Parallel programming is critical for improving performance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858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Improving serial code execution is ultimately the most important goal.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858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Performance is strictly tied to the ability to determine which percentage of code is parallelizable.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858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The impact of </a:t>
                      </a:r>
                      <a:r>
                        <a:rPr kumimoji="0" lang="en-US" sz="2000" b="0" i="0" u="none" strike="noStrike" cap="none" normalizeH="0" baseline="0">
                          <a:ln>
                            <a:noFill/>
                          </a:ln>
                          <a:solidFill>
                            <a:schemeClr val="tx1"/>
                          </a:solidFill>
                          <a:effectLst/>
                          <a:latin typeface="Comic Sans MS" pitchFamily="66" charset="0"/>
                        </a:rPr>
                        <a:t>a performance improvement is limited by the percent of execution time affected by the improvement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858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None of the above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23828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E8F178C5-A0E4-204F-B1F4-6AA5FCAF02A9}" type="slidenum">
              <a:rPr lang="en-AU" altLang="en-US" sz="1400"/>
              <a:pPr>
                <a:spcBef>
                  <a:spcPct val="0"/>
                </a:spcBef>
                <a:buClrTx/>
                <a:buSzTx/>
                <a:buFontTx/>
                <a:buNone/>
              </a:pPr>
              <a:t>15</a:t>
            </a:fld>
            <a:endParaRPr lang="en-AU" altLang="en-US" sz="1400"/>
          </a:p>
        </p:txBody>
      </p:sp>
      <p:sp>
        <p:nvSpPr>
          <p:cNvPr id="112642" name="Rectangle 2"/>
          <p:cNvSpPr>
            <a:spLocks noGrp="1" noChangeArrowheads="1"/>
          </p:cNvSpPr>
          <p:nvPr>
            <p:ph type="title"/>
          </p:nvPr>
        </p:nvSpPr>
        <p:spPr>
          <a:xfrm>
            <a:off x="684213" y="146050"/>
            <a:ext cx="8259762" cy="762000"/>
          </a:xfrm>
        </p:spPr>
        <p:txBody>
          <a:bodyPr/>
          <a:lstStyle/>
          <a:p>
            <a:pPr eaLnBrk="1" hangingPunct="1"/>
            <a:r>
              <a:rPr lang="en-US" altLang="en-US"/>
              <a:t>Concluding Remarks</a:t>
            </a:r>
            <a:endParaRPr lang="en-AU" altLang="en-US"/>
          </a:p>
        </p:txBody>
      </p:sp>
      <p:sp>
        <p:nvSpPr>
          <p:cNvPr id="112643" name="Rectangle 3"/>
          <p:cNvSpPr>
            <a:spLocks noGrp="1" noChangeArrowheads="1"/>
          </p:cNvSpPr>
          <p:nvPr>
            <p:ph type="body" idx="1"/>
          </p:nvPr>
        </p:nvSpPr>
        <p:spPr/>
        <p:txBody>
          <a:bodyPr/>
          <a:lstStyle/>
          <a:p>
            <a:pPr eaLnBrk="1" hangingPunct="1">
              <a:lnSpc>
                <a:spcPct val="90000"/>
              </a:lnSpc>
            </a:pPr>
            <a:r>
              <a:rPr lang="en-US" altLang="en-US" dirty="0"/>
              <a:t>Be careful how you specify “performance”</a:t>
            </a:r>
          </a:p>
          <a:p>
            <a:pPr eaLnBrk="1" hangingPunct="1">
              <a:lnSpc>
                <a:spcPct val="90000"/>
              </a:lnSpc>
            </a:pPr>
            <a:r>
              <a:rPr lang="en-US" altLang="en-US" dirty="0"/>
              <a:t>Execution time is best measure</a:t>
            </a:r>
          </a:p>
          <a:p>
            <a:pPr lvl="1" eaLnBrk="1" hangingPunct="1">
              <a:lnSpc>
                <a:spcPct val="90000"/>
              </a:lnSpc>
            </a:pPr>
            <a:r>
              <a:rPr lang="en-US" altLang="en-US" dirty="0"/>
              <a:t>ET = IC * CPI * CT</a:t>
            </a:r>
          </a:p>
          <a:p>
            <a:pPr eaLnBrk="1" hangingPunct="1">
              <a:lnSpc>
                <a:spcPct val="90000"/>
              </a:lnSpc>
            </a:pPr>
            <a:r>
              <a:rPr lang="en-US" altLang="en-US" dirty="0"/>
              <a:t>Instruction set architecture</a:t>
            </a:r>
          </a:p>
          <a:p>
            <a:pPr lvl="1" eaLnBrk="1" hangingPunct="1">
              <a:lnSpc>
                <a:spcPct val="90000"/>
              </a:lnSpc>
            </a:pPr>
            <a:r>
              <a:rPr lang="en-US" altLang="en-US" dirty="0"/>
              <a:t>The hardware/software interface</a:t>
            </a:r>
          </a:p>
          <a:p>
            <a:pPr eaLnBrk="1" hangingPunct="1">
              <a:lnSpc>
                <a:spcPct val="90000"/>
              </a:lnSpc>
            </a:pPr>
            <a:r>
              <a:rPr lang="en-US" altLang="en-US" dirty="0"/>
              <a:t>Use real application to benchmark</a:t>
            </a:r>
          </a:p>
          <a:p>
            <a:pPr eaLnBrk="1" hangingPunct="1">
              <a:lnSpc>
                <a:spcPct val="90000"/>
              </a:lnSpc>
            </a:pPr>
            <a:r>
              <a:rPr lang="en-US" altLang="en-US" dirty="0"/>
              <a:t>Make the common case fast</a:t>
            </a:r>
          </a:p>
          <a:p>
            <a:pPr eaLnBrk="1" hangingPunct="1">
              <a:lnSpc>
                <a:spcPct val="90000"/>
              </a:lnSpc>
            </a:pPr>
            <a:r>
              <a:rPr lang="en-US" altLang="en-US" dirty="0"/>
              <a:t>Power is a limiting factor</a:t>
            </a:r>
          </a:p>
          <a:p>
            <a:pPr lvl="1" eaLnBrk="1" hangingPunct="1">
              <a:lnSpc>
                <a:spcPct val="90000"/>
              </a:lnSpc>
            </a:pPr>
            <a:r>
              <a:rPr lang="en-US" altLang="en-US" dirty="0"/>
              <a:t>Use parallelism to improve performance</a:t>
            </a:r>
          </a:p>
        </p:txBody>
      </p:sp>
      <p:sp>
        <p:nvSpPr>
          <p:cNvPr id="112644" name="Text Box 4"/>
          <p:cNvSpPr txBox="1">
            <a:spLocks noChangeArrowheads="1"/>
          </p:cNvSpPr>
          <p:nvPr/>
        </p:nvSpPr>
        <p:spPr bwMode="auto">
          <a:xfrm rot="5400000">
            <a:off x="7554119" y="1223169"/>
            <a:ext cx="2813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US" altLang="en-US" sz="1800">
                <a:solidFill>
                  <a:schemeClr val="folHlink"/>
                </a:solidFill>
              </a:rPr>
              <a:t>§1.9 Concluding Remarks</a:t>
            </a:r>
          </a:p>
        </p:txBody>
      </p:sp>
    </p:spTree>
    <p:extLst>
      <p:ext uri="{BB962C8B-B14F-4D97-AF65-F5344CB8AC3E}">
        <p14:creationId xmlns:p14="http://schemas.microsoft.com/office/powerpoint/2010/main" val="283957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a:t>Logic Design</a:t>
            </a:r>
          </a:p>
        </p:txBody>
      </p:sp>
    </p:spTree>
    <p:extLst>
      <p:ext uri="{BB962C8B-B14F-4D97-AF65-F5344CB8AC3E}">
        <p14:creationId xmlns:p14="http://schemas.microsoft.com/office/powerpoint/2010/main" val="139379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200025"/>
            <a:ext cx="8259762" cy="708025"/>
          </a:xfrm>
        </p:spPr>
        <p:txBody>
          <a:bodyPr/>
          <a:lstStyle/>
          <a:p>
            <a:pPr eaLnBrk="1" hangingPunct="1"/>
            <a:r>
              <a:rPr lang="en-US" altLang="en-US" sz="4000"/>
              <a:t>0s and 1s</a:t>
            </a:r>
            <a:endParaRPr lang="en-AU" altLang="en-US" sz="4000"/>
          </a:p>
        </p:txBody>
      </p:sp>
      <p:sp>
        <p:nvSpPr>
          <p:cNvPr id="5123" name="Rectangle 3"/>
          <p:cNvSpPr>
            <a:spLocks noGrp="1" noChangeArrowheads="1"/>
          </p:cNvSpPr>
          <p:nvPr>
            <p:ph type="body" idx="1"/>
          </p:nvPr>
        </p:nvSpPr>
        <p:spPr/>
        <p:txBody>
          <a:bodyPr/>
          <a:lstStyle/>
          <a:p>
            <a:pPr eaLnBrk="1" hangingPunct="1"/>
            <a:r>
              <a:rPr lang="en-AU" altLang="en-US" sz="2000" dirty="0"/>
              <a:t>Modern Computers are Digital</a:t>
            </a:r>
          </a:p>
          <a:p>
            <a:pPr eaLnBrk="1" hangingPunct="1"/>
            <a:r>
              <a:rPr lang="en-AU" altLang="en-US" sz="2000" dirty="0"/>
              <a:t>1</a:t>
            </a:r>
          </a:p>
          <a:p>
            <a:pPr lvl="1" eaLnBrk="1" hangingPunct="1"/>
            <a:r>
              <a:rPr lang="en-AU" altLang="en-US" sz="1800" dirty="0"/>
              <a:t>Corresponding to a high voltage</a:t>
            </a:r>
          </a:p>
          <a:p>
            <a:pPr lvl="1" eaLnBrk="1" hangingPunct="1"/>
            <a:r>
              <a:rPr lang="en-AU" altLang="en-US" sz="1800" dirty="0"/>
              <a:t>Signal </a:t>
            </a:r>
            <a:r>
              <a:rPr lang="en-AU" altLang="en-US" sz="1800" i="1" dirty="0"/>
              <a:t>asserted</a:t>
            </a:r>
          </a:p>
          <a:p>
            <a:pPr lvl="1" eaLnBrk="1" hangingPunct="1"/>
            <a:r>
              <a:rPr lang="en-AU" altLang="en-US" sz="1800" dirty="0"/>
              <a:t>Logical </a:t>
            </a:r>
            <a:r>
              <a:rPr lang="en-AU" altLang="en-US" sz="1600" i="1" dirty="0"/>
              <a:t>True</a:t>
            </a:r>
          </a:p>
          <a:p>
            <a:pPr eaLnBrk="1" hangingPunct="1"/>
            <a:r>
              <a:rPr lang="en-AU" altLang="en-US" sz="2400" dirty="0"/>
              <a:t>0</a:t>
            </a:r>
          </a:p>
          <a:p>
            <a:pPr lvl="1" eaLnBrk="1" hangingPunct="1"/>
            <a:r>
              <a:rPr lang="en-AU" altLang="en-US" sz="1800" dirty="0"/>
              <a:t>Corresponding to low voltage</a:t>
            </a:r>
          </a:p>
          <a:p>
            <a:pPr lvl="1" eaLnBrk="1" hangingPunct="1"/>
            <a:r>
              <a:rPr lang="en-AU" altLang="en-US" sz="1800" dirty="0"/>
              <a:t>Signal </a:t>
            </a:r>
            <a:r>
              <a:rPr lang="en-AU" altLang="en-US" sz="1800" i="1" dirty="0" err="1"/>
              <a:t>deasserted</a:t>
            </a:r>
            <a:endParaRPr lang="en-AU" altLang="en-US" sz="1800" i="1" dirty="0"/>
          </a:p>
          <a:p>
            <a:pPr lvl="1" eaLnBrk="1" hangingPunct="1"/>
            <a:r>
              <a:rPr lang="en-AU" altLang="en-US" sz="1800" dirty="0"/>
              <a:t>Logical </a:t>
            </a:r>
            <a:r>
              <a:rPr lang="en-AU" altLang="en-US" sz="1800" i="1" dirty="0"/>
              <a:t>False</a:t>
            </a:r>
          </a:p>
          <a:p>
            <a:pPr eaLnBrk="1" hangingPunct="1"/>
            <a:r>
              <a:rPr lang="en-AU" altLang="en-US" sz="2400" dirty="0"/>
              <a:t>0s and 1s are complimentary</a:t>
            </a:r>
          </a:p>
          <a:p>
            <a:pPr lvl="1" eaLnBrk="1" hangingPunct="1"/>
            <a:r>
              <a:rPr lang="en-AU" altLang="en-US" sz="2000" dirty="0"/>
              <a:t>0’s inverse is 1</a:t>
            </a:r>
          </a:p>
          <a:p>
            <a:pPr lvl="1" eaLnBrk="1" hangingPunct="1"/>
            <a:r>
              <a:rPr lang="en-AU" altLang="en-US" sz="2000" dirty="0"/>
              <a:t>1’s inverse is 0</a:t>
            </a:r>
          </a:p>
          <a:p>
            <a:pPr lvl="2" eaLnBrk="1" hangingPunct="1"/>
            <a:endParaRPr lang="en-AU" altLang="en-US" sz="2000" dirty="0"/>
          </a:p>
        </p:txBody>
      </p:sp>
    </p:spTree>
    <p:extLst>
      <p:ext uri="{BB962C8B-B14F-4D97-AF65-F5344CB8AC3E}">
        <p14:creationId xmlns:p14="http://schemas.microsoft.com/office/powerpoint/2010/main" val="45888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4213" y="384175"/>
            <a:ext cx="8259762" cy="523875"/>
          </a:xfrm>
        </p:spPr>
        <p:txBody>
          <a:bodyPr/>
          <a:lstStyle/>
          <a:p>
            <a:r>
              <a:rPr lang="en-US" altLang="en-US" sz="2800"/>
              <a:t>Binary Representation of Positive Integers</a:t>
            </a:r>
            <a:endParaRPr lang="en-US" altLang="en-US"/>
          </a:p>
        </p:txBody>
      </p:sp>
      <p:sp>
        <p:nvSpPr>
          <p:cNvPr id="7171" name="Content Placeholder 2"/>
          <p:cNvSpPr>
            <a:spLocks noGrp="1"/>
          </p:cNvSpPr>
          <p:nvPr>
            <p:ph idx="1"/>
          </p:nvPr>
        </p:nvSpPr>
        <p:spPr>
          <a:xfrm>
            <a:off x="684213" y="1125538"/>
            <a:ext cx="3455987" cy="5111750"/>
          </a:xfrm>
        </p:spPr>
        <p:txBody>
          <a:bodyPr/>
          <a:lstStyle/>
          <a:p>
            <a:r>
              <a:rPr lang="en-US" altLang="en-US"/>
              <a:t>0 :  0000 0000</a:t>
            </a:r>
          </a:p>
          <a:p>
            <a:r>
              <a:rPr lang="en-US" altLang="en-US"/>
              <a:t>1 :  0000 0001</a:t>
            </a:r>
          </a:p>
          <a:p>
            <a:r>
              <a:rPr lang="en-US" altLang="en-US"/>
              <a:t>2 :  0000 0010</a:t>
            </a:r>
          </a:p>
          <a:p>
            <a:r>
              <a:rPr lang="en-US" altLang="en-US"/>
              <a:t>3 :  0000 0011</a:t>
            </a:r>
          </a:p>
          <a:p>
            <a:r>
              <a:rPr lang="en-US" altLang="en-US"/>
              <a:t>4 :  0000 0100</a:t>
            </a:r>
          </a:p>
          <a:p>
            <a:r>
              <a:rPr lang="en-US" altLang="en-US"/>
              <a:t>5 :  0000 0101</a:t>
            </a:r>
          </a:p>
          <a:p>
            <a:r>
              <a:rPr lang="en-US" altLang="en-US"/>
              <a:t>6 :  0000 0110</a:t>
            </a:r>
          </a:p>
          <a:p>
            <a:r>
              <a:rPr lang="en-US" altLang="en-US"/>
              <a:t>7 :  0000 1111</a:t>
            </a:r>
          </a:p>
        </p:txBody>
      </p:sp>
      <p:sp>
        <p:nvSpPr>
          <p:cNvPr id="5" name="Content Placeholder 2"/>
          <p:cNvSpPr txBox="1">
            <a:spLocks/>
          </p:cNvSpPr>
          <p:nvPr/>
        </p:nvSpPr>
        <p:spPr bwMode="auto">
          <a:xfrm>
            <a:off x="4292600" y="1125538"/>
            <a:ext cx="3455988" cy="51117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3200" kern="0" dirty="0">
                <a:latin typeface="+mn-lt"/>
              </a:rPr>
              <a:t>8  : 0000 1000</a:t>
            </a:r>
          </a:p>
          <a:p>
            <a:pPr marL="342900" indent="-342900">
              <a:spcBef>
                <a:spcPct val="20000"/>
              </a:spcBef>
              <a:buClr>
                <a:schemeClr val="folHlink"/>
              </a:buClr>
              <a:buSzPct val="60000"/>
              <a:buFont typeface="Wingdings" pitchFamily="2" charset="2"/>
              <a:buChar char="n"/>
              <a:defRPr/>
            </a:pPr>
            <a:r>
              <a:rPr lang="en-US" sz="3200" kern="0" dirty="0">
                <a:latin typeface="+mn-lt"/>
              </a:rPr>
              <a:t>16: 0001 0000</a:t>
            </a:r>
          </a:p>
          <a:p>
            <a:pPr marL="342900" indent="-342900">
              <a:spcBef>
                <a:spcPct val="20000"/>
              </a:spcBef>
              <a:buClr>
                <a:schemeClr val="folHlink"/>
              </a:buClr>
              <a:buSzPct val="60000"/>
              <a:buFont typeface="Wingdings" pitchFamily="2" charset="2"/>
              <a:buChar char="n"/>
              <a:defRPr/>
            </a:pPr>
            <a:r>
              <a:rPr lang="en-US" sz="3200" kern="0" dirty="0">
                <a:latin typeface="+mn-lt"/>
              </a:rPr>
              <a:t>32: 0010 0000</a:t>
            </a:r>
          </a:p>
          <a:p>
            <a:pPr marL="342900" indent="-342900">
              <a:spcBef>
                <a:spcPct val="20000"/>
              </a:spcBef>
              <a:buClr>
                <a:schemeClr val="folHlink"/>
              </a:buClr>
              <a:buSzPct val="60000"/>
              <a:buFont typeface="Wingdings" pitchFamily="2" charset="2"/>
              <a:buChar char="n"/>
              <a:defRPr/>
            </a:pPr>
            <a:r>
              <a:rPr lang="en-US" sz="3200" kern="0" dirty="0">
                <a:latin typeface="+mn-lt"/>
              </a:rPr>
              <a:t>64: 0100 0000</a:t>
            </a:r>
          </a:p>
          <a:p>
            <a:pPr marL="342900" indent="-342900">
              <a:spcBef>
                <a:spcPct val="20000"/>
              </a:spcBef>
              <a:buClr>
                <a:schemeClr val="folHlink"/>
              </a:buClr>
              <a:buSzPct val="60000"/>
              <a:buFont typeface="Wingdings" pitchFamily="2" charset="2"/>
              <a:buChar char="n"/>
              <a:defRPr/>
            </a:pPr>
            <a:r>
              <a:rPr lang="en-US" sz="3200" kern="0" dirty="0">
                <a:latin typeface="+mn-lt"/>
              </a:rPr>
              <a:t>128:1000 0000</a:t>
            </a:r>
          </a:p>
        </p:txBody>
      </p:sp>
    </p:spTree>
    <p:extLst>
      <p:ext uri="{BB962C8B-B14F-4D97-AF65-F5344CB8AC3E}">
        <p14:creationId xmlns:p14="http://schemas.microsoft.com/office/powerpoint/2010/main" val="72772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4213" y="384175"/>
            <a:ext cx="8259762" cy="523875"/>
          </a:xfrm>
        </p:spPr>
        <p:txBody>
          <a:bodyPr/>
          <a:lstStyle/>
          <a:p>
            <a:r>
              <a:rPr lang="en-US" altLang="en-US" sz="2800"/>
              <a:t>Binary Representation of Positive Integers</a:t>
            </a:r>
            <a:endParaRPr lang="en-US" altLang="en-US"/>
          </a:p>
        </p:txBody>
      </p:sp>
      <p:sp>
        <p:nvSpPr>
          <p:cNvPr id="8195" name="Content Placeholder 2"/>
          <p:cNvSpPr>
            <a:spLocks noGrp="1"/>
          </p:cNvSpPr>
          <p:nvPr>
            <p:ph idx="1"/>
          </p:nvPr>
        </p:nvSpPr>
        <p:spPr/>
        <p:txBody>
          <a:bodyPr/>
          <a:lstStyle/>
          <a:p>
            <a:r>
              <a:rPr lang="en-US" altLang="en-US"/>
              <a:t>100</a:t>
            </a:r>
          </a:p>
          <a:p>
            <a:r>
              <a:rPr lang="en-US" altLang="en-US"/>
              <a:t>100 = 64 + 32 + 4 </a:t>
            </a:r>
          </a:p>
          <a:p>
            <a:endParaRPr lang="en-US" altLang="en-US"/>
          </a:p>
          <a:p>
            <a:r>
              <a:rPr lang="en-US" altLang="en-US"/>
              <a:t>   0      1      1      0        0       1     0       0</a:t>
            </a:r>
          </a:p>
          <a:p>
            <a:endParaRPr lang="en-US" altLang="en-US"/>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3357563"/>
            <a:ext cx="86137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19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33D8FB13-599C-EA4C-AA27-74ED2782BF20}" type="slidenum">
              <a:rPr lang="en-AU" altLang="en-US" sz="1400"/>
              <a:pPr>
                <a:spcBef>
                  <a:spcPct val="0"/>
                </a:spcBef>
                <a:buClrTx/>
                <a:buSzTx/>
                <a:buFontTx/>
                <a:buNone/>
              </a:pPr>
              <a:t>2</a:t>
            </a:fld>
            <a:endParaRPr lang="en-AU" altLang="en-US" sz="1400"/>
          </a:p>
        </p:txBody>
      </p:sp>
      <p:sp>
        <p:nvSpPr>
          <p:cNvPr id="98306" name="Rectangle 2"/>
          <p:cNvSpPr>
            <a:spLocks noGrp="1" noChangeArrowheads="1"/>
          </p:cNvSpPr>
          <p:nvPr>
            <p:ph type="title"/>
          </p:nvPr>
        </p:nvSpPr>
        <p:spPr/>
        <p:txBody>
          <a:bodyPr/>
          <a:lstStyle/>
          <a:p>
            <a:pPr eaLnBrk="1" hangingPunct="1"/>
            <a:r>
              <a:rPr lang="en-US" altLang="en-US"/>
              <a:t>SPEC CPU Benchmark</a:t>
            </a:r>
            <a:endParaRPr lang="en-AU" altLang="en-US"/>
          </a:p>
        </p:txBody>
      </p:sp>
      <p:sp>
        <p:nvSpPr>
          <p:cNvPr id="98307" name="Rectangle 3"/>
          <p:cNvSpPr>
            <a:spLocks noGrp="1" noChangeArrowheads="1"/>
          </p:cNvSpPr>
          <p:nvPr>
            <p:ph type="body" idx="1"/>
          </p:nvPr>
        </p:nvSpPr>
        <p:spPr>
          <a:xfrm>
            <a:off x="684213" y="1125538"/>
            <a:ext cx="8270875" cy="3887787"/>
          </a:xfrm>
        </p:spPr>
        <p:txBody>
          <a:bodyPr/>
          <a:lstStyle/>
          <a:p>
            <a:pPr eaLnBrk="1" hangingPunct="1">
              <a:lnSpc>
                <a:spcPct val="80000"/>
              </a:lnSpc>
            </a:pPr>
            <a:r>
              <a:rPr lang="en-US" altLang="en-US" sz="2800"/>
              <a:t>Programs used to measure performance</a:t>
            </a:r>
          </a:p>
          <a:p>
            <a:pPr lvl="1" eaLnBrk="1" hangingPunct="1">
              <a:lnSpc>
                <a:spcPct val="80000"/>
              </a:lnSpc>
            </a:pPr>
            <a:r>
              <a:rPr lang="en-US" altLang="en-US" sz="2400"/>
              <a:t>Supposedly typical of actual workload</a:t>
            </a:r>
          </a:p>
          <a:p>
            <a:pPr eaLnBrk="1" hangingPunct="1">
              <a:lnSpc>
                <a:spcPct val="80000"/>
              </a:lnSpc>
            </a:pPr>
            <a:r>
              <a:rPr lang="en-US" altLang="en-US" sz="2800"/>
              <a:t>Standard Performance Evaluation Corp (SPEC)</a:t>
            </a:r>
          </a:p>
          <a:p>
            <a:pPr lvl="1" eaLnBrk="1" hangingPunct="1">
              <a:lnSpc>
                <a:spcPct val="80000"/>
              </a:lnSpc>
            </a:pPr>
            <a:r>
              <a:rPr lang="en-US" altLang="en-US" sz="2400"/>
              <a:t>Develops benchmarks for CPU, I/O, Web, …</a:t>
            </a:r>
          </a:p>
          <a:p>
            <a:pPr eaLnBrk="1" hangingPunct="1">
              <a:lnSpc>
                <a:spcPct val="80000"/>
              </a:lnSpc>
              <a:spcBef>
                <a:spcPct val="50000"/>
              </a:spcBef>
            </a:pPr>
            <a:r>
              <a:rPr lang="en-US" altLang="en-US" sz="2800"/>
              <a:t>SPEC CPU2006</a:t>
            </a:r>
          </a:p>
          <a:p>
            <a:pPr lvl="1" eaLnBrk="1" hangingPunct="1">
              <a:lnSpc>
                <a:spcPct val="80000"/>
              </a:lnSpc>
            </a:pPr>
            <a:r>
              <a:rPr lang="en-US" altLang="en-US" sz="2400"/>
              <a:t>Elapsed time to execute a selection of programs</a:t>
            </a:r>
          </a:p>
          <a:p>
            <a:pPr lvl="2" eaLnBrk="1" hangingPunct="1">
              <a:lnSpc>
                <a:spcPct val="80000"/>
              </a:lnSpc>
            </a:pPr>
            <a:r>
              <a:rPr lang="en-US" altLang="en-US" sz="2000"/>
              <a:t>Negligible I/O, so focuses on CPU performance</a:t>
            </a:r>
          </a:p>
          <a:p>
            <a:pPr lvl="1" eaLnBrk="1" hangingPunct="1">
              <a:lnSpc>
                <a:spcPct val="80000"/>
              </a:lnSpc>
            </a:pPr>
            <a:r>
              <a:rPr lang="en-US" altLang="en-US" sz="2400"/>
              <a:t>Normalize relative to reference machine</a:t>
            </a:r>
          </a:p>
          <a:p>
            <a:pPr lvl="1" eaLnBrk="1" hangingPunct="1">
              <a:lnSpc>
                <a:spcPct val="80000"/>
              </a:lnSpc>
            </a:pPr>
            <a:r>
              <a:rPr lang="en-US" altLang="en-US" sz="2400"/>
              <a:t>Summarize as geometric mean of performance ratios</a:t>
            </a:r>
          </a:p>
          <a:p>
            <a:pPr lvl="2" eaLnBrk="1" hangingPunct="1">
              <a:lnSpc>
                <a:spcPct val="80000"/>
              </a:lnSpc>
            </a:pPr>
            <a:r>
              <a:rPr lang="en-US" altLang="en-US" sz="2000"/>
              <a:t>CINT2006 (integer) and CFP2006 (floating-point)</a:t>
            </a:r>
          </a:p>
        </p:txBody>
      </p:sp>
      <p:graphicFrame>
        <p:nvGraphicFramePr>
          <p:cNvPr id="98308" name="Object 5"/>
          <p:cNvGraphicFramePr>
            <a:graphicFrameLocks noChangeAspect="1"/>
          </p:cNvGraphicFramePr>
          <p:nvPr/>
        </p:nvGraphicFramePr>
        <p:xfrm>
          <a:off x="2555875" y="5157788"/>
          <a:ext cx="3771900" cy="1062037"/>
        </p:xfrm>
        <a:graphic>
          <a:graphicData uri="http://schemas.openxmlformats.org/presentationml/2006/ole">
            <mc:AlternateContent xmlns:mc="http://schemas.openxmlformats.org/markup-compatibility/2006">
              <mc:Choice xmlns:v="urn:schemas-microsoft-com:vml" Requires="v">
                <p:oleObj spid="_x0000_s166922" name="Equation" r:id="rId4" imgW="1714500" imgH="482600" progId="Equation.3">
                  <p:embed/>
                </p:oleObj>
              </mc:Choice>
              <mc:Fallback>
                <p:oleObj name="Equation" r:id="rId4" imgW="1714500" imgH="482600" progId="Equation.3">
                  <p:embed/>
                  <p:pic>
                    <p:nvPicPr>
                      <p:cNvPr id="9830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5157788"/>
                        <a:ext cx="3771900" cy="106203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898360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4213" y="384175"/>
            <a:ext cx="8259762" cy="523875"/>
          </a:xfrm>
        </p:spPr>
        <p:txBody>
          <a:bodyPr/>
          <a:lstStyle/>
          <a:p>
            <a:r>
              <a:rPr lang="en-US" altLang="en-US" sz="2800"/>
              <a:t>Binary Representation of Positive Integers</a:t>
            </a:r>
            <a:endParaRPr lang="en-US" altLang="en-US"/>
          </a:p>
        </p:txBody>
      </p:sp>
      <p:sp>
        <p:nvSpPr>
          <p:cNvPr id="9219" name="Content Placeholder 2"/>
          <p:cNvSpPr>
            <a:spLocks noGrp="1"/>
          </p:cNvSpPr>
          <p:nvPr>
            <p:ph idx="1"/>
          </p:nvPr>
        </p:nvSpPr>
        <p:spPr/>
        <p:txBody>
          <a:bodyPr/>
          <a:lstStyle/>
          <a:p>
            <a:r>
              <a:rPr lang="en-US" altLang="en-US" dirty="0"/>
              <a:t>45</a:t>
            </a:r>
          </a:p>
          <a:p>
            <a:r>
              <a:rPr lang="en-US" altLang="en-US" dirty="0"/>
              <a:t>45 = 32 + 8 + 4 + 1</a:t>
            </a:r>
          </a:p>
          <a:p>
            <a:endParaRPr lang="en-US" altLang="en-US" dirty="0"/>
          </a:p>
          <a:p>
            <a:r>
              <a:rPr lang="en-US" altLang="en-US" dirty="0"/>
              <a:t>   0      0      1      0        1       1     0       1</a:t>
            </a:r>
          </a:p>
          <a:p>
            <a:endParaRPr lang="en-US" altLang="en-US" dirty="0"/>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3357563"/>
            <a:ext cx="86137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9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23850"/>
            <a:ext cx="8548688" cy="584200"/>
          </a:xfrm>
        </p:spPr>
        <p:txBody>
          <a:bodyPr/>
          <a:lstStyle/>
          <a:p>
            <a:r>
              <a:rPr lang="en-US" altLang="en-US" sz="3200"/>
              <a:t>Combinational Logic and Sequential Logic</a:t>
            </a:r>
          </a:p>
        </p:txBody>
      </p:sp>
      <p:sp>
        <p:nvSpPr>
          <p:cNvPr id="3" name="Content Placeholder 2"/>
          <p:cNvSpPr>
            <a:spLocks noGrp="1"/>
          </p:cNvSpPr>
          <p:nvPr>
            <p:ph idx="1"/>
          </p:nvPr>
        </p:nvSpPr>
        <p:spPr/>
        <p:txBody>
          <a:bodyPr/>
          <a:lstStyle/>
          <a:p>
            <a:pPr>
              <a:buFont typeface="Wingdings" pitchFamily="2" charset="2"/>
              <a:buChar char="n"/>
              <a:defRPr/>
            </a:pPr>
            <a:r>
              <a:rPr lang="en-US" dirty="0"/>
              <a:t>Combinational Logic</a:t>
            </a:r>
          </a:p>
          <a:p>
            <a:pPr lvl="1">
              <a:buFont typeface="Wingdings" pitchFamily="2" charset="2"/>
              <a:buChar char="n"/>
              <a:defRPr/>
            </a:pPr>
            <a:r>
              <a:rPr lang="en-US" dirty="0">
                <a:ea typeface="+mn-ea"/>
                <a:cs typeface="+mn-cs"/>
              </a:rPr>
              <a:t>A logic system without (changeable) memory</a:t>
            </a:r>
          </a:p>
          <a:p>
            <a:pPr lvl="1">
              <a:buFont typeface="Wingdings" pitchFamily="2" charset="2"/>
              <a:buChar char="n"/>
              <a:defRPr/>
            </a:pPr>
            <a:r>
              <a:rPr lang="en-US" dirty="0">
                <a:ea typeface="+mn-ea"/>
                <a:cs typeface="+mn-cs"/>
              </a:rPr>
              <a:t>Computes the same output given the same input</a:t>
            </a:r>
            <a:endParaRPr lang="en-US" dirty="0"/>
          </a:p>
          <a:p>
            <a:pPr>
              <a:buFont typeface="Wingdings" pitchFamily="2" charset="2"/>
              <a:buChar char="n"/>
              <a:defRPr/>
            </a:pPr>
            <a:r>
              <a:rPr lang="en-US" dirty="0"/>
              <a:t>Sequential Logic</a:t>
            </a:r>
          </a:p>
          <a:p>
            <a:pPr lvl="1">
              <a:buFont typeface="Wingdings" pitchFamily="2" charset="2"/>
              <a:buChar char="n"/>
              <a:defRPr/>
            </a:pPr>
            <a:r>
              <a:rPr lang="en-US" dirty="0">
                <a:ea typeface="+mn-ea"/>
                <a:cs typeface="+mn-cs"/>
              </a:rPr>
              <a:t>A group of logic elements that contain memory </a:t>
            </a:r>
          </a:p>
          <a:p>
            <a:pPr lvl="1">
              <a:buFont typeface="Wingdings" pitchFamily="2" charset="2"/>
              <a:buChar char="n"/>
              <a:defRPr/>
            </a:pPr>
            <a:r>
              <a:rPr lang="en-US" dirty="0">
                <a:ea typeface="+mn-ea"/>
                <a:cs typeface="+mn-cs"/>
              </a:rPr>
              <a:t>Value depends on the inputs as well as the current contents of the memory</a:t>
            </a:r>
            <a:endParaRPr lang="en-US" dirty="0"/>
          </a:p>
        </p:txBody>
      </p:sp>
    </p:spTree>
    <p:extLst>
      <p:ext uri="{BB962C8B-B14F-4D97-AF65-F5344CB8AC3E}">
        <p14:creationId xmlns:p14="http://schemas.microsoft.com/office/powerpoint/2010/main" val="181548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Boolean Logic -- AND</a:t>
            </a:r>
          </a:p>
        </p:txBody>
      </p:sp>
      <p:sp>
        <p:nvSpPr>
          <p:cNvPr id="11267" name="Content Placeholder 2"/>
          <p:cNvSpPr>
            <a:spLocks noGrp="1"/>
          </p:cNvSpPr>
          <p:nvPr>
            <p:ph idx="1"/>
          </p:nvPr>
        </p:nvSpPr>
        <p:spPr/>
        <p:txBody>
          <a:bodyPr/>
          <a:lstStyle/>
          <a:p>
            <a:r>
              <a:rPr lang="en-US" altLang="en-US"/>
              <a:t>AND (Logical Product)</a:t>
            </a:r>
          </a:p>
          <a:p>
            <a:endParaRPr lang="en-US" altLang="en-US"/>
          </a:p>
          <a:p>
            <a:pPr lvl="1"/>
            <a:r>
              <a:rPr lang="en-US" altLang="en-US">
                <a:ea typeface="Times New Roman" charset="0"/>
                <a:cs typeface="Times New Roman" charset="0"/>
              </a:rPr>
              <a:t>Its output = 1, only if both inputs are 1</a:t>
            </a:r>
          </a:p>
          <a:p>
            <a:pPr lvl="1"/>
            <a:r>
              <a:rPr lang="en-US" altLang="en-US">
                <a:ea typeface="Times New Roman" charset="0"/>
                <a:cs typeface="Times New Roman" charset="0"/>
              </a:rPr>
              <a:t>Truth table</a:t>
            </a:r>
          </a:p>
          <a:p>
            <a:pPr lvl="1">
              <a:buFont typeface="Wingdings" charset="2"/>
              <a:buNone/>
            </a:pPr>
            <a:r>
              <a:rPr lang="en-US" altLang="en-US">
                <a:ea typeface="Times New Roman" charset="0"/>
                <a:cs typeface="Times New Roman" charset="0"/>
              </a:rPr>
              <a:t>			</a:t>
            </a:r>
            <a:endParaRPr lang="en-US" altLang="en-US"/>
          </a:p>
        </p:txBody>
      </p:sp>
      <p:graphicFrame>
        <p:nvGraphicFramePr>
          <p:cNvPr id="7" name="Group 129"/>
          <p:cNvGraphicFramePr>
            <a:graphicFrameLocks noGrp="1"/>
          </p:cNvGraphicFramePr>
          <p:nvPr/>
        </p:nvGraphicFramePr>
        <p:xfrm>
          <a:off x="2627313" y="3933825"/>
          <a:ext cx="1419225" cy="1373190"/>
        </p:xfrm>
        <a:graphic>
          <a:graphicData uri="http://schemas.openxmlformats.org/drawingml/2006/table">
            <a:tbl>
              <a:tblPr/>
              <a:tblGrid>
                <a:gridCol w="473075">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tblGrid>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A</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B</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ea typeface="Times New Roman" charset="0"/>
                          <a:cs typeface="Times New Roman" charset="0"/>
                        </a:rPr>
                        <a:t>A·B</a:t>
                      </a:r>
                      <a:endParaRPr kumimoji="0" lang="en-US" altLang="en-US" sz="12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11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773238"/>
            <a:ext cx="5715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15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Boolean Logic -- OR</a:t>
            </a:r>
          </a:p>
        </p:txBody>
      </p:sp>
      <p:sp>
        <p:nvSpPr>
          <p:cNvPr id="12291" name="Content Placeholder 2"/>
          <p:cNvSpPr>
            <a:spLocks noGrp="1"/>
          </p:cNvSpPr>
          <p:nvPr>
            <p:ph idx="1"/>
          </p:nvPr>
        </p:nvSpPr>
        <p:spPr/>
        <p:txBody>
          <a:bodyPr/>
          <a:lstStyle/>
          <a:p>
            <a:r>
              <a:rPr lang="en-US" altLang="en-US"/>
              <a:t>OR (Logical Sum)</a:t>
            </a:r>
          </a:p>
          <a:p>
            <a:pPr lvl="1"/>
            <a:endParaRPr lang="en-US" altLang="en-US"/>
          </a:p>
          <a:p>
            <a:pPr lvl="1"/>
            <a:r>
              <a:rPr lang="en-US" altLang="en-US">
                <a:ea typeface="Times New Roman" charset="0"/>
                <a:cs typeface="Times New Roman" charset="0"/>
              </a:rPr>
              <a:t>Its output = 1 if either input = 1</a:t>
            </a:r>
          </a:p>
          <a:p>
            <a:pPr lvl="1"/>
            <a:r>
              <a:rPr lang="en-US" altLang="en-US">
                <a:ea typeface="Times New Roman" charset="0"/>
                <a:cs typeface="Times New Roman" charset="0"/>
              </a:rPr>
              <a:t>Truth table</a:t>
            </a:r>
            <a:endParaRPr lang="en-US" altLang="en-US"/>
          </a:p>
        </p:txBody>
      </p:sp>
      <p:pic>
        <p:nvPicPr>
          <p:cNvPr id="122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1700213"/>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99"/>
          <p:cNvGraphicFramePr>
            <a:graphicFrameLocks noGrp="1"/>
          </p:cNvGraphicFramePr>
          <p:nvPr/>
        </p:nvGraphicFramePr>
        <p:xfrm>
          <a:off x="2667000" y="3500438"/>
          <a:ext cx="1617663" cy="1371600"/>
        </p:xfrm>
        <a:graphic>
          <a:graphicData uri="http://schemas.openxmlformats.org/drawingml/2006/table">
            <a:tbl>
              <a:tblPr/>
              <a:tblGrid>
                <a:gridCol w="574675">
                  <a:extLst>
                    <a:ext uri="{9D8B030D-6E8A-4147-A177-3AD203B41FA5}">
                      <a16:colId xmlns:a16="http://schemas.microsoft.com/office/drawing/2014/main" val="20000"/>
                    </a:ext>
                  </a:extLst>
                </a:gridCol>
                <a:gridCol w="544513">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0318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Boolean Logic -- NOT</a:t>
            </a:r>
          </a:p>
        </p:txBody>
      </p:sp>
      <p:sp>
        <p:nvSpPr>
          <p:cNvPr id="13315" name="Content Placeholder 2"/>
          <p:cNvSpPr>
            <a:spLocks noGrp="1"/>
          </p:cNvSpPr>
          <p:nvPr>
            <p:ph idx="1"/>
          </p:nvPr>
        </p:nvSpPr>
        <p:spPr/>
        <p:txBody>
          <a:bodyPr/>
          <a:lstStyle/>
          <a:p>
            <a:r>
              <a:rPr lang="en-US" altLang="en-US"/>
              <a:t>NOT (Logical Inversion)</a:t>
            </a:r>
          </a:p>
          <a:p>
            <a:pPr lvl="3">
              <a:buFont typeface="Wingdings" charset="2"/>
              <a:buNone/>
            </a:pPr>
            <a:r>
              <a:rPr lang="en-US" altLang="en-US"/>
              <a:t>or  ~A</a:t>
            </a:r>
          </a:p>
          <a:p>
            <a:pPr lvl="1"/>
            <a:r>
              <a:rPr lang="en-US" altLang="en-US"/>
              <a:t>The output is the opposite of the input</a:t>
            </a:r>
          </a:p>
          <a:p>
            <a:pPr lvl="1"/>
            <a:r>
              <a:rPr lang="en-US" altLang="en-US"/>
              <a:t>Truth Table</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00213"/>
            <a:ext cx="228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05"/>
          <p:cNvGraphicFramePr>
            <a:graphicFrameLocks noGrp="1"/>
          </p:cNvGraphicFramePr>
          <p:nvPr/>
        </p:nvGraphicFramePr>
        <p:xfrm>
          <a:off x="3924300" y="3213100"/>
          <a:ext cx="838200" cy="854075"/>
        </p:xfrm>
        <a:graphic>
          <a:graphicData uri="http://schemas.openxmlformats.org/drawingml/2006/table">
            <a:tbl>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05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4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0</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 1</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 0</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09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altLang="en-US"/>
              <a:t>Order of Precedence</a:t>
            </a:r>
          </a:p>
        </p:txBody>
      </p:sp>
      <p:sp>
        <p:nvSpPr>
          <p:cNvPr id="1028" name="Content Placeholder 2"/>
          <p:cNvSpPr>
            <a:spLocks noGrp="1"/>
          </p:cNvSpPr>
          <p:nvPr>
            <p:ph idx="1"/>
          </p:nvPr>
        </p:nvSpPr>
        <p:spPr/>
        <p:txBody>
          <a:bodyPr/>
          <a:lstStyle/>
          <a:p>
            <a:r>
              <a:rPr lang="en-US" altLang="en-US"/>
              <a:t>Precedence Rule</a:t>
            </a:r>
          </a:p>
          <a:p>
            <a:pPr lvl="1"/>
            <a:r>
              <a:rPr lang="en-US" altLang="en-US"/>
              <a:t>Parentheses (Highest)</a:t>
            </a:r>
          </a:p>
          <a:p>
            <a:pPr lvl="1"/>
            <a:r>
              <a:rPr lang="en-US" altLang="en-US"/>
              <a:t>NOT</a:t>
            </a:r>
          </a:p>
          <a:p>
            <a:pPr lvl="1"/>
            <a:r>
              <a:rPr lang="en-US" altLang="en-US"/>
              <a:t>AND</a:t>
            </a:r>
          </a:p>
          <a:p>
            <a:pPr lvl="1"/>
            <a:r>
              <a:rPr lang="en-US" altLang="en-US"/>
              <a:t>OR</a:t>
            </a:r>
          </a:p>
          <a:p>
            <a:r>
              <a:rPr lang="en-US" altLang="en-US"/>
              <a:t>Example</a:t>
            </a:r>
          </a:p>
          <a:p>
            <a:pPr lvl="1"/>
            <a:endParaRPr lang="en-US" altLang="en-US"/>
          </a:p>
          <a:p>
            <a:pPr lvl="1"/>
            <a:endParaRPr lang="en-US" altLang="en-US"/>
          </a:p>
          <a:p>
            <a:pPr lvl="1"/>
            <a:endParaRPr lang="en-US" altLang="en-US"/>
          </a:p>
        </p:txBody>
      </p:sp>
      <p:graphicFrame>
        <p:nvGraphicFramePr>
          <p:cNvPr id="1026" name="Object 2"/>
          <p:cNvGraphicFramePr>
            <a:graphicFrameLocks noChangeAspect="1"/>
          </p:cNvGraphicFramePr>
          <p:nvPr/>
        </p:nvGraphicFramePr>
        <p:xfrm>
          <a:off x="1908175" y="4508500"/>
          <a:ext cx="3609975" cy="649288"/>
        </p:xfrm>
        <a:graphic>
          <a:graphicData uri="http://schemas.openxmlformats.org/presentationml/2006/ole">
            <mc:AlternateContent xmlns:mc="http://schemas.openxmlformats.org/markup-compatibility/2006">
              <mc:Choice xmlns:v="urn:schemas-microsoft-com:vml" Requires="v">
                <p:oleObj spid="_x0000_s165979" name="Equation" r:id="rId4" imgW="1485255" imgH="266584" progId="Equation.3">
                  <p:embed/>
                </p:oleObj>
              </mc:Choice>
              <mc:Fallback>
                <p:oleObj name="Equation" r:id="rId4" imgW="1485255" imgH="26658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4508500"/>
                        <a:ext cx="36099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1729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Boolean Logic</a:t>
            </a:r>
          </a:p>
        </p:txBody>
      </p:sp>
      <p:sp>
        <p:nvSpPr>
          <p:cNvPr id="14339" name="Content Placeholder 2"/>
          <p:cNvSpPr>
            <a:spLocks noGrp="1"/>
          </p:cNvSpPr>
          <p:nvPr>
            <p:ph idx="1"/>
          </p:nvPr>
        </p:nvSpPr>
        <p:spPr/>
        <p:txBody>
          <a:bodyPr/>
          <a:lstStyle/>
          <a:p>
            <a:r>
              <a:rPr lang="en-US" altLang="en-US"/>
              <a:t>Any Boolean Logic function can be implemented with only NOT, AND, OR functions</a:t>
            </a:r>
          </a:p>
          <a:p>
            <a:pPr lvl="1"/>
            <a:r>
              <a:rPr lang="en-US" altLang="en-US"/>
              <a:t>NOT, AND, OR functions are the basic logic functions</a:t>
            </a:r>
          </a:p>
          <a:p>
            <a:pPr lvl="1"/>
            <a:r>
              <a:rPr lang="en-US" altLang="en-US"/>
              <a:t>Others can be implemented by the basic logic functions NOT, AND, OR</a:t>
            </a:r>
          </a:p>
        </p:txBody>
      </p:sp>
    </p:spTree>
    <p:extLst>
      <p:ext uri="{BB962C8B-B14F-4D97-AF65-F5344CB8AC3E}">
        <p14:creationId xmlns:p14="http://schemas.microsoft.com/office/powerpoint/2010/main" val="162927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Truth Table</a:t>
            </a:r>
          </a:p>
        </p:txBody>
      </p:sp>
      <p:sp>
        <p:nvSpPr>
          <p:cNvPr id="15363" name="Content Placeholder 2"/>
          <p:cNvSpPr>
            <a:spLocks noGrp="1"/>
          </p:cNvSpPr>
          <p:nvPr>
            <p:ph idx="1"/>
          </p:nvPr>
        </p:nvSpPr>
        <p:spPr/>
        <p:txBody>
          <a:bodyPr/>
          <a:lstStyle/>
          <a:p>
            <a:r>
              <a:rPr lang="en-US" altLang="en-US" dirty="0"/>
              <a:t>Example: A logic functions with three inputs, A, B, and C, and three outputs, D, E, and F.</a:t>
            </a:r>
          </a:p>
          <a:p>
            <a:pPr lvl="1"/>
            <a:r>
              <a:rPr lang="en-US" altLang="en-US" dirty="0"/>
              <a:t>D is true if at most two inputs are true</a:t>
            </a:r>
          </a:p>
          <a:p>
            <a:pPr lvl="1"/>
            <a:r>
              <a:rPr lang="en-US" altLang="en-US" dirty="0"/>
              <a:t>E is true if exactly two inputs are true</a:t>
            </a:r>
          </a:p>
          <a:p>
            <a:pPr lvl="1"/>
            <a:r>
              <a:rPr lang="en-US" altLang="en-US" dirty="0"/>
              <a:t>F is true only if all three inputs are false</a:t>
            </a:r>
          </a:p>
          <a:p>
            <a:pPr lvl="1"/>
            <a:endParaRPr lang="en-US" altLang="en-US" dirty="0"/>
          </a:p>
        </p:txBody>
      </p:sp>
    </p:spTree>
    <p:extLst>
      <p:ext uri="{BB962C8B-B14F-4D97-AF65-F5344CB8AC3E}">
        <p14:creationId xmlns:p14="http://schemas.microsoft.com/office/powerpoint/2010/main" val="740573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Answer</a:t>
            </a:r>
          </a:p>
        </p:txBody>
      </p:sp>
      <p:graphicFrame>
        <p:nvGraphicFramePr>
          <p:cNvPr id="2" name="Table 1"/>
          <p:cNvGraphicFramePr>
            <a:graphicFrameLocks noGrp="1"/>
          </p:cNvGraphicFramePr>
          <p:nvPr>
            <p:extLst>
              <p:ext uri="{D42A27DB-BD31-4B8C-83A1-F6EECF244321}">
                <p14:modId xmlns:p14="http://schemas.microsoft.com/office/powerpoint/2010/main" val="853701141"/>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gridSpan="3">
                  <a:txBody>
                    <a:bodyPr/>
                    <a:lstStyle/>
                    <a:p>
                      <a:pPr algn="ctr"/>
                      <a:r>
                        <a:rPr lang="en-US" dirty="0">
                          <a:solidFill>
                            <a:schemeClr val="tx1"/>
                          </a:solidFill>
                        </a:rPr>
                        <a:t>Inputs</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rPr>
                        <a:t>Outputs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A</a:t>
                      </a:r>
                    </a:p>
                  </a:txBody>
                  <a:tcPr/>
                </a:tc>
                <a:tc>
                  <a:txBody>
                    <a:bodyPr/>
                    <a:lstStyle/>
                    <a:p>
                      <a:pPr algn="ctr"/>
                      <a:r>
                        <a:rPr lang="en-US" b="1" dirty="0">
                          <a:solidFill>
                            <a:schemeClr val="tx1"/>
                          </a:solidFill>
                        </a:rPr>
                        <a:t>B</a:t>
                      </a:r>
                    </a:p>
                  </a:txBody>
                  <a:tcPr/>
                </a:tc>
                <a:tc>
                  <a:txBody>
                    <a:bodyPr/>
                    <a:lstStyle/>
                    <a:p>
                      <a:pPr algn="ctr"/>
                      <a:r>
                        <a:rPr lang="en-US" b="1" dirty="0">
                          <a:solidFill>
                            <a:schemeClr val="tx1"/>
                          </a:solidFill>
                        </a:rPr>
                        <a:t>C</a:t>
                      </a:r>
                    </a:p>
                  </a:txBody>
                  <a:tcPr/>
                </a:tc>
                <a:tc>
                  <a:txBody>
                    <a:bodyPr/>
                    <a:lstStyle/>
                    <a:p>
                      <a:pPr algn="ctr"/>
                      <a:r>
                        <a:rPr lang="en-US" b="1" dirty="0">
                          <a:solidFill>
                            <a:schemeClr val="tx1"/>
                          </a:solidFill>
                        </a:rPr>
                        <a:t>D</a:t>
                      </a:r>
                    </a:p>
                  </a:txBody>
                  <a:tcPr/>
                </a:tc>
                <a:tc>
                  <a:txBody>
                    <a:bodyPr/>
                    <a:lstStyle/>
                    <a:p>
                      <a:pPr algn="ctr"/>
                      <a:r>
                        <a:rPr lang="en-US" b="1" dirty="0">
                          <a:solidFill>
                            <a:schemeClr val="tx1"/>
                          </a:solidFill>
                        </a:rPr>
                        <a:t>E</a:t>
                      </a:r>
                    </a:p>
                  </a:txBody>
                  <a:tcPr/>
                </a:tc>
                <a:tc>
                  <a:txBody>
                    <a:bodyPr/>
                    <a:lstStyle/>
                    <a:p>
                      <a:pPr algn="ctr"/>
                      <a:r>
                        <a:rPr lang="en-US" b="1" dirty="0">
                          <a:solidFill>
                            <a:schemeClr val="tx1"/>
                          </a:solidFill>
                        </a:rPr>
                        <a:t>F</a:t>
                      </a:r>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4"/>
                  </a:ext>
                </a:extLst>
              </a:tr>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5"/>
                  </a:ext>
                </a:extLst>
              </a:tr>
              <a:tr h="37084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6"/>
                  </a:ext>
                </a:extLst>
              </a:tr>
              <a:tr h="37084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7"/>
                  </a:ext>
                </a:extLst>
              </a:tr>
              <a:tr h="37084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8"/>
                  </a:ext>
                </a:extLst>
              </a:tr>
              <a:tr h="37084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43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C09E012E-80A1-E746-95E6-94AD56663B67}" type="slidenum">
              <a:rPr lang="en-AU" altLang="en-US" sz="1400"/>
              <a:pPr>
                <a:spcBef>
                  <a:spcPct val="0"/>
                </a:spcBef>
                <a:buClrTx/>
                <a:buSzTx/>
                <a:buFontTx/>
                <a:buNone/>
              </a:pPr>
              <a:t>3</a:t>
            </a:fld>
            <a:endParaRPr lang="en-AU" altLang="en-US" sz="1400"/>
          </a:p>
        </p:txBody>
      </p:sp>
      <p:sp>
        <p:nvSpPr>
          <p:cNvPr id="100354" name="Rectangle 4"/>
          <p:cNvSpPr>
            <a:spLocks noGrp="1" noChangeArrowheads="1"/>
          </p:cNvSpPr>
          <p:nvPr>
            <p:ph type="title"/>
          </p:nvPr>
        </p:nvSpPr>
        <p:spPr>
          <a:xfrm>
            <a:off x="684213" y="206375"/>
            <a:ext cx="8259762" cy="701675"/>
          </a:xfrm>
        </p:spPr>
        <p:txBody>
          <a:bodyPr/>
          <a:lstStyle/>
          <a:p>
            <a:pPr eaLnBrk="1" hangingPunct="1"/>
            <a:r>
              <a:rPr lang="en-AU" altLang="en-US" sz="4000"/>
              <a:t>CINT2006 for Intel Core i7 920</a:t>
            </a:r>
          </a:p>
        </p:txBody>
      </p:sp>
      <p:pic>
        <p:nvPicPr>
          <p:cNvPr id="1003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8305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4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67ACA613-011B-6443-ACC1-EF8A4291F887}" type="slidenum">
              <a:rPr lang="en-AU" altLang="en-US" sz="1400"/>
              <a:pPr>
                <a:spcBef>
                  <a:spcPct val="0"/>
                </a:spcBef>
                <a:buClrTx/>
                <a:buSzTx/>
                <a:buFontTx/>
                <a:buNone/>
              </a:pPr>
              <a:t>4</a:t>
            </a:fld>
            <a:endParaRPr lang="en-AU" altLang="en-US" sz="1400"/>
          </a:p>
        </p:txBody>
      </p:sp>
      <p:sp>
        <p:nvSpPr>
          <p:cNvPr id="102402" name="Rectangle 2"/>
          <p:cNvSpPr>
            <a:spLocks noGrp="1" noChangeArrowheads="1"/>
          </p:cNvSpPr>
          <p:nvPr>
            <p:ph type="title"/>
          </p:nvPr>
        </p:nvSpPr>
        <p:spPr/>
        <p:txBody>
          <a:bodyPr/>
          <a:lstStyle/>
          <a:p>
            <a:pPr eaLnBrk="1" hangingPunct="1"/>
            <a:r>
              <a:rPr lang="en-AU" altLang="en-US"/>
              <a:t>SPEC Power Benchmark</a:t>
            </a:r>
          </a:p>
        </p:txBody>
      </p:sp>
      <p:sp>
        <p:nvSpPr>
          <p:cNvPr id="102403" name="Rectangle 3"/>
          <p:cNvSpPr>
            <a:spLocks noGrp="1" noChangeArrowheads="1"/>
          </p:cNvSpPr>
          <p:nvPr>
            <p:ph type="body" idx="1"/>
          </p:nvPr>
        </p:nvSpPr>
        <p:spPr>
          <a:xfrm>
            <a:off x="684213" y="1125538"/>
            <a:ext cx="8270875" cy="2447925"/>
          </a:xfrm>
        </p:spPr>
        <p:txBody>
          <a:bodyPr/>
          <a:lstStyle/>
          <a:p>
            <a:pPr eaLnBrk="1" hangingPunct="1"/>
            <a:r>
              <a:rPr lang="en-AU" altLang="en-US"/>
              <a:t>Power consumption of server at different workload levels</a:t>
            </a:r>
          </a:p>
          <a:p>
            <a:pPr lvl="1" eaLnBrk="1" hangingPunct="1"/>
            <a:r>
              <a:rPr lang="en-AU" altLang="en-US"/>
              <a:t>Performance: ssj_ops/sec</a:t>
            </a:r>
          </a:p>
          <a:p>
            <a:pPr lvl="1" eaLnBrk="1" hangingPunct="1"/>
            <a:r>
              <a:rPr lang="en-AU" altLang="en-US"/>
              <a:t>Power: Watts (Joules/sec)</a:t>
            </a:r>
          </a:p>
        </p:txBody>
      </p:sp>
      <p:graphicFrame>
        <p:nvGraphicFramePr>
          <p:cNvPr id="102404" name="Object 4"/>
          <p:cNvGraphicFramePr>
            <a:graphicFrameLocks noChangeAspect="1"/>
          </p:cNvGraphicFramePr>
          <p:nvPr/>
        </p:nvGraphicFramePr>
        <p:xfrm>
          <a:off x="1116013" y="3500438"/>
          <a:ext cx="7288212" cy="914400"/>
        </p:xfrm>
        <a:graphic>
          <a:graphicData uri="http://schemas.openxmlformats.org/presentationml/2006/ole">
            <mc:AlternateContent xmlns:mc="http://schemas.openxmlformats.org/markup-compatibility/2006">
              <mc:Choice xmlns:v="urn:schemas-microsoft-com:vml" Requires="v">
                <p:oleObj spid="_x0000_s167946" name="Equation" r:id="rId4" imgW="3644900" imgH="457200" progId="Equation.3">
                  <p:embed/>
                </p:oleObj>
              </mc:Choice>
              <mc:Fallback>
                <p:oleObj name="Equation" r:id="rId4" imgW="3644900" imgH="457200" progId="Equation.3">
                  <p:embed/>
                  <p:pic>
                    <p:nvPicPr>
                      <p:cNvPr id="1024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00438"/>
                        <a:ext cx="7288212" cy="9144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31566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71841AE6-07CF-D54B-8C34-D43E371F22B5}" type="slidenum">
              <a:rPr lang="en-AU" altLang="en-US" sz="1400"/>
              <a:pPr>
                <a:spcBef>
                  <a:spcPct val="0"/>
                </a:spcBef>
                <a:buClrTx/>
                <a:buSzTx/>
                <a:buFontTx/>
                <a:buNone/>
              </a:pPr>
              <a:t>5</a:t>
            </a:fld>
            <a:endParaRPr lang="en-AU" altLang="en-US" sz="1400"/>
          </a:p>
        </p:txBody>
      </p:sp>
      <p:sp>
        <p:nvSpPr>
          <p:cNvPr id="104450" name="Rectangle 2"/>
          <p:cNvSpPr>
            <a:spLocks noGrp="1" noChangeArrowheads="1"/>
          </p:cNvSpPr>
          <p:nvPr>
            <p:ph type="title"/>
          </p:nvPr>
        </p:nvSpPr>
        <p:spPr>
          <a:xfrm>
            <a:off x="684213" y="261938"/>
            <a:ext cx="8259762" cy="646112"/>
          </a:xfrm>
        </p:spPr>
        <p:txBody>
          <a:bodyPr/>
          <a:lstStyle/>
          <a:p>
            <a:pPr eaLnBrk="1" hangingPunct="1"/>
            <a:r>
              <a:rPr lang="en-AU" altLang="en-US" sz="3600"/>
              <a:t>SPECpower_ssj2008 for Xeon X5650</a:t>
            </a:r>
          </a:p>
        </p:txBody>
      </p:sp>
      <p:pic>
        <p:nvPicPr>
          <p:cNvPr id="104451" name="Picture 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238250"/>
            <a:ext cx="75819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66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BEB525FC-8080-404D-9AFF-5AA59E408C6F}" type="slidenum">
              <a:rPr lang="en-AU" altLang="en-US" sz="1400"/>
              <a:pPr>
                <a:spcBef>
                  <a:spcPct val="0"/>
                </a:spcBef>
                <a:buClrTx/>
                <a:buSzTx/>
                <a:buFontTx/>
                <a:buNone/>
              </a:pPr>
              <a:t>6</a:t>
            </a:fld>
            <a:endParaRPr lang="en-AU" altLang="en-US" sz="1400"/>
          </a:p>
        </p:txBody>
      </p:sp>
      <p:sp>
        <p:nvSpPr>
          <p:cNvPr id="108546" name="Rectangle 2"/>
          <p:cNvSpPr>
            <a:spLocks noGrp="1" noChangeArrowheads="1"/>
          </p:cNvSpPr>
          <p:nvPr>
            <p:ph type="title"/>
          </p:nvPr>
        </p:nvSpPr>
        <p:spPr/>
        <p:txBody>
          <a:bodyPr/>
          <a:lstStyle/>
          <a:p>
            <a:pPr eaLnBrk="1" hangingPunct="1"/>
            <a:r>
              <a:rPr lang="en-AU" altLang="en-US"/>
              <a:t>Fallacy: Low Power at Idle</a:t>
            </a:r>
          </a:p>
        </p:txBody>
      </p:sp>
      <p:sp>
        <p:nvSpPr>
          <p:cNvPr id="108547" name="Rectangle 3"/>
          <p:cNvSpPr>
            <a:spLocks noGrp="1" noChangeArrowheads="1"/>
          </p:cNvSpPr>
          <p:nvPr>
            <p:ph type="body" idx="1"/>
          </p:nvPr>
        </p:nvSpPr>
        <p:spPr/>
        <p:txBody>
          <a:bodyPr/>
          <a:lstStyle/>
          <a:p>
            <a:pPr eaLnBrk="1" hangingPunct="1"/>
            <a:r>
              <a:rPr lang="en-AU" altLang="en-US"/>
              <a:t>Look back at i7 power benchmark</a:t>
            </a:r>
          </a:p>
          <a:p>
            <a:pPr lvl="1" eaLnBrk="1" hangingPunct="1"/>
            <a:r>
              <a:rPr lang="en-AU" altLang="en-US"/>
              <a:t>At 100% load: 258W</a:t>
            </a:r>
          </a:p>
          <a:p>
            <a:pPr lvl="1" eaLnBrk="1" hangingPunct="1"/>
            <a:r>
              <a:rPr lang="en-AU" altLang="en-US"/>
              <a:t>At 50% load: 170W (66%)</a:t>
            </a:r>
          </a:p>
          <a:p>
            <a:pPr lvl="1" eaLnBrk="1" hangingPunct="1"/>
            <a:r>
              <a:rPr lang="en-AU" altLang="en-US"/>
              <a:t>At 10% load: 121W (47%)</a:t>
            </a:r>
          </a:p>
          <a:p>
            <a:pPr eaLnBrk="1" hangingPunct="1"/>
            <a:r>
              <a:rPr lang="en-AU" altLang="en-US"/>
              <a:t>Google data center</a:t>
            </a:r>
          </a:p>
          <a:p>
            <a:pPr lvl="1" eaLnBrk="1" hangingPunct="1"/>
            <a:r>
              <a:rPr lang="en-AU" altLang="en-US"/>
              <a:t>Mostly operates at 10% </a:t>
            </a:r>
            <a:r>
              <a:rPr lang="en-AU" altLang="en-US">
                <a:ea typeface="Arial" charset="0"/>
                <a:cs typeface="Arial" charset="0"/>
              </a:rPr>
              <a:t>– 50% load</a:t>
            </a:r>
          </a:p>
          <a:p>
            <a:pPr lvl="1" eaLnBrk="1" hangingPunct="1"/>
            <a:r>
              <a:rPr lang="en-AU" altLang="en-US">
                <a:ea typeface="Arial" charset="0"/>
                <a:cs typeface="Arial" charset="0"/>
              </a:rPr>
              <a:t>At 100% load less than 1% of the time</a:t>
            </a:r>
          </a:p>
          <a:p>
            <a:pPr eaLnBrk="1" hangingPunct="1"/>
            <a:r>
              <a:rPr lang="en-AU" altLang="en-US">
                <a:ea typeface="Arial" charset="0"/>
                <a:cs typeface="Arial" charset="0"/>
              </a:rPr>
              <a:t>Consider designing processors to make power proportional to load</a:t>
            </a:r>
          </a:p>
        </p:txBody>
      </p:sp>
    </p:spTree>
    <p:extLst>
      <p:ext uri="{BB962C8B-B14F-4D97-AF65-F5344CB8AC3E}">
        <p14:creationId xmlns:p14="http://schemas.microsoft.com/office/powerpoint/2010/main" val="40190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B4E46B5F-8385-1C44-A340-A60C3A635DF8}" type="slidenum">
              <a:rPr lang="en-AU" altLang="en-US" sz="1400"/>
              <a:pPr>
                <a:spcBef>
                  <a:spcPct val="0"/>
                </a:spcBef>
                <a:buClrTx/>
                <a:buSzTx/>
                <a:buFontTx/>
                <a:buNone/>
              </a:pPr>
              <a:t>7</a:t>
            </a:fld>
            <a:endParaRPr lang="en-AU" altLang="en-US" sz="1400"/>
          </a:p>
        </p:txBody>
      </p:sp>
      <p:sp>
        <p:nvSpPr>
          <p:cNvPr id="110594" name="Rectangle 2"/>
          <p:cNvSpPr>
            <a:spLocks noGrp="1" noChangeArrowheads="1"/>
          </p:cNvSpPr>
          <p:nvPr>
            <p:ph type="title"/>
          </p:nvPr>
        </p:nvSpPr>
        <p:spPr>
          <a:xfrm>
            <a:off x="684213" y="266700"/>
            <a:ext cx="8259762" cy="641350"/>
          </a:xfrm>
        </p:spPr>
        <p:txBody>
          <a:bodyPr/>
          <a:lstStyle/>
          <a:p>
            <a:pPr eaLnBrk="1" hangingPunct="1"/>
            <a:r>
              <a:rPr lang="en-US" altLang="en-US" sz="3600"/>
              <a:t>Pitfall: MIPS as a Performance Metric</a:t>
            </a:r>
            <a:endParaRPr lang="en-AU" altLang="en-US" sz="3600"/>
          </a:p>
        </p:txBody>
      </p:sp>
      <p:sp>
        <p:nvSpPr>
          <p:cNvPr id="110595" name="Rectangle 3"/>
          <p:cNvSpPr>
            <a:spLocks noGrp="1" noChangeArrowheads="1"/>
          </p:cNvSpPr>
          <p:nvPr>
            <p:ph type="body" idx="1"/>
          </p:nvPr>
        </p:nvSpPr>
        <p:spPr>
          <a:xfrm>
            <a:off x="684213" y="1125538"/>
            <a:ext cx="8270875" cy="2087562"/>
          </a:xfrm>
        </p:spPr>
        <p:txBody>
          <a:bodyPr/>
          <a:lstStyle/>
          <a:p>
            <a:pPr eaLnBrk="1" hangingPunct="1"/>
            <a:r>
              <a:rPr lang="en-US" altLang="en-US"/>
              <a:t>MIPS: Millions of Instructions Per Second</a:t>
            </a:r>
          </a:p>
          <a:p>
            <a:pPr lvl="1" eaLnBrk="1" hangingPunct="1"/>
            <a:r>
              <a:rPr lang="en-US" altLang="en-US"/>
              <a:t>Doesn’t account for</a:t>
            </a:r>
          </a:p>
          <a:p>
            <a:pPr lvl="2" eaLnBrk="1" hangingPunct="1"/>
            <a:r>
              <a:rPr lang="en-US" altLang="en-US"/>
              <a:t>Differences in ISAs between computers</a:t>
            </a:r>
          </a:p>
          <a:p>
            <a:pPr lvl="2" eaLnBrk="1" hangingPunct="1"/>
            <a:r>
              <a:rPr lang="en-US" altLang="en-US"/>
              <a:t>Differences in complexity between instructions</a:t>
            </a:r>
          </a:p>
        </p:txBody>
      </p:sp>
      <p:graphicFrame>
        <p:nvGraphicFramePr>
          <p:cNvPr id="110596" name="Object 4"/>
          <p:cNvGraphicFramePr>
            <a:graphicFrameLocks noChangeAspect="1"/>
          </p:cNvGraphicFramePr>
          <p:nvPr/>
        </p:nvGraphicFramePr>
        <p:xfrm>
          <a:off x="1331913" y="3360738"/>
          <a:ext cx="6556375" cy="2084387"/>
        </p:xfrm>
        <a:graphic>
          <a:graphicData uri="http://schemas.openxmlformats.org/presentationml/2006/ole">
            <mc:AlternateContent xmlns:mc="http://schemas.openxmlformats.org/markup-compatibility/2006">
              <mc:Choice xmlns:v="urn:schemas-microsoft-com:vml" Requires="v">
                <p:oleObj spid="_x0000_s168970" name="Equation" r:id="rId4" imgW="3276600" imgH="1041400" progId="Equation.3">
                  <p:embed/>
                </p:oleObj>
              </mc:Choice>
              <mc:Fallback>
                <p:oleObj name="Equation" r:id="rId4" imgW="3276600" imgH="1041400" progId="Equation.3">
                  <p:embed/>
                  <p:pic>
                    <p:nvPicPr>
                      <p:cNvPr id="1105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360738"/>
                        <a:ext cx="6556375" cy="208438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0597" name="Rectangle 5"/>
          <p:cNvSpPr>
            <a:spLocks noChangeArrowheads="1"/>
          </p:cNvSpPr>
          <p:nvPr/>
        </p:nvSpPr>
        <p:spPr bwMode="auto">
          <a:xfrm>
            <a:off x="684213" y="5589588"/>
            <a:ext cx="82708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lvl="1" eaLnBrk="1" hangingPunct="1"/>
            <a:r>
              <a:rPr lang="en-US" altLang="en-US"/>
              <a:t>CPI varies between programs on a given CPU</a:t>
            </a:r>
          </a:p>
        </p:txBody>
      </p:sp>
    </p:spTree>
    <p:extLst>
      <p:ext uri="{BB962C8B-B14F-4D97-AF65-F5344CB8AC3E}">
        <p14:creationId xmlns:p14="http://schemas.microsoft.com/office/powerpoint/2010/main" val="389733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25F75C2F-A349-D94B-8207-5A9861C95F61}"/>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909A0F5-F97F-1E44-8131-7B207108653A}" type="slidenum">
              <a:rPr lang="en-US" altLang="en-US" sz="1400"/>
              <a:pPr/>
              <a:t>8</a:t>
            </a:fld>
            <a:endParaRPr lang="en-US" altLang="en-US" sz="1400"/>
          </a:p>
        </p:txBody>
      </p:sp>
      <p:sp>
        <p:nvSpPr>
          <p:cNvPr id="17411" name="Rectangle 2">
            <a:extLst>
              <a:ext uri="{FF2B5EF4-FFF2-40B4-BE49-F238E27FC236}">
                <a16:creationId xmlns:a16="http://schemas.microsoft.com/office/drawing/2014/main" id="{83E33207-860E-3A4D-B71B-981D3F33F2C5}"/>
              </a:ext>
            </a:extLst>
          </p:cNvPr>
          <p:cNvSpPr>
            <a:spLocks noGrp="1" noChangeArrowheads="1"/>
          </p:cNvSpPr>
          <p:nvPr>
            <p:ph type="title"/>
            <p:custDataLst>
              <p:tags r:id="rId2"/>
            </p:custDataLst>
          </p:nvPr>
        </p:nvSpPr>
        <p:spPr/>
        <p:txBody>
          <a:bodyPr/>
          <a:lstStyle/>
          <a:p>
            <a:r>
              <a:rPr lang="en-US" altLang="en-US" dirty="0"/>
              <a:t>Performance Marketing</a:t>
            </a:r>
          </a:p>
        </p:txBody>
      </p:sp>
      <p:sp>
        <p:nvSpPr>
          <p:cNvPr id="17412" name="Rectangle 3">
            <a:extLst>
              <a:ext uri="{FF2B5EF4-FFF2-40B4-BE49-F238E27FC236}">
                <a16:creationId xmlns:a16="http://schemas.microsoft.com/office/drawing/2014/main" id="{92EB20F2-B5E0-2447-AA36-242C1EC2C08D}"/>
              </a:ext>
            </a:extLst>
          </p:cNvPr>
          <p:cNvSpPr>
            <a:spLocks noGrp="1" noChangeArrowheads="1"/>
          </p:cNvSpPr>
          <p:nvPr>
            <p:ph type="body" idx="1"/>
            <p:custDataLst>
              <p:tags r:id="rId3"/>
            </p:custDataLst>
          </p:nvPr>
        </p:nvSpPr>
        <p:spPr/>
        <p:txBody>
          <a:bodyPr/>
          <a:lstStyle/>
          <a:p>
            <a:r>
              <a:rPr lang="en-US" altLang="en-US" dirty="0"/>
              <a:t>“Speed Demons” vs. “</a:t>
            </a:r>
            <a:r>
              <a:rPr lang="en-US" altLang="en-US" dirty="0" err="1"/>
              <a:t>Brainiacs</a:t>
            </a:r>
            <a:r>
              <a:rPr lang="en-US" altLang="en-US" dirty="0"/>
              <a:t>”</a:t>
            </a:r>
          </a:p>
          <a:p>
            <a:r>
              <a:rPr lang="en-US" altLang="en-US" dirty="0"/>
              <a:t>Get CPI down vs. get CT down</a:t>
            </a:r>
          </a:p>
          <a:p>
            <a:r>
              <a:rPr lang="en-US" altLang="en-US" dirty="0"/>
              <a:t>CPI</a:t>
            </a:r>
          </a:p>
          <a:p>
            <a:pPr lvl="1"/>
            <a:r>
              <a:rPr lang="en-US" altLang="en-US" dirty="0"/>
              <a:t>Clean ISA</a:t>
            </a:r>
          </a:p>
          <a:p>
            <a:pPr lvl="1"/>
            <a:r>
              <a:rPr lang="en-US" altLang="en-US" dirty="0"/>
              <a:t>Performance depends on program</a:t>
            </a:r>
          </a:p>
          <a:p>
            <a:r>
              <a:rPr lang="en-US" altLang="en-US" dirty="0"/>
              <a:t>CT</a:t>
            </a:r>
          </a:p>
          <a:p>
            <a:pPr lvl="1"/>
            <a:r>
              <a:rPr lang="en-US" altLang="en-US" dirty="0"/>
              <a:t>Common ISA among many chips</a:t>
            </a:r>
          </a:p>
          <a:p>
            <a:pPr lvl="1"/>
            <a:r>
              <a:rPr lang="en-US" altLang="en-US" dirty="0"/>
              <a:t>Easy to market – doesn’t depend on program</a:t>
            </a:r>
          </a:p>
        </p:txBody>
      </p:sp>
    </p:spTree>
    <p:extLst>
      <p:ext uri="{BB962C8B-B14F-4D97-AF65-F5344CB8AC3E}">
        <p14:creationId xmlns:p14="http://schemas.microsoft.com/office/powerpoint/2010/main" val="286874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9A180D04-AEAE-AB47-9EB8-2695E8DF63F0}" type="slidenum">
              <a:rPr lang="en-AU" altLang="en-US" sz="1400"/>
              <a:pPr>
                <a:spcBef>
                  <a:spcPct val="0"/>
                </a:spcBef>
                <a:buClrTx/>
                <a:buSzTx/>
                <a:buFontTx/>
                <a:buNone/>
              </a:pPr>
              <a:t>9</a:t>
            </a:fld>
            <a:endParaRPr lang="en-AU" altLang="en-US" sz="1400"/>
          </a:p>
        </p:txBody>
      </p:sp>
      <p:sp>
        <p:nvSpPr>
          <p:cNvPr id="106498" name="Rectangle 2"/>
          <p:cNvSpPr>
            <a:spLocks noGrp="1" noChangeArrowheads="1"/>
          </p:cNvSpPr>
          <p:nvPr>
            <p:ph type="title"/>
          </p:nvPr>
        </p:nvSpPr>
        <p:spPr/>
        <p:txBody>
          <a:bodyPr/>
          <a:lstStyle/>
          <a:p>
            <a:pPr eaLnBrk="1" hangingPunct="1"/>
            <a:r>
              <a:rPr lang="en-US" altLang="en-US"/>
              <a:t>Pitfall: Amdahl’s Law</a:t>
            </a:r>
            <a:endParaRPr lang="en-AU" altLang="en-US"/>
          </a:p>
        </p:txBody>
      </p:sp>
      <p:sp>
        <p:nvSpPr>
          <p:cNvPr id="106499" name="Rectangle 3"/>
          <p:cNvSpPr>
            <a:spLocks noGrp="1" noChangeArrowheads="1"/>
          </p:cNvSpPr>
          <p:nvPr>
            <p:ph type="body" idx="1"/>
          </p:nvPr>
        </p:nvSpPr>
        <p:spPr>
          <a:xfrm>
            <a:off x="684213" y="1125538"/>
            <a:ext cx="7991475" cy="1439862"/>
          </a:xfrm>
        </p:spPr>
        <p:txBody>
          <a:bodyPr/>
          <a:lstStyle/>
          <a:p>
            <a:pPr eaLnBrk="1" hangingPunct="1"/>
            <a:r>
              <a:rPr lang="en-US" altLang="en-US" sz="2800"/>
              <a:t>Improving an aspect of a computer and expecting a proportional improvement in overall performance</a:t>
            </a:r>
            <a:endParaRPr lang="en-US" altLang="en-US" sz="2800">
              <a:sym typeface="Wingdings" charset="2"/>
            </a:endParaRPr>
          </a:p>
        </p:txBody>
      </p:sp>
      <p:sp>
        <p:nvSpPr>
          <p:cNvPr id="106500" name="Text Box 4"/>
          <p:cNvSpPr txBox="1">
            <a:spLocks noChangeArrowheads="1"/>
          </p:cNvSpPr>
          <p:nvPr/>
        </p:nvSpPr>
        <p:spPr bwMode="auto">
          <a:xfrm rot="5400000">
            <a:off x="7496175" y="1279525"/>
            <a:ext cx="29289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US" altLang="en-US" sz="1800">
                <a:solidFill>
                  <a:schemeClr val="folHlink"/>
                </a:solidFill>
              </a:rPr>
              <a:t>§1.10 Fallacies and Pitfalls</a:t>
            </a:r>
          </a:p>
        </p:txBody>
      </p:sp>
      <p:graphicFrame>
        <p:nvGraphicFramePr>
          <p:cNvPr id="106503" name="Object 7"/>
          <p:cNvGraphicFramePr>
            <a:graphicFrameLocks noChangeAspect="1"/>
          </p:cNvGraphicFramePr>
          <p:nvPr/>
        </p:nvGraphicFramePr>
        <p:xfrm>
          <a:off x="1763713" y="2565400"/>
          <a:ext cx="5287962" cy="839788"/>
        </p:xfrm>
        <a:graphic>
          <a:graphicData uri="http://schemas.openxmlformats.org/presentationml/2006/ole">
            <mc:AlternateContent xmlns:mc="http://schemas.openxmlformats.org/markup-compatibility/2006">
              <mc:Choice xmlns:v="urn:schemas-microsoft-com:vml" Requires="v">
                <p:oleObj spid="_x0000_s169994" name="Equation" r:id="rId4" imgW="2641600" imgH="419100" progId="Equation.3">
                  <p:embed/>
                </p:oleObj>
              </mc:Choice>
              <mc:Fallback>
                <p:oleObj name="Equation" r:id="rId4" imgW="2641600" imgH="419100" progId="Equation.3">
                  <p:embed/>
                  <p:pic>
                    <p:nvPicPr>
                      <p:cNvPr id="1065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565400"/>
                        <a:ext cx="5287962" cy="8397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2488376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11890</TotalTime>
  <Words>2446</Words>
  <Application>Microsoft Macintosh PowerPoint</Application>
  <PresentationFormat>On-screen Show (4:3)</PresentationFormat>
  <Paragraphs>449</Paragraphs>
  <Slides>28</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Arial</vt:lpstr>
      <vt:lpstr>Arial Black</vt:lpstr>
      <vt:lpstr>Comic Sans MS</vt:lpstr>
      <vt:lpstr>Corbel</vt:lpstr>
      <vt:lpstr>Mangal</vt:lpstr>
      <vt:lpstr>Tahoma</vt:lpstr>
      <vt:lpstr>Times New Roman</vt:lpstr>
      <vt:lpstr>Wingdings</vt:lpstr>
      <vt:lpstr>2_Blends</vt:lpstr>
      <vt:lpstr>Equation</vt:lpstr>
      <vt:lpstr>Finish Performance + Logic Design</vt:lpstr>
      <vt:lpstr>SPEC CPU Benchmark</vt:lpstr>
      <vt:lpstr>CINT2006 for Intel Core i7 920</vt:lpstr>
      <vt:lpstr>SPEC Power Benchmark</vt:lpstr>
      <vt:lpstr>SPECpower_ssj2008 for Xeon X5650</vt:lpstr>
      <vt:lpstr>Fallacy: Low Power at Idle</vt:lpstr>
      <vt:lpstr>Pitfall: MIPS as a Performance Metric</vt:lpstr>
      <vt:lpstr>Performance Marketing</vt:lpstr>
      <vt:lpstr>Pitfall: Amdahl’s Law</vt:lpstr>
      <vt:lpstr>Pitfall: Amdahl’s Law</vt:lpstr>
      <vt:lpstr>Amdahl’s Law</vt:lpstr>
      <vt:lpstr>Amdahl’s Law and Parallelism</vt:lpstr>
      <vt:lpstr>Amdahl’s Law and Parallelism</vt:lpstr>
      <vt:lpstr>Amdahl’s Law</vt:lpstr>
      <vt:lpstr>Concluding Remarks</vt:lpstr>
      <vt:lpstr>Logic Design</vt:lpstr>
      <vt:lpstr>0s and 1s</vt:lpstr>
      <vt:lpstr>Binary Representation of Positive Integers</vt:lpstr>
      <vt:lpstr>Binary Representation of Positive Integers</vt:lpstr>
      <vt:lpstr>Binary Representation of Positive Integers</vt:lpstr>
      <vt:lpstr>Combinational Logic and Sequential Logic</vt:lpstr>
      <vt:lpstr>Boolean Logic -- AND</vt:lpstr>
      <vt:lpstr>Boolean Logic -- OR</vt:lpstr>
      <vt:lpstr>Boolean Logic -- NOT</vt:lpstr>
      <vt:lpstr>Order of Precedence</vt:lpstr>
      <vt:lpstr>Boolean Logic</vt:lpstr>
      <vt:lpstr>Truth Table</vt:lpstr>
      <vt:lpstr>Answer</vt:lpstr>
    </vt:vector>
  </TitlesOfParts>
  <Company>Ashenden Designs Pty Ltd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311</cp:revision>
  <dcterms:created xsi:type="dcterms:W3CDTF">2001-07-25T06:45:25Z</dcterms:created>
  <dcterms:modified xsi:type="dcterms:W3CDTF">2018-08-28T17:21:39Z</dcterms:modified>
</cp:coreProperties>
</file>