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30"/>
  </p:notesMasterIdLst>
  <p:handoutMasterIdLst>
    <p:handoutMasterId r:id="rId31"/>
  </p:handoutMasterIdLst>
  <p:sldIdLst>
    <p:sldId id="330" r:id="rId2"/>
    <p:sldId id="394" r:id="rId3"/>
    <p:sldId id="412" r:id="rId4"/>
    <p:sldId id="413" r:id="rId5"/>
    <p:sldId id="414" r:id="rId6"/>
    <p:sldId id="415" r:id="rId7"/>
    <p:sldId id="416" r:id="rId8"/>
    <p:sldId id="417" r:id="rId9"/>
    <p:sldId id="418" r:id="rId10"/>
    <p:sldId id="419" r:id="rId11"/>
    <p:sldId id="420" r:id="rId12"/>
    <p:sldId id="421" r:id="rId13"/>
    <p:sldId id="444" r:id="rId14"/>
    <p:sldId id="422" r:id="rId15"/>
    <p:sldId id="423" r:id="rId16"/>
    <p:sldId id="424" r:id="rId17"/>
    <p:sldId id="425" r:id="rId18"/>
    <p:sldId id="426" r:id="rId19"/>
    <p:sldId id="427" r:id="rId20"/>
    <p:sldId id="442" r:id="rId21"/>
    <p:sldId id="443" r:id="rId22"/>
    <p:sldId id="445" r:id="rId23"/>
    <p:sldId id="446" r:id="rId24"/>
    <p:sldId id="447" r:id="rId25"/>
    <p:sldId id="448" r:id="rId26"/>
    <p:sldId id="450" r:id="rId27"/>
    <p:sldId id="449" r:id="rId28"/>
    <p:sldId id="451" r:id="rId29"/>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2" autoAdjust="0"/>
    <p:restoredTop sz="63736" autoAdjust="0"/>
  </p:normalViewPr>
  <p:slideViewPr>
    <p:cSldViewPr>
      <p:cViewPr varScale="1">
        <p:scale>
          <a:sx n="78" d="100"/>
          <a:sy n="78" d="100"/>
        </p:scale>
        <p:origin x="246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September 3,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September 3,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lecture you’re going to learn a lot of new things: the basic building blocks of a computer. We’ll slowly combine these to learn how many components of a computer are built up.</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11</a:t>
            </a:fld>
            <a:endParaRPr lang="en-US" altLang="en-US"/>
          </a:p>
        </p:txBody>
      </p:sp>
    </p:spTree>
    <p:extLst>
      <p:ext uri="{BB962C8B-B14F-4D97-AF65-F5344CB8AC3E}">
        <p14:creationId xmlns:p14="http://schemas.microsoft.com/office/powerpoint/2010/main" val="215713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generalize this to the basic idea behind an ALU: it’s a big multiplexor. ALL the operations actually get computed, but the CPU instruction tells the ALU which result we actually want.</a:t>
            </a:r>
          </a:p>
          <a:p>
            <a:r>
              <a:rPr lang="en-US" baseline="0" dirty="0"/>
              <a:t>Q: If you want to do AND, what value do you send to multiplexor?</a:t>
            </a:r>
          </a:p>
          <a:p>
            <a:endParaRPr lang="en-US" baseline="0" dirty="0"/>
          </a:p>
          <a:p>
            <a:r>
              <a:rPr lang="en-US" baseline="0" dirty="0"/>
              <a:t>Now we need to do the adder, i.e. we need to build addition with just AND, OR, and NOT.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12</a:t>
            </a:fld>
            <a:endParaRPr lang="en-US" altLang="en-US"/>
          </a:p>
        </p:txBody>
      </p:sp>
    </p:spTree>
    <p:extLst>
      <p:ext uri="{BB962C8B-B14F-4D97-AF65-F5344CB8AC3E}">
        <p14:creationId xmlns:p14="http://schemas.microsoft.com/office/powerpoint/2010/main" val="2192080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result of adding two inputs (single-bit), in terms of our logic functions…</a:t>
            </a:r>
          </a:p>
          <a:p>
            <a:r>
              <a:rPr lang="en-US" dirty="0"/>
              <a:t>This is actually called a half-adder.</a:t>
            </a:r>
          </a:p>
          <a:p>
            <a:r>
              <a:rPr lang="en-US" dirty="0"/>
              <a:t>Now if we’re adding multibit numbers, we also have to have carry, so what’s the </a:t>
            </a:r>
            <a:r>
              <a:rPr lang="en-US" dirty="0" err="1"/>
              <a:t>CarryOut</a:t>
            </a:r>
            <a:r>
              <a:rPr lang="en-US" dirty="0"/>
              <a:t> bit in terms of logic functions… </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13</a:t>
            </a:fld>
            <a:endParaRPr lang="en-US" altLang="en-US"/>
          </a:p>
        </p:txBody>
      </p:sp>
    </p:spTree>
    <p:extLst>
      <p:ext uri="{BB962C8B-B14F-4D97-AF65-F5344CB8AC3E}">
        <p14:creationId xmlns:p14="http://schemas.microsoft.com/office/powerpoint/2010/main" val="135620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 is just if exactly</a:t>
            </a:r>
            <a:r>
              <a:rPr lang="en-US" baseline="0" dirty="0"/>
              <a:t> 1 or all 3 inputs are 1.</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14</a:t>
            </a:fld>
            <a:endParaRPr lang="en-US" altLang="en-US"/>
          </a:p>
        </p:txBody>
      </p:sp>
    </p:spTree>
    <p:extLst>
      <p:ext uri="{BB962C8B-B14F-4D97-AF65-F5344CB8AC3E}">
        <p14:creationId xmlns:p14="http://schemas.microsoft.com/office/powerpoint/2010/main" val="2340132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Draw a set of gates for this. Hint: It’s three and gates and 1 or gate.</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16</a:t>
            </a:fld>
            <a:endParaRPr lang="en-US" altLang="en-US"/>
          </a:p>
        </p:txBody>
      </p:sp>
    </p:spTree>
    <p:extLst>
      <p:ext uri="{BB962C8B-B14F-4D97-AF65-F5344CB8AC3E}">
        <p14:creationId xmlns:p14="http://schemas.microsoft.com/office/powerpoint/2010/main" val="731902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Exactly</a:t>
            </a:r>
            <a:r>
              <a:rPr lang="en-US" baseline="0" dirty="0"/>
              <a:t> 1 bit is set or all three are set. Draw a PLA for this, together with the </a:t>
            </a:r>
            <a:r>
              <a:rPr lang="en-US" baseline="0" dirty="0" err="1"/>
              <a:t>CarryOut</a:t>
            </a:r>
            <a:r>
              <a:rPr lang="en-US" baseline="0" dirty="0"/>
              <a:t> bit.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18</a:t>
            </a:fld>
            <a:endParaRPr lang="en-US" altLang="en-US"/>
          </a:p>
        </p:txBody>
      </p:sp>
    </p:spTree>
    <p:extLst>
      <p:ext uri="{BB962C8B-B14F-4D97-AF65-F5344CB8AC3E}">
        <p14:creationId xmlns:p14="http://schemas.microsoft.com/office/powerpoint/2010/main" val="1118823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What would we pass in to the multiplexor to add? Foreshadow machine instructions…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19</a:t>
            </a:fld>
            <a:endParaRPr lang="en-US" altLang="en-US"/>
          </a:p>
        </p:txBody>
      </p:sp>
    </p:spTree>
    <p:extLst>
      <p:ext uri="{BB962C8B-B14F-4D97-AF65-F5344CB8AC3E}">
        <p14:creationId xmlns:p14="http://schemas.microsoft.com/office/powerpoint/2010/main" val="2827880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multiplexors…</a:t>
            </a:r>
          </a:p>
          <a:p>
            <a:r>
              <a:rPr lang="en-US" dirty="0"/>
              <a:t>To</a:t>
            </a:r>
            <a:r>
              <a:rPr lang="en-US" baseline="0" dirty="0"/>
              <a:t> operate on two WORDS, which are a set of bits, we again use an array of logic blocks, in this case 32 1-bit ALUs. Notice how we have to connect the carryout of one to the </a:t>
            </a:r>
            <a:r>
              <a:rPr lang="en-US" baseline="0" dirty="0" err="1"/>
              <a:t>carryin</a:t>
            </a:r>
            <a:r>
              <a:rPr lang="en-US" baseline="0" dirty="0"/>
              <a:t> of the next.</a:t>
            </a:r>
          </a:p>
          <a:p>
            <a:r>
              <a:rPr lang="en-US" baseline="0" dirty="0"/>
              <a:t>This WORKS, although it is actually really slow</a:t>
            </a:r>
            <a:r>
              <a:rPr lang="mr-IN" baseline="0" dirty="0"/>
              <a:t>…</a:t>
            </a:r>
            <a:r>
              <a:rPr lang="en-US" baseline="0" dirty="0"/>
              <a:t>we have to wait for 32 1-bit additions</a:t>
            </a:r>
            <a:r>
              <a:rPr lang="mr-IN" baseline="0" dirty="0"/>
              <a:t>…</a:t>
            </a:r>
            <a:r>
              <a:rPr lang="en-US" baseline="0" dirty="0"/>
              <a:t>we will see later how to improve this. (time scales linearly with # bits)</a:t>
            </a:r>
          </a:p>
          <a:p>
            <a:r>
              <a:rPr lang="en-US" baseline="0" dirty="0"/>
              <a:t>This is called a "ripple" adder, since the carry bit ripples through.</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21</a:t>
            </a:fld>
            <a:endParaRPr lang="en-US" altLang="en-US"/>
          </a:p>
        </p:txBody>
      </p:sp>
    </p:spTree>
    <p:extLst>
      <p:ext uri="{BB962C8B-B14F-4D97-AF65-F5344CB8AC3E}">
        <p14:creationId xmlns:p14="http://schemas.microsoft.com/office/powerpoint/2010/main" val="2314891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we set Operation to 2 (10) and set </a:t>
            </a:r>
            <a:r>
              <a:rPr lang="en-US" dirty="0" err="1"/>
              <a:t>Binvert</a:t>
            </a:r>
            <a:r>
              <a:rPr lang="en-US" dirty="0"/>
              <a:t> to 1,also set the </a:t>
            </a:r>
            <a:r>
              <a:rPr lang="en-US" dirty="0" err="1"/>
              <a:t>CarryIn</a:t>
            </a:r>
            <a:r>
              <a:rPr lang="en-US" baseline="0" dirty="0"/>
              <a:t> of the first bit to 1, which gets us -b.</a:t>
            </a:r>
          </a:p>
          <a:p>
            <a:endParaRPr lang="en-US" baseline="0" dirty="0"/>
          </a:p>
          <a:p>
            <a:r>
              <a:rPr lang="en-US" baseline="0" dirty="0"/>
              <a:t>Q: Now</a:t>
            </a:r>
            <a:r>
              <a:rPr lang="mr-IN" baseline="0" dirty="0"/>
              <a:t>…</a:t>
            </a:r>
            <a:r>
              <a:rPr lang="en-US" baseline="0" dirty="0"/>
              <a:t>how might you add a NOR operation here? One way is to implement it with a gate and make the big multiplexor bigger. But this makes the multiplexor more expensive.</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22</a:t>
            </a:fld>
            <a:endParaRPr lang="en-US" altLang="en-US"/>
          </a:p>
        </p:txBody>
      </p:sp>
    </p:spTree>
    <p:extLst>
      <p:ext uri="{BB962C8B-B14F-4D97-AF65-F5344CB8AC3E}">
        <p14:creationId xmlns:p14="http://schemas.microsoft.com/office/powerpoint/2010/main" val="586879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MIPS actually</a:t>
            </a:r>
            <a:r>
              <a:rPr lang="en-US" baseline="0" dirty="0"/>
              <a:t> needs a NOR operation as well. Rather than adding a NOR gate and extending the multiplexor, we can implement it with what we already have, adding an additional (simple) multiplexor.</a:t>
            </a:r>
            <a:endParaRPr lang="en-US" dirty="0"/>
          </a:p>
          <a:p>
            <a:endParaRPr lang="en-US" dirty="0"/>
          </a:p>
          <a:p>
            <a:r>
              <a:rPr lang="en-US" dirty="0"/>
              <a:t>Using </a:t>
            </a:r>
            <a:r>
              <a:rPr lang="en-US" dirty="0" err="1"/>
              <a:t>DeMorgan’s</a:t>
            </a:r>
            <a:r>
              <a:rPr lang="en-US" dirty="0"/>
              <a:t>: A NOR B = NOT (A or</a:t>
            </a:r>
            <a:r>
              <a:rPr lang="en-US" baseline="0" dirty="0"/>
              <a:t> B) = (Not A) AND (Not B), so just invert both A and B and then OR them together.</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23</a:t>
            </a:fld>
            <a:endParaRPr lang="en-US" altLang="en-US"/>
          </a:p>
        </p:txBody>
      </p:sp>
    </p:spTree>
    <p:extLst>
      <p:ext uri="{BB962C8B-B14F-4D97-AF65-F5344CB8AC3E}">
        <p14:creationId xmlns:p14="http://schemas.microsoft.com/office/powerpoint/2010/main" val="417139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Overflow question comes later</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a:t>
            </a:fld>
            <a:endParaRPr lang="en-US" altLang="en-US"/>
          </a:p>
        </p:txBody>
      </p:sp>
    </p:spTree>
    <p:extLst>
      <p:ext uri="{BB962C8B-B14F-4D97-AF65-F5344CB8AC3E}">
        <p14:creationId xmlns:p14="http://schemas.microsoft.com/office/powerpoint/2010/main" val="1397657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MIPS also needs this special instruction “Set on less” (</a:t>
            </a:r>
            <a:r>
              <a:rPr lang="en-US" dirty="0" err="1"/>
              <a:t>slt</a:t>
            </a:r>
            <a:r>
              <a:rPr lang="en-US" dirty="0"/>
              <a:t>). It should return 1 if and</a:t>
            </a:r>
            <a:r>
              <a:rPr lang="en-US" baseline="0" dirty="0"/>
              <a:t> only if a &lt; b. Specially, the least significant bit should be set.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24</a:t>
            </a:fld>
            <a:endParaRPr lang="en-US" altLang="en-US"/>
          </a:p>
        </p:txBody>
      </p:sp>
    </p:spTree>
    <p:extLst>
      <p:ext uri="{BB962C8B-B14F-4D97-AF65-F5344CB8AC3E}">
        <p14:creationId xmlns:p14="http://schemas.microsoft.com/office/powerpoint/2010/main" val="1093010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a:t>
            </a:r>
            <a:r>
              <a:rPr lang="en-US" baseline="0" dirty="0"/>
              <a:t> course, whether or not a &lt; b is just whether or not a-b &lt; 0. So we just do subtraction (which is addition). BUT the output is the result of the subtraction, but all we care about is the sign of the result!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25</a:t>
            </a:fld>
            <a:endParaRPr lang="en-US" altLang="en-US"/>
          </a:p>
        </p:txBody>
      </p:sp>
    </p:spTree>
    <p:extLst>
      <p:ext uri="{BB962C8B-B14F-4D97-AF65-F5344CB8AC3E}">
        <p14:creationId xmlns:p14="http://schemas.microsoft.com/office/powerpoint/2010/main" val="2317625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gets loop back</a:t>
            </a:r>
            <a:r>
              <a:rPr lang="en-US" baseline="0" dirty="0"/>
              <a:t> around to the Less input for ALU0, all the other less inputs get 0. Also, note that we can detect overflow with that Set output</a:t>
            </a:r>
            <a:r>
              <a:rPr lang="mr-IN" baseline="0" dirty="0"/>
              <a: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26</a:t>
            </a:fld>
            <a:endParaRPr lang="en-US" altLang="en-US"/>
          </a:p>
        </p:txBody>
      </p:sp>
    </p:spTree>
    <p:extLst>
      <p:ext uri="{BB962C8B-B14F-4D97-AF65-F5344CB8AC3E}">
        <p14:creationId xmlns:p14="http://schemas.microsoft.com/office/powerpoint/2010/main" val="38692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the result of the add, but ONLY the most significant bit. So we get the output of just that one bit, and that’s the output set. Then, to get that as the overall ALU output, we need to wrap that around to the Less</a:t>
            </a:r>
            <a:r>
              <a:rPr lang="en-US" baseline="0" dirty="0"/>
              <a:t> input.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27</a:t>
            </a:fld>
            <a:endParaRPr lang="en-US" altLang="en-US"/>
          </a:p>
        </p:txBody>
      </p:sp>
    </p:spTree>
    <p:extLst>
      <p:ext uri="{BB962C8B-B14F-4D97-AF65-F5344CB8AC3E}">
        <p14:creationId xmlns:p14="http://schemas.microsoft.com/office/powerpoint/2010/main" val="326096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ask if -7 &lt; 6. So 1001 </a:t>
            </a:r>
            <a:r>
              <a:rPr lang="mr-IN" dirty="0"/>
              <a:t>–</a:t>
            </a:r>
            <a:r>
              <a:rPr lang="en-US" dirty="0"/>
              <a:t> 0110 = 1001 + 1010 = (1)0011, which suggests</a:t>
            </a:r>
            <a:r>
              <a:rPr lang="en-US" baseline="0" dirty="0"/>
              <a:t> that -7 &gt; 6! What’s the problem? Our addition overflowed. How can we fix this?</a:t>
            </a:r>
          </a:p>
          <a:p>
            <a:endParaRPr lang="en-US" baseline="0" dirty="0"/>
          </a:p>
          <a:p>
            <a:r>
              <a:rPr lang="en-US" baseline="0" dirty="0"/>
              <a:t>Need to XOR the Set and Overflow output, this result becomes Less. You might think just OR, but what happens is both overflow and set? Consider 7 &lt; -1. False, obviously. But</a:t>
            </a:r>
          </a:p>
          <a:p>
            <a:r>
              <a:rPr lang="en-US" baseline="0" dirty="0"/>
              <a:t>    1001</a:t>
            </a:r>
          </a:p>
          <a:p>
            <a:r>
              <a:rPr lang="en-US" baseline="0" dirty="0"/>
              <a:t>    1111</a:t>
            </a:r>
          </a:p>
          <a:p>
            <a:r>
              <a:rPr lang="en-US" dirty="0"/>
              <a:t>(1)1000</a:t>
            </a:r>
          </a:p>
          <a:p>
            <a:endParaRPr lang="en-US" baseline="0" dirty="0"/>
          </a:p>
          <a:p>
            <a:r>
              <a:rPr lang="en-US" baseline="0" dirty="0"/>
              <a:t>If we did OR we’d say yes, 7 &lt; -1, so we must use XOR.</a:t>
            </a:r>
          </a:p>
          <a:p>
            <a:endParaRPr lang="en-US" baseline="0" dirty="0"/>
          </a:p>
          <a:p>
            <a:r>
              <a:rPr lang="en-US" baseline="0" dirty="0"/>
              <a:t>Notice the the last carry out bit is not enough to know overflow: consider -4 + -4, which has the last carry out bit set, but doesn’t actually overflow! You need to consider the sign of each input versus the sign of the output</a:t>
            </a:r>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28</a:t>
            </a:fld>
            <a:endParaRPr lang="en-US" altLang="en-US"/>
          </a:p>
        </p:txBody>
      </p:sp>
    </p:spTree>
    <p:extLst>
      <p:ext uri="{BB962C8B-B14F-4D97-AF65-F5344CB8AC3E}">
        <p14:creationId xmlns:p14="http://schemas.microsoft.com/office/powerpoint/2010/main" val="115145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before about representing positive integers</a:t>
            </a:r>
            <a:r>
              <a:rPr lang="mr-IN" dirty="0"/>
              <a:t>…</a:t>
            </a:r>
            <a:r>
              <a:rPr lang="en-US" dirty="0"/>
              <a:t>we call those “unsigned.”</a:t>
            </a:r>
          </a:p>
          <a:p>
            <a:r>
              <a:rPr lang="en-US" dirty="0"/>
              <a:t>But</a:t>
            </a:r>
            <a:r>
              <a:rPr lang="en-US" baseline="0" dirty="0"/>
              <a:t> obviously sometimes we want to talk about negative numbers. There are a few different ways to represent negative numbers.</a:t>
            </a:r>
          </a:p>
          <a:p>
            <a:endParaRPr lang="en-US" baseline="0" dirty="0"/>
          </a:p>
          <a:p>
            <a:endParaRPr lang="en-US" baseline="0" dirty="0"/>
          </a:p>
          <a:p>
            <a:r>
              <a:rPr lang="en-US" baseline="0" dirty="0"/>
              <a:t>Some of this is foreshadowing chapter 2, but it will help to understand how the Adder works.</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3</a:t>
            </a:fld>
            <a:endParaRPr lang="en-US" altLang="en-US"/>
          </a:p>
        </p:txBody>
      </p:sp>
    </p:spTree>
    <p:extLst>
      <p:ext uri="{BB962C8B-B14F-4D97-AF65-F5344CB8AC3E}">
        <p14:creationId xmlns:p14="http://schemas.microsoft.com/office/powerpoint/2010/main" val="245326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take a moment:</a:t>
            </a:r>
            <a:r>
              <a:rPr lang="en-US" baseline="0" dirty="0"/>
              <a:t> you’re a </a:t>
            </a:r>
            <a:r>
              <a:rPr lang="en-US" baseline="0" dirty="0" err="1"/>
              <a:t>Cpu</a:t>
            </a:r>
            <a:r>
              <a:rPr lang="en-US" baseline="0" dirty="0"/>
              <a:t> designer 50 years ago and you need to compute with negative numbers. How would you implement signed integers (the ability to have both positive and negative numbers)?</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4</a:t>
            </a:fld>
            <a:endParaRPr lang="en-US" altLang="en-US"/>
          </a:p>
        </p:txBody>
      </p:sp>
    </p:spTree>
    <p:extLst>
      <p:ext uri="{BB962C8B-B14F-4D97-AF65-F5344CB8AC3E}">
        <p14:creationId xmlns:p14="http://schemas.microsoft.com/office/powerpoint/2010/main" val="376807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adding a negative number and a positive number</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5</a:t>
            </a:fld>
            <a:endParaRPr lang="en-US" altLang="en-US"/>
          </a:p>
        </p:txBody>
      </p:sp>
    </p:spTree>
    <p:extLst>
      <p:ext uri="{BB962C8B-B14F-4D97-AF65-F5344CB8AC3E}">
        <p14:creationId xmlns:p14="http://schemas.microsoft.com/office/powerpoint/2010/main" val="1009952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different way to think about it:</a:t>
            </a:r>
          </a:p>
          <a:p>
            <a:pPr fontAlgn="base"/>
            <a:r>
              <a:rPr lang="en-US" sz="1200" b="0" i="0" kern="1200" dirty="0">
                <a:solidFill>
                  <a:schemeClr val="tx1"/>
                </a:solidFill>
                <a:effectLst/>
                <a:latin typeface="Times New Roman" pitchFamily="18" charset="0"/>
                <a:ea typeface="+mn-ea"/>
                <a:cs typeface="+mn-cs"/>
              </a:rPr>
              <a:t>for zero, use all 0's.</a:t>
            </a:r>
          </a:p>
          <a:p>
            <a:pPr fontAlgn="base"/>
            <a:r>
              <a:rPr lang="en-US" sz="1200" b="0" i="0" kern="1200" dirty="0">
                <a:solidFill>
                  <a:schemeClr val="tx1"/>
                </a:solidFill>
                <a:effectLst/>
                <a:latin typeface="Times New Roman" pitchFamily="18" charset="0"/>
                <a:ea typeface="+mn-ea"/>
                <a:cs typeface="+mn-cs"/>
              </a:rPr>
              <a:t>for positive integers, start counting up, with a maximum of 2</a:t>
            </a:r>
            <a:r>
              <a:rPr lang="en-US" sz="1200" b="0" i="0" kern="1200" baseline="30000" dirty="0">
                <a:solidFill>
                  <a:schemeClr val="tx1"/>
                </a:solidFill>
                <a:effectLst/>
                <a:latin typeface="Times New Roman" pitchFamily="18" charset="0"/>
                <a:ea typeface="+mn-ea"/>
                <a:cs typeface="+mn-cs"/>
              </a:rPr>
              <a:t>(number of bits - 1)</a:t>
            </a:r>
            <a:r>
              <a:rPr lang="en-US" sz="1200" b="0" i="0" kern="1200" dirty="0">
                <a:solidFill>
                  <a:schemeClr val="tx1"/>
                </a:solidFill>
                <a:effectLst/>
                <a:latin typeface="Times New Roman" pitchFamily="18" charset="0"/>
                <a:ea typeface="+mn-ea"/>
                <a:cs typeface="+mn-cs"/>
              </a:rPr>
              <a:t>-1.</a:t>
            </a:r>
          </a:p>
          <a:p>
            <a:pPr fontAlgn="base"/>
            <a:r>
              <a:rPr lang="en-US" sz="1200" b="0" i="0" kern="1200" dirty="0">
                <a:solidFill>
                  <a:schemeClr val="tx1"/>
                </a:solidFill>
                <a:effectLst/>
                <a:latin typeface="Times New Roman" pitchFamily="18" charset="0"/>
                <a:ea typeface="+mn-ea"/>
                <a:cs typeface="+mn-cs"/>
              </a:rPr>
              <a:t>for negative integers, do exactly the same thing, but switch the role of 0's and 1's (so instead of starting with 0000, start with 1111 - that's the "complement" part).</a:t>
            </a:r>
          </a:p>
          <a:p>
            <a:endParaRPr lang="en-US" dirty="0"/>
          </a:p>
          <a:p>
            <a:r>
              <a:rPr lang="en-US" dirty="0"/>
              <a:t>Name: </a:t>
            </a:r>
            <a:r>
              <a:rPr lang="en-US" sz="1200" b="0" i="0" kern="1200" dirty="0">
                <a:solidFill>
                  <a:schemeClr val="tx1"/>
                </a:solidFill>
                <a:effectLst/>
                <a:latin typeface="Times New Roman" pitchFamily="18" charset="0"/>
                <a:ea typeface="+mn-ea"/>
                <a:cs typeface="+mn-cs"/>
              </a:rPr>
              <a:t>The two's complement of an </a:t>
            </a:r>
            <a:r>
              <a:rPr lang="en-US" sz="1200" b="0" i="1" kern="1200" dirty="0">
                <a:solidFill>
                  <a:schemeClr val="tx1"/>
                </a:solidFill>
                <a:effectLst/>
                <a:latin typeface="Times New Roman" pitchFamily="18" charset="0"/>
                <a:ea typeface="+mn-ea"/>
                <a:cs typeface="+mn-cs"/>
              </a:rPr>
              <a:t>N</a:t>
            </a:r>
            <a:r>
              <a:rPr lang="en-US" sz="1200" b="0" i="0" kern="1200" dirty="0">
                <a:solidFill>
                  <a:schemeClr val="tx1"/>
                </a:solidFill>
                <a:effectLst/>
                <a:latin typeface="Times New Roman" pitchFamily="18" charset="0"/>
                <a:ea typeface="+mn-ea"/>
                <a:cs typeface="+mn-cs"/>
              </a:rPr>
              <a:t>-bit number is defined as its complement with respect to 2</a:t>
            </a:r>
            <a:r>
              <a:rPr lang="en-US" sz="1200" b="0" i="1" kern="1200" baseline="30000" dirty="0">
                <a:solidFill>
                  <a:schemeClr val="tx1"/>
                </a:solidFill>
                <a:effectLst/>
                <a:latin typeface="Times New Roman" pitchFamily="18" charset="0"/>
                <a:ea typeface="+mn-ea"/>
                <a:cs typeface="+mn-cs"/>
              </a:rPr>
              <a:t>N</a:t>
            </a:r>
            <a:r>
              <a:rPr lang="en-US" sz="1200" b="0" i="0" kern="1200" dirty="0">
                <a:solidFill>
                  <a:schemeClr val="tx1"/>
                </a:solidFill>
                <a:effectLst/>
                <a:latin typeface="Times New Roman" pitchFamily="18" charset="0"/>
                <a:ea typeface="+mn-ea"/>
                <a:cs typeface="+mn-cs"/>
              </a:rPr>
              <a:t>. For instance, for the three-bit number 010, the two's complement is 110, because 010 + 110 = 1000.</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7</a:t>
            </a:fld>
            <a:endParaRPr lang="en-US" altLang="en-US"/>
          </a:p>
        </p:txBody>
      </p:sp>
    </p:spTree>
    <p:extLst>
      <p:ext uri="{BB962C8B-B14F-4D97-AF65-F5344CB8AC3E}">
        <p14:creationId xmlns:p14="http://schemas.microsoft.com/office/powerpoint/2010/main" val="3871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fld id="{41D0C352-FDD2-4647-BD43-A53AD5ABFE50}" type="datetime3">
              <a:rPr lang="en-AU" altLang="en-US" sz="1300">
                <a:latin typeface="Times New Roman" charset="0"/>
              </a:rPr>
              <a:pPr/>
              <a:t>3 September, 2018</a:t>
            </a:fld>
            <a:endParaRPr lang="en-AU" altLang="en-US" sz="1300">
              <a:latin typeface="Times New Roman" charset="0"/>
            </a:endParaRPr>
          </a:p>
        </p:txBody>
      </p:sp>
      <p:sp>
        <p:nvSpPr>
          <p:cNvPr id="25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3 — Arithmetic for Computers</a:t>
            </a:r>
          </a:p>
        </p:txBody>
      </p:sp>
      <p:sp>
        <p:nvSpPr>
          <p:cNvPr id="25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fld id="{C047A65F-01B3-E748-A610-E8064FDF3ABA}" type="slidenum">
              <a:rPr lang="en-AU" altLang="en-US" sz="1300">
                <a:latin typeface="Times New Roman" charset="0"/>
              </a:rPr>
              <a:pPr/>
              <a:t>8</a:t>
            </a:fld>
            <a:endParaRPr lang="en-AU" altLang="en-US" sz="1300">
              <a:latin typeface="Times New Roman" charset="0"/>
            </a:endParaRPr>
          </a:p>
        </p:txBody>
      </p:sp>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 let’s add two numbers</a:t>
            </a:r>
            <a:r>
              <a:rPr lang="mr-IN" dirty="0"/>
              <a:t>…</a:t>
            </a:r>
            <a:r>
              <a:rPr lang="en-US" dirty="0"/>
              <a:t>exercise</a:t>
            </a:r>
            <a:r>
              <a:rPr lang="en-US" baseline="0" dirty="0">
                <a:latin typeface="Times New Roman" charset="0"/>
              </a:rPr>
              <a:t> with at least one negative number.</a:t>
            </a:r>
            <a:endParaRPr lang="en-US" dirty="0"/>
          </a:p>
        </p:txBody>
      </p:sp>
    </p:spTree>
    <p:extLst>
      <p:ext uri="{BB962C8B-B14F-4D97-AF65-F5344CB8AC3E}">
        <p14:creationId xmlns:p14="http://schemas.microsoft.com/office/powerpoint/2010/main" val="79869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implementing</a:t>
            </a:r>
            <a:r>
              <a:rPr lang="en-US" baseline="0" dirty="0"/>
              <a:t> both add and subtract, we can save some transistors and just implement add.</a:t>
            </a:r>
          </a:p>
          <a:p>
            <a:endParaRPr lang="en-US" baseline="0" dirty="0"/>
          </a:p>
          <a:p>
            <a:r>
              <a:rPr lang="en-US" baseline="0" dirty="0"/>
              <a:t>This also exhibits how we don't need to treat negative numbers any differently when using 2's complement!</a:t>
            </a:r>
          </a:p>
          <a:p>
            <a:endParaRPr lang="en-US" baseline="0" dirty="0"/>
          </a:p>
          <a:p>
            <a:r>
              <a:rPr lang="en-US" baseline="0" dirty="0"/>
              <a:t>Add a number and its complement, e.g. 4, -4. We’ll have an extra 1, which is called? (Q)</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9</a:t>
            </a:fld>
            <a:endParaRPr lang="en-US" altLang="en-US"/>
          </a:p>
        </p:txBody>
      </p:sp>
    </p:spTree>
    <p:extLst>
      <p:ext uri="{BB962C8B-B14F-4D97-AF65-F5344CB8AC3E}">
        <p14:creationId xmlns:p14="http://schemas.microsoft.com/office/powerpoint/2010/main" val="401898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10</a:t>
            </a:fld>
            <a:endParaRPr lang="en-US" altLang="en-US"/>
          </a:p>
        </p:txBody>
      </p:sp>
    </p:spTree>
    <p:extLst>
      <p:ext uri="{BB962C8B-B14F-4D97-AF65-F5344CB8AC3E}">
        <p14:creationId xmlns:p14="http://schemas.microsoft.com/office/powerpoint/2010/main" val="2950364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a:t>A simple Arithmetic Logic Unit (B.5)</a:t>
            </a:r>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Utterback</a:t>
            </a:r>
          </a:p>
          <a:p>
            <a:r>
              <a:rPr lang="en-US" altLang="en-US" sz="3600" dirty="0"/>
              <a:t>Lecture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Overflow</a:t>
            </a:r>
          </a:p>
        </p:txBody>
      </p:sp>
      <p:sp>
        <p:nvSpPr>
          <p:cNvPr id="14339" name="Content Placeholder 2"/>
          <p:cNvSpPr>
            <a:spLocks noGrp="1"/>
          </p:cNvSpPr>
          <p:nvPr>
            <p:ph idx="1"/>
          </p:nvPr>
        </p:nvSpPr>
        <p:spPr/>
        <p:txBody>
          <a:bodyPr/>
          <a:lstStyle/>
          <a:p>
            <a:pPr eaLnBrk="1" hangingPunct="1"/>
            <a:r>
              <a:rPr lang="en-US" altLang="en-US" sz="2800" dirty="0"/>
              <a:t>Overflow if result out of range</a:t>
            </a:r>
          </a:p>
          <a:p>
            <a:pPr lvl="1" eaLnBrk="1" hangingPunct="1"/>
            <a:r>
              <a:rPr lang="en-US" altLang="en-US" sz="2400" dirty="0"/>
              <a:t>Adding +value and –value operands, no overflow</a:t>
            </a:r>
          </a:p>
          <a:p>
            <a:pPr lvl="1" eaLnBrk="1" hangingPunct="1"/>
            <a:r>
              <a:rPr lang="en-US" altLang="en-US" sz="2400" dirty="0"/>
              <a:t>Adding two +value operands</a:t>
            </a:r>
          </a:p>
          <a:p>
            <a:pPr lvl="2" eaLnBrk="1" hangingPunct="1"/>
            <a:r>
              <a:rPr lang="en-US" altLang="en-US" sz="2000" dirty="0"/>
              <a:t>Overflow if result sign is -</a:t>
            </a:r>
          </a:p>
          <a:p>
            <a:pPr lvl="1" eaLnBrk="1" hangingPunct="1"/>
            <a:r>
              <a:rPr lang="en-US" altLang="en-US" sz="2400" dirty="0"/>
              <a:t>Adding two –value operands</a:t>
            </a:r>
          </a:p>
          <a:p>
            <a:pPr lvl="2" eaLnBrk="1" hangingPunct="1"/>
            <a:r>
              <a:rPr lang="en-US" altLang="en-US" sz="2000" dirty="0"/>
              <a:t>Overflow if result sign is +</a:t>
            </a:r>
          </a:p>
          <a:p>
            <a:endParaRPr lang="en-US" altLang="en-US" dirty="0"/>
          </a:p>
        </p:txBody>
      </p:sp>
    </p:spTree>
    <p:extLst>
      <p:ext uri="{BB962C8B-B14F-4D97-AF65-F5344CB8AC3E}">
        <p14:creationId xmlns:p14="http://schemas.microsoft.com/office/powerpoint/2010/main" val="302338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Arithmetic Logic Unit</a:t>
            </a:r>
          </a:p>
        </p:txBody>
      </p:sp>
      <p:sp>
        <p:nvSpPr>
          <p:cNvPr id="15363" name="Content Placeholder 2"/>
          <p:cNvSpPr>
            <a:spLocks noGrp="1"/>
          </p:cNvSpPr>
          <p:nvPr>
            <p:ph idx="1"/>
          </p:nvPr>
        </p:nvSpPr>
        <p:spPr/>
        <p:txBody>
          <a:bodyPr/>
          <a:lstStyle/>
          <a:p>
            <a:r>
              <a:rPr lang="en-US" altLang="en-US"/>
              <a:t>Arithmetic Logic Unit (ALU)</a:t>
            </a:r>
          </a:p>
          <a:p>
            <a:pPr lvl="1"/>
            <a:r>
              <a:rPr lang="en-US" altLang="en-US"/>
              <a:t>Heart of a CPU</a:t>
            </a:r>
          </a:p>
          <a:p>
            <a:pPr lvl="1"/>
            <a:r>
              <a:rPr lang="en-US" altLang="en-US"/>
              <a:t>Operations</a:t>
            </a:r>
          </a:p>
          <a:p>
            <a:pPr lvl="2"/>
            <a:r>
              <a:rPr lang="en-US" altLang="en-US"/>
              <a:t>Arithmetic operations</a:t>
            </a:r>
          </a:p>
          <a:p>
            <a:pPr lvl="3"/>
            <a:r>
              <a:rPr lang="en-US" altLang="en-US"/>
              <a:t>Addition</a:t>
            </a:r>
          </a:p>
          <a:p>
            <a:pPr lvl="3"/>
            <a:r>
              <a:rPr lang="en-US" altLang="en-US"/>
              <a:t>Subtraction</a:t>
            </a:r>
          </a:p>
          <a:p>
            <a:pPr lvl="2"/>
            <a:r>
              <a:rPr lang="en-US" altLang="en-US"/>
              <a:t>Logical operations</a:t>
            </a:r>
          </a:p>
          <a:p>
            <a:pPr lvl="3"/>
            <a:r>
              <a:rPr lang="en-US" altLang="en-US"/>
              <a:t>NOT</a:t>
            </a:r>
          </a:p>
          <a:p>
            <a:pPr lvl="3"/>
            <a:r>
              <a:rPr lang="en-US" altLang="en-US"/>
              <a:t>AND</a:t>
            </a:r>
          </a:p>
          <a:p>
            <a:pPr lvl="3"/>
            <a:r>
              <a:rPr lang="en-US" altLang="en-US"/>
              <a:t>OR</a:t>
            </a:r>
          </a:p>
        </p:txBody>
      </p:sp>
    </p:spTree>
    <p:extLst>
      <p:ext uri="{BB962C8B-B14F-4D97-AF65-F5344CB8AC3E}">
        <p14:creationId xmlns:p14="http://schemas.microsoft.com/office/powerpoint/2010/main" val="157200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4213" y="261938"/>
            <a:ext cx="8259762" cy="646112"/>
          </a:xfrm>
        </p:spPr>
        <p:txBody>
          <a:bodyPr/>
          <a:lstStyle/>
          <a:p>
            <a:r>
              <a:rPr lang="en-US" altLang="en-US" sz="3600"/>
              <a:t>1-bit Logical Unit for AND and OR</a:t>
            </a:r>
          </a:p>
        </p:txBody>
      </p:sp>
      <p:sp>
        <p:nvSpPr>
          <p:cNvPr id="16387" name="Content Placeholder 2"/>
          <p:cNvSpPr>
            <a:spLocks noGrp="1"/>
          </p:cNvSpPr>
          <p:nvPr>
            <p:ph idx="1"/>
          </p:nvPr>
        </p:nvSpPr>
        <p:spPr/>
        <p:txBody>
          <a:bodyPr/>
          <a:lstStyle/>
          <a:p>
            <a:r>
              <a:rPr lang="en-US" altLang="en-US"/>
              <a:t>1-bit logical unit for AND and OR</a:t>
            </a:r>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708275"/>
            <a:ext cx="4391025"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71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4A59-AC75-0A40-B1FF-F4215971F2E1}"/>
              </a:ext>
            </a:extLst>
          </p:cNvPr>
          <p:cNvSpPr>
            <a:spLocks noGrp="1"/>
          </p:cNvSpPr>
          <p:nvPr>
            <p:ph type="title"/>
          </p:nvPr>
        </p:nvSpPr>
        <p:spPr/>
        <p:txBody>
          <a:bodyPr/>
          <a:lstStyle/>
          <a:p>
            <a:r>
              <a:rPr lang="en-US" dirty="0"/>
              <a:t>1-bit adder</a:t>
            </a:r>
          </a:p>
        </p:txBody>
      </p:sp>
      <p:sp>
        <p:nvSpPr>
          <p:cNvPr id="3" name="Content Placeholder 2">
            <a:extLst>
              <a:ext uri="{FF2B5EF4-FFF2-40B4-BE49-F238E27FC236}">
                <a16:creationId xmlns:a16="http://schemas.microsoft.com/office/drawing/2014/main" id="{7A7A64A2-6BEC-584C-99C7-F59E5254D5F7}"/>
              </a:ext>
            </a:extLst>
          </p:cNvPr>
          <p:cNvSpPr>
            <a:spLocks noGrp="1"/>
          </p:cNvSpPr>
          <p:nvPr>
            <p:ph idx="1"/>
          </p:nvPr>
        </p:nvSpPr>
        <p:spPr/>
        <p:txBody>
          <a:bodyPr/>
          <a:lstStyle/>
          <a:p>
            <a:r>
              <a:rPr lang="en-US" dirty="0"/>
              <a:t>Result = (a + b)</a:t>
            </a:r>
          </a:p>
          <a:p>
            <a:r>
              <a:rPr lang="en-US" dirty="0" err="1"/>
              <a:t>CarryOut</a:t>
            </a:r>
            <a:r>
              <a:rPr lang="en-US" dirty="0"/>
              <a:t> = (ab)</a:t>
            </a:r>
          </a:p>
        </p:txBody>
      </p:sp>
      <p:sp>
        <p:nvSpPr>
          <p:cNvPr id="4" name="Footer Placeholder 3">
            <a:extLst>
              <a:ext uri="{FF2B5EF4-FFF2-40B4-BE49-F238E27FC236}">
                <a16:creationId xmlns:a16="http://schemas.microsoft.com/office/drawing/2014/main" id="{30E46F15-DBD2-1C4D-B267-AD0A3478E8B0}"/>
              </a:ext>
            </a:extLst>
          </p:cNvPr>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13</a:t>
            </a:fld>
            <a:endParaRPr lang="en-AU" altLang="en-US"/>
          </a:p>
        </p:txBody>
      </p:sp>
    </p:spTree>
    <p:extLst>
      <p:ext uri="{BB962C8B-B14F-4D97-AF65-F5344CB8AC3E}">
        <p14:creationId xmlns:p14="http://schemas.microsoft.com/office/powerpoint/2010/main" val="31944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1-bit adder with Carry In</a:t>
            </a: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1890713"/>
            <a:ext cx="33051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327150"/>
            <a:ext cx="61341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0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1-bit adder truth table</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341438"/>
            <a:ext cx="75628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35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Simplifying 1-bit adder</a:t>
            </a:r>
          </a:p>
        </p:txBody>
      </p:sp>
      <p:sp>
        <p:nvSpPr>
          <p:cNvPr id="19459" name="Content Placeholder 2"/>
          <p:cNvSpPr>
            <a:spLocks noGrp="1"/>
          </p:cNvSpPr>
          <p:nvPr>
            <p:ph idx="1"/>
          </p:nvPr>
        </p:nvSpPr>
        <p:spPr/>
        <p:txBody>
          <a:bodyPr/>
          <a:lstStyle/>
          <a:p>
            <a:r>
              <a:rPr lang="en-US" altLang="en-US" sz="2800"/>
              <a:t>If a and b and CarryIn are true, then the three other terms are true as well</a:t>
            </a:r>
          </a:p>
          <a:p>
            <a:endParaRPr lang="en-US" altLang="en-US" sz="2800"/>
          </a:p>
          <a:p>
            <a:pPr lvl="1">
              <a:buFont typeface="Wingdings" charset="2"/>
              <a:buNone/>
            </a:pPr>
            <a:r>
              <a:rPr lang="en-US" altLang="en-US" sz="2400"/>
              <a:t>can be simplified as</a:t>
            </a:r>
          </a:p>
          <a:p>
            <a:pPr lvl="1">
              <a:buFont typeface="Wingdings" charset="2"/>
              <a:buNone/>
            </a:pPr>
            <a:endParaRPr lang="en-US" altLang="en-US" sz="2400"/>
          </a:p>
          <a:p>
            <a:r>
              <a:rPr lang="en-US" altLang="en-US" sz="2800"/>
              <a:t>Values when CarryOut is true</a:t>
            </a: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081338"/>
            <a:ext cx="4514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251075"/>
            <a:ext cx="61341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8" y="4005263"/>
            <a:ext cx="34861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161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Logic of CarryOut Bit</a:t>
            </a:r>
          </a:p>
        </p:txBody>
      </p:sp>
      <p:sp>
        <p:nvSpPr>
          <p:cNvPr id="20483" name="Content Placeholder 2"/>
          <p:cNvSpPr>
            <a:spLocks noGrp="1"/>
          </p:cNvSpPr>
          <p:nvPr>
            <p:ph idx="1"/>
          </p:nvPr>
        </p:nvSpPr>
        <p:spPr/>
        <p:txBody>
          <a:bodyPr/>
          <a:lstStyle/>
          <a:p>
            <a:endParaRPr lang="en-US" altLang="en-US"/>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3" y="2060575"/>
            <a:ext cx="364807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78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Logic of Sum Bit</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844675"/>
            <a:ext cx="71342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BF4E4DAE-2C37-A646-9B17-AD2A0F9C4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081338"/>
            <a:ext cx="4514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20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Overall 1-bit ALU</a:t>
            </a: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557338"/>
            <a:ext cx="405765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29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altLang="en-US" dirty="0"/>
              <a:t>What is Two’s Complement used for?</a:t>
            </a:r>
          </a:p>
          <a:p>
            <a:endParaRPr lang="en-US" altLang="en-US" dirty="0"/>
          </a:p>
          <a:p>
            <a:r>
              <a:rPr lang="en-US" altLang="en-US" dirty="0"/>
              <a:t>8-bit representation of -42 using two’s complement</a:t>
            </a:r>
          </a:p>
          <a:p>
            <a:endParaRPr lang="en-US" altLang="en-US" dirty="0"/>
          </a:p>
          <a:p>
            <a:r>
              <a:rPr lang="en-US" altLang="en-US" dirty="0"/>
              <a:t>Why is it nice?</a:t>
            </a:r>
            <a:endParaRPr lang="en-US" altLang="en-US" baseline="-25000" dirty="0"/>
          </a:p>
          <a:p>
            <a:endParaRPr lang="en-US" dirty="0"/>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2</a:t>
            </a:fld>
            <a:endParaRPr lang="en-AU" altLang="en-US"/>
          </a:p>
        </p:txBody>
      </p:sp>
    </p:spTree>
    <p:extLst>
      <p:ext uri="{BB962C8B-B14F-4D97-AF65-F5344CB8AC3E}">
        <p14:creationId xmlns:p14="http://schemas.microsoft.com/office/powerpoint/2010/main" val="148883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707886"/>
          </a:xfrm>
        </p:spPr>
        <p:txBody>
          <a:bodyPr/>
          <a:lstStyle/>
          <a:p>
            <a:r>
              <a:rPr lang="en-US" dirty="0"/>
              <a:t>Extending to 32 Bits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81B4205B-3BB3-3B46-A5FF-0224824519BC}" type="slidenum">
              <a:rPr lang="en-AU" altLang="en-US" smtClean="0"/>
              <a:pPr>
                <a:defRPr/>
              </a:pPr>
              <a:t>20</a:t>
            </a:fld>
            <a:endParaRPr lang="en-AU" altLang="en-US"/>
          </a:p>
        </p:txBody>
      </p:sp>
    </p:spTree>
    <p:extLst>
      <p:ext uri="{BB962C8B-B14F-4D97-AF65-F5344CB8AC3E}">
        <p14:creationId xmlns:p14="http://schemas.microsoft.com/office/powerpoint/2010/main" val="282983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32-bit ALU</a:t>
            </a:r>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125538"/>
            <a:ext cx="3633788"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386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Subtraction</a:t>
            </a:r>
          </a:p>
        </p:txBody>
      </p:sp>
      <p:sp>
        <p:nvSpPr>
          <p:cNvPr id="5123" name="Content Placeholder 2"/>
          <p:cNvSpPr>
            <a:spLocks noGrp="1"/>
          </p:cNvSpPr>
          <p:nvPr>
            <p:ph idx="1"/>
          </p:nvPr>
        </p:nvSpPr>
        <p:spPr/>
        <p:txBody>
          <a:bodyPr/>
          <a:lstStyle/>
          <a:p>
            <a:r>
              <a:rPr lang="en-US" altLang="en-US"/>
              <a:t>Subtraction can be done by adding a and b’s negate and 1 </a:t>
            </a:r>
          </a:p>
        </p:txBody>
      </p:sp>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2205038"/>
            <a:ext cx="3781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676525"/>
            <a:ext cx="51466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51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NOR</a:t>
            </a:r>
          </a:p>
        </p:txBody>
      </p:sp>
      <p:sp>
        <p:nvSpPr>
          <p:cNvPr id="6147" name="Content Placeholder 2"/>
          <p:cNvSpPr>
            <a:spLocks noGrp="1"/>
          </p:cNvSpPr>
          <p:nvPr>
            <p:ph idx="1"/>
          </p:nvPr>
        </p:nvSpPr>
        <p:spPr/>
        <p:txBody>
          <a:bodyPr/>
          <a:lstStyle/>
          <a:p>
            <a:r>
              <a:rPr lang="en-US" altLang="en-US"/>
              <a:t>Ainvert =1, Binvert =1, Operation =00</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713" y="2060575"/>
            <a:ext cx="5210175"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50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Set on less than (</a:t>
            </a:r>
            <a:r>
              <a:rPr lang="en-US" altLang="en-US" dirty="0" err="1"/>
              <a:t>slt</a:t>
            </a:r>
            <a:r>
              <a:rPr lang="en-US" altLang="en-US" dirty="0"/>
              <a:t>)</a:t>
            </a:r>
          </a:p>
        </p:txBody>
      </p:sp>
      <p:sp>
        <p:nvSpPr>
          <p:cNvPr id="7171" name="Content Placeholder 2"/>
          <p:cNvSpPr>
            <a:spLocks noGrp="1"/>
          </p:cNvSpPr>
          <p:nvPr>
            <p:ph idx="1"/>
          </p:nvPr>
        </p:nvSpPr>
        <p:spPr/>
        <p:txBody>
          <a:bodyPr/>
          <a:lstStyle/>
          <a:p>
            <a:r>
              <a:rPr lang="en-US" altLang="en-US" dirty="0"/>
              <a:t>For comparison of two integers a and b</a:t>
            </a:r>
          </a:p>
          <a:p>
            <a:r>
              <a:rPr lang="en-US" altLang="en-US" dirty="0"/>
              <a:t>Least significant bit</a:t>
            </a:r>
          </a:p>
          <a:p>
            <a:pPr lvl="1"/>
            <a:r>
              <a:rPr lang="en-US" altLang="en-US" dirty="0"/>
              <a:t>1 if a &lt; b</a:t>
            </a:r>
          </a:p>
          <a:p>
            <a:pPr lvl="1"/>
            <a:r>
              <a:rPr lang="en-US" altLang="en-US" dirty="0"/>
              <a:t>0 otherwise</a:t>
            </a:r>
          </a:p>
          <a:p>
            <a:r>
              <a:rPr lang="en-US" altLang="en-US" dirty="0"/>
              <a:t>Other bits</a:t>
            </a:r>
          </a:p>
          <a:p>
            <a:pPr lvl="1"/>
            <a:r>
              <a:rPr lang="en-US" altLang="en-US" dirty="0"/>
              <a:t>0</a:t>
            </a:r>
          </a:p>
          <a:p>
            <a:pPr lvl="1"/>
            <a:endParaRPr lang="en-US" altLang="en-US" dirty="0"/>
          </a:p>
        </p:txBody>
      </p:sp>
    </p:spTree>
    <p:extLst>
      <p:ext uri="{BB962C8B-B14F-4D97-AF65-F5344CB8AC3E}">
        <p14:creationId xmlns:p14="http://schemas.microsoft.com/office/powerpoint/2010/main" val="2343527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Set on less than</a:t>
            </a:r>
          </a:p>
        </p:txBody>
      </p:sp>
      <p:sp>
        <p:nvSpPr>
          <p:cNvPr id="8195" name="Content Placeholder 2"/>
          <p:cNvSpPr>
            <a:spLocks noGrp="1"/>
          </p:cNvSpPr>
          <p:nvPr>
            <p:ph idx="1"/>
          </p:nvPr>
        </p:nvSpPr>
        <p:spPr/>
        <p:txBody>
          <a:bodyPr/>
          <a:lstStyle/>
          <a:p>
            <a:endParaRPr lang="en-US" altLang="en-US"/>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68413"/>
            <a:ext cx="4152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54213"/>
            <a:ext cx="580390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65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32-bit ALU</a:t>
            </a:r>
          </a:p>
        </p:txBody>
      </p:sp>
      <p:sp>
        <p:nvSpPr>
          <p:cNvPr id="10243" name="Content Placeholder 2"/>
          <p:cNvSpPr>
            <a:spLocks noGrp="1"/>
          </p:cNvSpPr>
          <p:nvPr>
            <p:ph idx="1"/>
          </p:nvPr>
        </p:nvSpPr>
        <p:spPr>
          <a:xfrm>
            <a:off x="684213" y="1125538"/>
            <a:ext cx="3816350" cy="5111750"/>
          </a:xfrm>
        </p:spPr>
        <p:txBody>
          <a:bodyPr/>
          <a:lstStyle/>
          <a:p>
            <a:r>
              <a:rPr lang="en-US" altLang="en-US"/>
              <a:t>Bit 0-30: normal 1-bit ALU</a:t>
            </a:r>
          </a:p>
          <a:p>
            <a:r>
              <a:rPr lang="en-US" altLang="en-US"/>
              <a:t>Bit 31: 1-bit ALU with overflow detection</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0"/>
            <a:ext cx="4443412" cy="682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52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Handling Overflow</a:t>
            </a:r>
          </a:p>
        </p:txBody>
      </p:sp>
      <p:sp>
        <p:nvSpPr>
          <p:cNvPr id="9219" name="Content Placeholder 2"/>
          <p:cNvSpPr>
            <a:spLocks noGrp="1"/>
          </p:cNvSpPr>
          <p:nvPr>
            <p:ph idx="1"/>
          </p:nvPr>
        </p:nvSpPr>
        <p:spPr/>
        <p:txBody>
          <a:bodyPr/>
          <a:lstStyle/>
          <a:p>
            <a:endParaRPr lang="en-US" altLang="en-US"/>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208712"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20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Exercise: SLT Problem</a:t>
            </a:r>
          </a:p>
        </p:txBody>
      </p:sp>
      <p:sp>
        <p:nvSpPr>
          <p:cNvPr id="9219" name="Content Placeholder 2"/>
          <p:cNvSpPr>
            <a:spLocks noGrp="1"/>
          </p:cNvSpPr>
          <p:nvPr>
            <p:ph idx="1"/>
          </p:nvPr>
        </p:nvSpPr>
        <p:spPr/>
        <p:txBody>
          <a:bodyPr/>
          <a:lstStyle/>
          <a:p>
            <a:endParaRPr lang="en-US" altLang="en-US"/>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208712"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27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4213" y="261938"/>
            <a:ext cx="8259762" cy="646112"/>
          </a:xfrm>
        </p:spPr>
        <p:txBody>
          <a:bodyPr/>
          <a:lstStyle/>
          <a:p>
            <a:r>
              <a:rPr lang="en-US" altLang="en-US" sz="3600"/>
              <a:t>Binary Representation of Integers</a:t>
            </a:r>
          </a:p>
        </p:txBody>
      </p:sp>
      <p:sp>
        <p:nvSpPr>
          <p:cNvPr id="7171" name="Content Placeholder 2"/>
          <p:cNvSpPr>
            <a:spLocks noGrp="1"/>
          </p:cNvSpPr>
          <p:nvPr>
            <p:ph idx="1"/>
          </p:nvPr>
        </p:nvSpPr>
        <p:spPr/>
        <p:txBody>
          <a:bodyPr/>
          <a:lstStyle/>
          <a:p>
            <a:r>
              <a:rPr lang="en-US" altLang="en-US"/>
              <a:t>Unsigned Integers</a:t>
            </a:r>
          </a:p>
          <a:p>
            <a:pPr lvl="1"/>
            <a:r>
              <a:rPr lang="en-US" altLang="en-US"/>
              <a:t>0 and positive integers only</a:t>
            </a:r>
          </a:p>
          <a:p>
            <a:r>
              <a:rPr lang="en-US" altLang="en-US"/>
              <a:t>Signed Integers</a:t>
            </a:r>
          </a:p>
          <a:p>
            <a:pPr lvl="1"/>
            <a:r>
              <a:rPr lang="en-US" altLang="en-US"/>
              <a:t>0, negative, and positive integers</a:t>
            </a:r>
          </a:p>
          <a:p>
            <a:pPr lvl="1"/>
            <a:r>
              <a:rPr lang="en-US" altLang="en-US"/>
              <a:t>Three ways</a:t>
            </a:r>
          </a:p>
          <a:p>
            <a:pPr lvl="2"/>
            <a:r>
              <a:rPr lang="en-US" altLang="en-US"/>
              <a:t>Sign-Magnitude</a:t>
            </a:r>
          </a:p>
          <a:p>
            <a:pPr lvl="2"/>
            <a:r>
              <a:rPr lang="en-US" altLang="en-US"/>
              <a:t>1’s Complement</a:t>
            </a:r>
          </a:p>
          <a:p>
            <a:pPr lvl="2"/>
            <a:r>
              <a:rPr lang="en-US" altLang="en-US"/>
              <a:t>2’s Complement</a:t>
            </a:r>
          </a:p>
          <a:p>
            <a:endParaRPr lang="en-US" altLang="en-US"/>
          </a:p>
        </p:txBody>
      </p:sp>
    </p:spTree>
    <p:extLst>
      <p:ext uri="{BB962C8B-B14F-4D97-AF65-F5344CB8AC3E}">
        <p14:creationId xmlns:p14="http://schemas.microsoft.com/office/powerpoint/2010/main" val="424904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4213" y="261938"/>
            <a:ext cx="8259762" cy="646112"/>
          </a:xfrm>
        </p:spPr>
        <p:txBody>
          <a:bodyPr/>
          <a:lstStyle/>
          <a:p>
            <a:r>
              <a:rPr lang="en-US" altLang="en-US" sz="3600"/>
              <a:t>Unsigned Integers</a:t>
            </a:r>
          </a:p>
        </p:txBody>
      </p:sp>
      <p:sp>
        <p:nvSpPr>
          <p:cNvPr id="8195" name="Content Placeholder 2"/>
          <p:cNvSpPr>
            <a:spLocks noGrp="1"/>
          </p:cNvSpPr>
          <p:nvPr>
            <p:ph idx="1"/>
          </p:nvPr>
        </p:nvSpPr>
        <p:spPr>
          <a:xfrm>
            <a:off x="476250" y="1125538"/>
            <a:ext cx="8632825" cy="5111750"/>
          </a:xfrm>
        </p:spPr>
        <p:txBody>
          <a:bodyPr/>
          <a:lstStyle/>
          <a:p>
            <a:r>
              <a:rPr lang="en-US" altLang="en-US"/>
              <a:t>Unsigned Integers</a:t>
            </a:r>
          </a:p>
          <a:p>
            <a:pPr lvl="1"/>
            <a:r>
              <a:rPr lang="en-US" altLang="en-US"/>
              <a:t>Consider a word = 4 bytes</a:t>
            </a:r>
          </a:p>
          <a:p>
            <a:pPr lvl="1"/>
            <a:r>
              <a:rPr lang="en-US" altLang="en-US"/>
              <a:t>Can represent numbers from 0 to 4294967295</a:t>
            </a:r>
          </a:p>
          <a:p>
            <a:pPr lvl="1">
              <a:buFont typeface="Wingdings" charset="2"/>
              <a:buNone/>
            </a:pPr>
            <a:r>
              <a:rPr lang="en-US" altLang="en-US"/>
              <a:t>Decimal: </a:t>
            </a:r>
          </a:p>
          <a:p>
            <a:pPr lvl="1">
              <a:buFont typeface="Wingdings" charset="2"/>
              <a:buNone/>
            </a:pPr>
            <a:r>
              <a:rPr lang="en-US" altLang="en-US"/>
              <a:t>	0 to 2</a:t>
            </a:r>
            <a:r>
              <a:rPr lang="en-US" altLang="en-US" baseline="30000"/>
              <a:t>32</a:t>
            </a:r>
            <a:r>
              <a:rPr lang="en-US" altLang="en-US"/>
              <a:t>-1</a:t>
            </a:r>
          </a:p>
          <a:p>
            <a:pPr lvl="1">
              <a:buFont typeface="Wingdings" charset="2"/>
              <a:buNone/>
            </a:pPr>
            <a:r>
              <a:rPr lang="en-US" altLang="en-US"/>
              <a:t>Binary: </a:t>
            </a:r>
          </a:p>
          <a:p>
            <a:pPr lvl="1">
              <a:buFont typeface="Wingdings" charset="2"/>
              <a:buNone/>
            </a:pPr>
            <a:r>
              <a:rPr lang="en-US" altLang="en-US"/>
              <a:t>	0 to 11111111111111111111111111111111</a:t>
            </a:r>
            <a:r>
              <a:rPr lang="en-US" altLang="en-US" baseline="-25000"/>
              <a:t>2</a:t>
            </a:r>
          </a:p>
          <a:p>
            <a:r>
              <a:rPr lang="en-US" altLang="en-US"/>
              <a:t>Example</a:t>
            </a:r>
          </a:p>
          <a:p>
            <a:pPr>
              <a:buFont typeface="Wingdings" charset="2"/>
              <a:buNone/>
            </a:pPr>
            <a:r>
              <a:rPr lang="en-US" altLang="en-US" sz="2800"/>
              <a:t>6712</a:t>
            </a:r>
            <a:r>
              <a:rPr lang="en-US" altLang="en-US" sz="2800" baseline="-25000"/>
              <a:t>10</a:t>
            </a:r>
            <a:r>
              <a:rPr lang="en-US" altLang="en-US" sz="2800"/>
              <a:t> = 00000000 00000000 00011010 00111000</a:t>
            </a:r>
            <a:r>
              <a:rPr lang="en-US" altLang="en-US" sz="2800" baseline="-25000"/>
              <a:t>2</a:t>
            </a:r>
          </a:p>
        </p:txBody>
      </p:sp>
    </p:spTree>
    <p:extLst>
      <p:ext uri="{BB962C8B-B14F-4D97-AF65-F5344CB8AC3E}">
        <p14:creationId xmlns:p14="http://schemas.microsoft.com/office/powerpoint/2010/main" val="21457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4213" y="200025"/>
            <a:ext cx="8259762" cy="708025"/>
          </a:xfrm>
        </p:spPr>
        <p:txBody>
          <a:bodyPr/>
          <a:lstStyle/>
          <a:p>
            <a:r>
              <a:rPr lang="en-US" altLang="en-US" sz="4000"/>
              <a:t>Signed Integer – Sign Magnitude</a:t>
            </a:r>
          </a:p>
        </p:txBody>
      </p:sp>
      <p:sp>
        <p:nvSpPr>
          <p:cNvPr id="9219" name="Content Placeholder 2"/>
          <p:cNvSpPr>
            <a:spLocks noGrp="1"/>
          </p:cNvSpPr>
          <p:nvPr>
            <p:ph idx="1"/>
          </p:nvPr>
        </p:nvSpPr>
        <p:spPr>
          <a:xfrm>
            <a:off x="323850" y="1125538"/>
            <a:ext cx="8631238" cy="5111750"/>
          </a:xfrm>
        </p:spPr>
        <p:txBody>
          <a:bodyPr/>
          <a:lstStyle/>
          <a:p>
            <a:pPr marL="0" indent="0">
              <a:buNone/>
            </a:pPr>
            <a:r>
              <a:rPr lang="en-US" altLang="en-US" sz="2400" dirty="0"/>
              <a:t>Sign Magnitude</a:t>
            </a:r>
          </a:p>
          <a:p>
            <a:r>
              <a:rPr lang="en-US" altLang="en-US" sz="2400" dirty="0"/>
              <a:t>Use the most significant bit of the word to represent the sign</a:t>
            </a:r>
          </a:p>
          <a:p>
            <a:pPr lvl="1"/>
            <a:r>
              <a:rPr lang="en-US" altLang="en-US" sz="2400" dirty="0"/>
              <a:t>0 – Positive</a:t>
            </a:r>
          </a:p>
          <a:p>
            <a:pPr lvl="1"/>
            <a:r>
              <a:rPr lang="en-US" altLang="en-US" sz="2400" dirty="0"/>
              <a:t>1 – Negative</a:t>
            </a:r>
          </a:p>
          <a:p>
            <a:r>
              <a:rPr lang="en-US" altLang="en-US" sz="2400" dirty="0"/>
              <a:t>Rest of the number is encoded in magnitude part</a:t>
            </a:r>
          </a:p>
          <a:p>
            <a:r>
              <a:rPr lang="en-US" altLang="en-US" sz="2400" dirty="0"/>
              <a:t>Example</a:t>
            </a:r>
          </a:p>
          <a:p>
            <a:pPr lvl="1">
              <a:buFont typeface="Wingdings" charset="2"/>
              <a:buNone/>
            </a:pPr>
            <a:r>
              <a:rPr lang="en-US" altLang="en-US" sz="2000" dirty="0"/>
              <a:t> 	 6712</a:t>
            </a:r>
            <a:r>
              <a:rPr lang="en-US" altLang="en-US" sz="2000" baseline="-25000" dirty="0"/>
              <a:t>10</a:t>
            </a:r>
            <a:r>
              <a:rPr lang="en-US" altLang="en-US" sz="2000" dirty="0"/>
              <a:t> = 00000000 00000000 00011010 00111000</a:t>
            </a:r>
            <a:r>
              <a:rPr lang="en-US" altLang="en-US" sz="2000" baseline="-25000" dirty="0"/>
              <a:t>2</a:t>
            </a:r>
          </a:p>
          <a:p>
            <a:pPr lvl="1">
              <a:buFont typeface="Wingdings" charset="2"/>
              <a:buNone/>
            </a:pPr>
            <a:r>
              <a:rPr lang="en-US" altLang="en-US" sz="2000" dirty="0"/>
              <a:t>	-6712</a:t>
            </a:r>
            <a:r>
              <a:rPr lang="en-US" altLang="en-US" sz="2000" baseline="-25000" dirty="0"/>
              <a:t>10</a:t>
            </a:r>
            <a:r>
              <a:rPr lang="en-US" altLang="en-US" sz="2000" dirty="0"/>
              <a:t> = 10000000 00000000 00011010 00111000</a:t>
            </a:r>
            <a:r>
              <a:rPr lang="en-US" altLang="en-US" sz="2000" baseline="-25000" dirty="0"/>
              <a:t>2</a:t>
            </a:r>
          </a:p>
          <a:p>
            <a:r>
              <a:rPr lang="en-US" altLang="en-US" sz="2400" dirty="0"/>
              <a:t>Two representations of 0</a:t>
            </a:r>
          </a:p>
          <a:p>
            <a:pPr lvl="1">
              <a:buFont typeface="Wingdings" charset="2"/>
              <a:buNone/>
            </a:pPr>
            <a:r>
              <a:rPr lang="en-US" altLang="en-US" sz="2000" dirty="0"/>
              <a:t> 	 0 = 00000000 00000000 00000000 00000000</a:t>
            </a:r>
          </a:p>
          <a:p>
            <a:pPr lvl="1">
              <a:buFont typeface="Wingdings" charset="2"/>
              <a:buNone/>
            </a:pPr>
            <a:r>
              <a:rPr lang="en-US" altLang="en-US" sz="2000" dirty="0"/>
              <a:t>	-0 = 10000000 00000000 00000000 00000000</a:t>
            </a:r>
          </a:p>
          <a:p>
            <a:r>
              <a:rPr lang="en-US" altLang="en-US" sz="2400" dirty="0"/>
              <a:t>Cumbersome in Arithmetic</a:t>
            </a:r>
          </a:p>
        </p:txBody>
      </p:sp>
    </p:spTree>
    <p:extLst>
      <p:ext uri="{BB962C8B-B14F-4D97-AF65-F5344CB8AC3E}">
        <p14:creationId xmlns:p14="http://schemas.microsoft.com/office/powerpoint/2010/main" val="427506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1’s Complement</a:t>
            </a:r>
          </a:p>
        </p:txBody>
      </p:sp>
      <p:sp>
        <p:nvSpPr>
          <p:cNvPr id="10243" name="Content Placeholder 2"/>
          <p:cNvSpPr>
            <a:spLocks noGrp="1"/>
          </p:cNvSpPr>
          <p:nvPr>
            <p:ph idx="1"/>
          </p:nvPr>
        </p:nvSpPr>
        <p:spPr/>
        <p:txBody>
          <a:bodyPr/>
          <a:lstStyle/>
          <a:p>
            <a:r>
              <a:rPr lang="en-US" altLang="en-US" sz="2800"/>
              <a:t>1’s Complement</a:t>
            </a:r>
          </a:p>
          <a:p>
            <a:pPr lvl="1"/>
            <a:r>
              <a:rPr lang="en-US" altLang="en-US" sz="2400"/>
              <a:t>Negative number is stored as bit-wise complement of corresponding positive number</a:t>
            </a:r>
          </a:p>
          <a:p>
            <a:pPr lvl="1"/>
            <a:r>
              <a:rPr lang="en-US" altLang="en-US" sz="2400"/>
              <a:t>Use the most significant bit of the word to represent the sign</a:t>
            </a:r>
          </a:p>
          <a:p>
            <a:pPr lvl="2"/>
            <a:r>
              <a:rPr lang="en-US" altLang="en-US" sz="2000"/>
              <a:t>0 – Positive</a:t>
            </a:r>
          </a:p>
          <a:p>
            <a:pPr lvl="2"/>
            <a:r>
              <a:rPr lang="en-US" altLang="en-US" sz="2000"/>
              <a:t>1 – Negative</a:t>
            </a:r>
          </a:p>
          <a:p>
            <a:pPr lvl="1"/>
            <a:r>
              <a:rPr lang="en-US" altLang="en-US" sz="2400"/>
              <a:t>Example</a:t>
            </a:r>
          </a:p>
          <a:p>
            <a:pPr lvl="1">
              <a:buFont typeface="Wingdings" charset="2"/>
              <a:buNone/>
            </a:pPr>
            <a:r>
              <a:rPr lang="en-US" altLang="en-US" sz="2400"/>
              <a:t> 	 </a:t>
            </a:r>
            <a:r>
              <a:rPr lang="en-US" altLang="en-US" sz="2000"/>
              <a:t>6712</a:t>
            </a:r>
            <a:r>
              <a:rPr lang="en-US" altLang="en-US" sz="2000" baseline="-25000"/>
              <a:t>10</a:t>
            </a:r>
            <a:r>
              <a:rPr lang="en-US" altLang="en-US" sz="2000"/>
              <a:t> = 00000000 00000000 00011010 00111000</a:t>
            </a:r>
            <a:r>
              <a:rPr lang="en-US" altLang="en-US" sz="2000" baseline="-25000"/>
              <a:t>2</a:t>
            </a:r>
          </a:p>
          <a:p>
            <a:pPr lvl="1">
              <a:buFont typeface="Wingdings" charset="2"/>
              <a:buNone/>
            </a:pPr>
            <a:r>
              <a:rPr lang="en-US" altLang="en-US" sz="2000"/>
              <a:t>	-6712</a:t>
            </a:r>
            <a:r>
              <a:rPr lang="en-US" altLang="en-US" sz="2000" baseline="-25000"/>
              <a:t>10</a:t>
            </a:r>
            <a:r>
              <a:rPr lang="en-US" altLang="en-US" sz="2000"/>
              <a:t> = 11111111 11111111 11100101 11000111</a:t>
            </a:r>
            <a:r>
              <a:rPr lang="en-US" altLang="en-US" sz="2000" baseline="-25000"/>
              <a:t>2</a:t>
            </a:r>
            <a:endParaRPr lang="en-US" altLang="en-US" sz="2000"/>
          </a:p>
          <a:p>
            <a:pPr lvl="1"/>
            <a:r>
              <a:rPr lang="en-US" altLang="en-US" sz="2400"/>
              <a:t>Still two representations of zero</a:t>
            </a:r>
          </a:p>
          <a:p>
            <a:pPr lvl="1">
              <a:buFont typeface="Wingdings" charset="2"/>
              <a:buNone/>
            </a:pPr>
            <a:r>
              <a:rPr lang="en-US" altLang="en-US" sz="2400"/>
              <a:t>	 </a:t>
            </a:r>
            <a:r>
              <a:rPr lang="en-US" altLang="en-US" sz="2000"/>
              <a:t>0 = 00000000 00000000 00000000 00000000</a:t>
            </a:r>
          </a:p>
          <a:p>
            <a:pPr lvl="1">
              <a:buFont typeface="Wingdings" charset="2"/>
              <a:buNone/>
            </a:pPr>
            <a:r>
              <a:rPr lang="en-US" altLang="en-US" sz="2000"/>
              <a:t>	-0 = 11111111 11111111 11111111 11111111 </a:t>
            </a:r>
            <a:endParaRPr lang="en-US" altLang="en-US" sz="2400"/>
          </a:p>
        </p:txBody>
      </p:sp>
    </p:spTree>
    <p:extLst>
      <p:ext uri="{BB962C8B-B14F-4D97-AF65-F5344CB8AC3E}">
        <p14:creationId xmlns:p14="http://schemas.microsoft.com/office/powerpoint/2010/main" val="355859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2’s Complement</a:t>
            </a:r>
          </a:p>
        </p:txBody>
      </p:sp>
      <p:sp>
        <p:nvSpPr>
          <p:cNvPr id="11267" name="Content Placeholder 2"/>
          <p:cNvSpPr>
            <a:spLocks noGrp="1"/>
          </p:cNvSpPr>
          <p:nvPr>
            <p:ph idx="1"/>
          </p:nvPr>
        </p:nvSpPr>
        <p:spPr/>
        <p:txBody>
          <a:bodyPr/>
          <a:lstStyle/>
          <a:p>
            <a:r>
              <a:rPr lang="en-US" altLang="en-US"/>
              <a:t>2’s Complement</a:t>
            </a:r>
          </a:p>
          <a:p>
            <a:pPr lvl="1"/>
            <a:r>
              <a:rPr lang="en-US" altLang="en-US"/>
              <a:t>Positive number represented in the same way as sign-magnitude and 1’s complement</a:t>
            </a:r>
          </a:p>
          <a:p>
            <a:pPr lvl="1"/>
            <a:r>
              <a:rPr lang="en-US" altLang="en-US"/>
              <a:t>Negative number obtained by taking 1’s complement of positive number and adding 1</a:t>
            </a:r>
          </a:p>
          <a:p>
            <a:pPr lvl="1">
              <a:buFont typeface="Wingdings" charset="2"/>
              <a:buNone/>
            </a:pPr>
            <a:r>
              <a:rPr lang="en-US" altLang="en-US" sz="3200"/>
              <a:t> 			 </a:t>
            </a:r>
            <a:r>
              <a:rPr lang="en-US" altLang="en-US" sz="2000"/>
              <a:t>6712</a:t>
            </a:r>
            <a:r>
              <a:rPr lang="en-US" altLang="en-US" sz="2000" baseline="-25000"/>
              <a:t>10</a:t>
            </a:r>
            <a:r>
              <a:rPr lang="en-US" altLang="en-US" sz="2000"/>
              <a:t> = 00000000 00000000 00011010 00111000</a:t>
            </a:r>
            <a:r>
              <a:rPr lang="en-US" altLang="en-US" sz="2000" baseline="-25000"/>
              <a:t>2</a:t>
            </a:r>
          </a:p>
          <a:p>
            <a:pPr lvl="1">
              <a:buFont typeface="Wingdings" charset="2"/>
              <a:buNone/>
            </a:pPr>
            <a:r>
              <a:rPr lang="en-US" altLang="en-US" sz="2000"/>
              <a:t>	1’s comp: -6712</a:t>
            </a:r>
            <a:r>
              <a:rPr lang="en-US" altLang="en-US" sz="2000" baseline="-25000"/>
              <a:t>10</a:t>
            </a:r>
            <a:r>
              <a:rPr lang="en-US" altLang="en-US" sz="2000"/>
              <a:t> = 11111111 11111111 11100101 11000111</a:t>
            </a:r>
            <a:r>
              <a:rPr lang="en-US" altLang="en-US" sz="2000" baseline="-25000"/>
              <a:t>2</a:t>
            </a:r>
            <a:endParaRPr lang="en-US" altLang="en-US" sz="2000"/>
          </a:p>
          <a:p>
            <a:pPr lvl="1">
              <a:buFont typeface="Wingdings" charset="2"/>
              <a:buNone/>
            </a:pPr>
            <a:r>
              <a:rPr lang="en-US" altLang="en-US" sz="2000"/>
              <a:t>	2’s comp: -6712</a:t>
            </a:r>
            <a:r>
              <a:rPr lang="en-US" altLang="en-US" sz="2000" baseline="-25000"/>
              <a:t>10</a:t>
            </a:r>
            <a:r>
              <a:rPr lang="en-US" altLang="en-US" sz="2000"/>
              <a:t> = 11111111 11111111 11100101 11001000</a:t>
            </a:r>
            <a:r>
              <a:rPr lang="en-US" altLang="en-US" sz="2000" baseline="-25000"/>
              <a:t>2</a:t>
            </a:r>
            <a:endParaRPr lang="en-US" altLang="en-US" sz="2000"/>
          </a:p>
          <a:p>
            <a:pPr lvl="1"/>
            <a:r>
              <a:rPr lang="en-US" altLang="en-US"/>
              <a:t>One version of 0</a:t>
            </a:r>
          </a:p>
          <a:p>
            <a:pPr lvl="1"/>
            <a:r>
              <a:rPr lang="en-US" altLang="en-US"/>
              <a:t>Convenient in arithmetic </a:t>
            </a:r>
          </a:p>
        </p:txBody>
      </p:sp>
    </p:spTree>
    <p:extLst>
      <p:ext uri="{BB962C8B-B14F-4D97-AF65-F5344CB8AC3E}">
        <p14:creationId xmlns:p14="http://schemas.microsoft.com/office/powerpoint/2010/main" val="273074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 descr="f03-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221163"/>
            <a:ext cx="69389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noChangeArrowheads="1"/>
          </p:cNvSpPr>
          <p:nvPr>
            <p:ph type="title"/>
          </p:nvPr>
        </p:nvSpPr>
        <p:spPr/>
        <p:txBody>
          <a:bodyPr/>
          <a:lstStyle/>
          <a:p>
            <a:r>
              <a:rPr lang="en-AU" altLang="en-US"/>
              <a:t>Integer Addition</a:t>
            </a:r>
          </a:p>
        </p:txBody>
      </p:sp>
      <p:sp>
        <p:nvSpPr>
          <p:cNvPr id="12292" name="Rectangle 3"/>
          <p:cNvSpPr>
            <a:spLocks noGrp="1" noChangeArrowheads="1"/>
          </p:cNvSpPr>
          <p:nvPr>
            <p:ph type="body" idx="1"/>
          </p:nvPr>
        </p:nvSpPr>
        <p:spPr>
          <a:xfrm>
            <a:off x="323850" y="1125538"/>
            <a:ext cx="8631238" cy="2232025"/>
          </a:xfrm>
        </p:spPr>
        <p:txBody>
          <a:bodyPr/>
          <a:lstStyle/>
          <a:p>
            <a:r>
              <a:rPr lang="en-US" altLang="en-US"/>
              <a:t>Example: 7 + 6</a:t>
            </a:r>
          </a:p>
          <a:p>
            <a:pPr>
              <a:buFont typeface="Wingdings" charset="2"/>
              <a:buNone/>
            </a:pPr>
            <a:r>
              <a:rPr lang="en-AU" altLang="en-US"/>
              <a:t>		</a:t>
            </a:r>
            <a:r>
              <a:rPr lang="en-AU" altLang="en-US" sz="2800"/>
              <a:t>00000000 00000000 00000000 00000111</a:t>
            </a:r>
          </a:p>
          <a:p>
            <a:pPr>
              <a:buFont typeface="Wingdings" charset="2"/>
              <a:buNone/>
            </a:pPr>
            <a:r>
              <a:rPr lang="en-AU" altLang="en-US" sz="2800"/>
              <a:t>	+	00000000 00000000 00000000 00000110</a:t>
            </a:r>
          </a:p>
          <a:p>
            <a:pPr>
              <a:buFont typeface="Wingdings" charset="2"/>
              <a:buNone/>
            </a:pPr>
            <a:r>
              <a:rPr lang="en-AU" altLang="en-US" sz="2800"/>
              <a:t>		00000000 00000000 00000000 00001101</a:t>
            </a:r>
          </a:p>
        </p:txBody>
      </p:sp>
      <p:sp>
        <p:nvSpPr>
          <p:cNvPr id="12293" name="Text Box 4"/>
          <p:cNvSpPr txBox="1">
            <a:spLocks noChangeArrowheads="1"/>
          </p:cNvSpPr>
          <p:nvPr/>
        </p:nvSpPr>
        <p:spPr bwMode="auto">
          <a:xfrm rot="5400000">
            <a:off x="7369969" y="1407319"/>
            <a:ext cx="3181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en-US">
                <a:solidFill>
                  <a:schemeClr val="folHlink"/>
                </a:solidFill>
              </a:rPr>
              <a:t>§3.2 Addition and Subtraction</a:t>
            </a:r>
          </a:p>
        </p:txBody>
      </p:sp>
      <p:cxnSp>
        <p:nvCxnSpPr>
          <p:cNvPr id="12294" name="Straight Connector 8"/>
          <p:cNvCxnSpPr>
            <a:cxnSpLocks noChangeShapeType="1"/>
          </p:cNvCxnSpPr>
          <p:nvPr/>
        </p:nvCxnSpPr>
        <p:spPr bwMode="auto">
          <a:xfrm>
            <a:off x="539750" y="2830513"/>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8572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Integer Subtraction</a:t>
            </a:r>
          </a:p>
        </p:txBody>
      </p:sp>
      <p:sp>
        <p:nvSpPr>
          <p:cNvPr id="13315" name="Content Placeholder 2"/>
          <p:cNvSpPr>
            <a:spLocks noGrp="1"/>
          </p:cNvSpPr>
          <p:nvPr>
            <p:ph idx="1"/>
          </p:nvPr>
        </p:nvSpPr>
        <p:spPr/>
        <p:txBody>
          <a:bodyPr/>
          <a:lstStyle/>
          <a:p>
            <a:r>
              <a:rPr lang="en-US" altLang="en-US" dirty="0"/>
              <a:t>Subtraction is actually an addition</a:t>
            </a:r>
          </a:p>
          <a:p>
            <a:r>
              <a:rPr lang="en-US" altLang="en-US" dirty="0"/>
              <a:t>Example: 7 – 6 = 7 + (-6)</a:t>
            </a:r>
          </a:p>
          <a:p>
            <a:r>
              <a:rPr lang="en-US" altLang="en-US" dirty="0"/>
              <a:t>2’s complement</a:t>
            </a:r>
          </a:p>
          <a:p>
            <a:pPr>
              <a:buClr>
                <a:srgbClr val="ECEAAC"/>
              </a:buClr>
              <a:buFont typeface="Wingdings" charset="2"/>
              <a:buNone/>
            </a:pPr>
            <a:r>
              <a:rPr lang="en-AU" altLang="en-US" sz="2800" dirty="0">
                <a:solidFill>
                  <a:srgbClr val="000000"/>
                </a:solidFill>
              </a:rPr>
              <a:t>		00000000 00000000 00000000 00000111</a:t>
            </a:r>
          </a:p>
          <a:p>
            <a:pPr>
              <a:buClr>
                <a:srgbClr val="ECEAAC"/>
              </a:buClr>
              <a:buFont typeface="Wingdings" charset="2"/>
              <a:buNone/>
            </a:pPr>
            <a:r>
              <a:rPr lang="en-AU" altLang="en-US" sz="2800" dirty="0">
                <a:solidFill>
                  <a:srgbClr val="000000"/>
                </a:solidFill>
              </a:rPr>
              <a:t>	+	11111111 11111111 11111111 11111010</a:t>
            </a:r>
          </a:p>
          <a:p>
            <a:pPr>
              <a:buClr>
                <a:srgbClr val="ECEAAC"/>
              </a:buClr>
              <a:buFont typeface="Wingdings" charset="2"/>
              <a:buNone/>
            </a:pPr>
            <a:r>
              <a:rPr lang="en-AU" altLang="en-US" sz="2800" dirty="0">
                <a:solidFill>
                  <a:srgbClr val="000000"/>
                </a:solidFill>
              </a:rPr>
              <a:t>		00000000 00000000 00000000 00000001</a:t>
            </a:r>
          </a:p>
          <a:p>
            <a:pPr>
              <a:buFont typeface="Wingdings" charset="2"/>
              <a:buNone/>
            </a:pPr>
            <a:endParaRPr lang="en-US" altLang="en-US" dirty="0"/>
          </a:p>
        </p:txBody>
      </p:sp>
      <p:cxnSp>
        <p:nvCxnSpPr>
          <p:cNvPr id="13316" name="Straight Connector 3"/>
          <p:cNvCxnSpPr>
            <a:cxnSpLocks noChangeShapeType="1"/>
          </p:cNvCxnSpPr>
          <p:nvPr/>
        </p:nvCxnSpPr>
        <p:spPr bwMode="auto">
          <a:xfrm>
            <a:off x="539750" y="3860800"/>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27898509"/>
      </p:ext>
    </p:extLst>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12598</TotalTime>
  <Words>1848</Words>
  <Application>Microsoft Macintosh PowerPoint</Application>
  <PresentationFormat>On-screen Show (4:3)</PresentationFormat>
  <Paragraphs>283</Paragraphs>
  <Slides>28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Corbel</vt:lpstr>
      <vt:lpstr>Mangal</vt:lpstr>
      <vt:lpstr>Times New Roman</vt:lpstr>
      <vt:lpstr>Wingdings</vt:lpstr>
      <vt:lpstr>2_Blends</vt:lpstr>
      <vt:lpstr>A simple Arithmetic Logic Unit (B.5)</vt:lpstr>
      <vt:lpstr>Review</vt:lpstr>
      <vt:lpstr>Binary Representation of Integers</vt:lpstr>
      <vt:lpstr>Unsigned Integers</vt:lpstr>
      <vt:lpstr>Signed Integer – Sign Magnitude</vt:lpstr>
      <vt:lpstr>1’s Complement</vt:lpstr>
      <vt:lpstr>2’s Complement</vt:lpstr>
      <vt:lpstr>Integer Addition</vt:lpstr>
      <vt:lpstr>Integer Subtraction</vt:lpstr>
      <vt:lpstr>Overflow</vt:lpstr>
      <vt:lpstr>Arithmetic Logic Unit</vt:lpstr>
      <vt:lpstr>1-bit Logical Unit for AND and OR</vt:lpstr>
      <vt:lpstr>1-bit adder</vt:lpstr>
      <vt:lpstr>1-bit adder with Carry In</vt:lpstr>
      <vt:lpstr>1-bit adder truth table</vt:lpstr>
      <vt:lpstr>Simplifying 1-bit adder</vt:lpstr>
      <vt:lpstr>Logic of CarryOut Bit</vt:lpstr>
      <vt:lpstr>Logic of Sum Bit</vt:lpstr>
      <vt:lpstr>Overall 1-bit ALU</vt:lpstr>
      <vt:lpstr>Extending to 32 Bits</vt:lpstr>
      <vt:lpstr>32-bit ALU</vt:lpstr>
      <vt:lpstr>Subtraction</vt:lpstr>
      <vt:lpstr>NOR</vt:lpstr>
      <vt:lpstr>Set on less than (slt)</vt:lpstr>
      <vt:lpstr>Set on less than</vt:lpstr>
      <vt:lpstr>32-bit ALU</vt:lpstr>
      <vt:lpstr>Handling Overflow</vt:lpstr>
      <vt:lpstr>Exercise: SLT Problem</vt:lpstr>
    </vt:vector>
  </TitlesOfParts>
  <Company>Ashenden Designs Pty Ltd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385</cp:revision>
  <dcterms:created xsi:type="dcterms:W3CDTF">2001-07-25T06:45:25Z</dcterms:created>
  <dcterms:modified xsi:type="dcterms:W3CDTF">2018-09-03T16:52:44Z</dcterms:modified>
</cp:coreProperties>
</file>