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390" r:id="rId2"/>
    <p:sldId id="391" r:id="rId3"/>
    <p:sldId id="318" r:id="rId4"/>
    <p:sldId id="321" r:id="rId5"/>
    <p:sldId id="322" r:id="rId6"/>
    <p:sldId id="337" r:id="rId7"/>
    <p:sldId id="338" r:id="rId8"/>
    <p:sldId id="39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29 November,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29 November,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</a:t>
            </a:r>
            <a:r>
              <a:rPr lang="en-US" altLang="en-US" baseline="0" dirty="0" smtClean="0">
                <a:latin typeface="Times New Roman" charset="0"/>
              </a:rPr>
              <a:t> are some of the problems that virtual memory solves?</a:t>
            </a:r>
          </a:p>
          <a:p>
            <a:r>
              <a:rPr lang="en-US" altLang="en-US" baseline="0" dirty="0" smtClean="0">
                <a:latin typeface="Times New Roman" charset="0"/>
              </a:rPr>
              <a:t>Reading/writing other program’s memory</a:t>
            </a:r>
          </a:p>
          <a:p>
            <a:r>
              <a:rPr lang="en-US" altLang="en-US" baseline="0" dirty="0" smtClean="0">
                <a:latin typeface="Times New Roman" charset="0"/>
              </a:rPr>
              <a:t>Running out of memory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29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44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3A3F5F-6F24-C941-B4EB-95F47F9CD673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FB6BC8-9CBE-5E46-BF35-8D5838BF552D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A53BD8-E4E7-A34A-8BEF-A9198C6631F0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505C46-574D-3042-9F21-E236C4F67D10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E0A37A-2EAD-0F45-BD80-B946B565888B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63FBFC-4954-3D46-96B4-9837CCEC10F9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DC5B18-6CE7-6249-A6DE-F2B5B0339BAB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368328-C4CE-8049-B6CE-EDAC478129F5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E153F2-933D-3849-A0F7-0E27B6088DFA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F887D9-0769-F24E-9AC6-8436E2613DA7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657172-8B3C-A143-81FE-D4B9C7A2C0A6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90954D-9216-6445-A85A-C993005B6676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ABA4D4-0DDD-724C-9556-A8B338399024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98934D-E46C-9D42-8AAE-D68BEDBD9864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8FBDBD-6676-FE45-A4A7-C8C755AA84BA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F493FD-4B1B-9E44-AA97-19A87D35A05C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that the</a:t>
            </a:r>
            <a:r>
              <a:rPr lang="en-US" altLang="en-US" baseline="0" dirty="0" smtClean="0">
                <a:latin typeface="Times New Roman" charset="0"/>
              </a:rPr>
              <a:t> physical page number means something different depending on the valid bit.</a:t>
            </a:r>
          </a:p>
          <a:p>
            <a:r>
              <a:rPr lang="en-US" altLang="en-US" baseline="0" dirty="0" smtClean="0">
                <a:latin typeface="Times New Roman" charset="0"/>
              </a:rPr>
              <a:t>If valid, it’s the physical address in memory</a:t>
            </a:r>
          </a:p>
          <a:p>
            <a:r>
              <a:rPr lang="en-US" altLang="en-US" baseline="0" dirty="0" smtClean="0">
                <a:latin typeface="Times New Roman" charset="0"/>
              </a:rPr>
              <a:t>If not, it’s a disk address.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A1CAEE-0467-B940-8456-EA9C37BCF35B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74C1BC-4FBA-E24F-9829-3AF30ABB5951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Draw a matrix:</a:t>
            </a:r>
          </a:p>
          <a:p>
            <a:r>
              <a:rPr lang="en-US" altLang="en-US" dirty="0" smtClean="0">
                <a:latin typeface="Times New Roman" charset="0"/>
              </a:rPr>
              <a:t>TLB hit vs. miss x</a:t>
            </a:r>
            <a:r>
              <a:rPr lang="en-US" altLang="en-US" baseline="0" dirty="0" smtClean="0">
                <a:latin typeface="Times New Roman" charset="0"/>
              </a:rPr>
              <a:t> page table valid vs. not valid</a:t>
            </a:r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If TLB hit, must be in physical memory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47B85F-53D0-CF49-83AF-1BF3007A56D4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67F8CD-F35D-DF48-BFAE-237BA39AFD53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B391AF-C3F7-934F-9197-F52A948F7498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4D5327-BDE5-AD49-8953-A8BD807D706D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Particularly</a:t>
            </a:r>
            <a:r>
              <a:rPr lang="en-US" altLang="en-US" baseline="0" dirty="0" smtClean="0">
                <a:latin typeface="Times New Roman" charset="0"/>
              </a:rPr>
              <a:t> bad case</a:t>
            </a:r>
            <a:r>
              <a:rPr lang="en-US" altLang="en-US" dirty="0" smtClean="0">
                <a:latin typeface="Times New Roman" charset="0"/>
              </a:rPr>
              <a:t>: </a:t>
            </a:r>
            <a:r>
              <a:rPr lang="en-US" altLang="en-US" dirty="0" err="1" smtClean="0">
                <a:latin typeface="Times New Roman" charset="0"/>
              </a:rPr>
              <a:t>lw</a:t>
            </a:r>
            <a:r>
              <a:rPr lang="en-US" altLang="en-US" baseline="0" dirty="0" smtClean="0">
                <a:latin typeface="Times New Roman" charset="0"/>
              </a:rPr>
              <a:t> $t1, 0($t1)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D31E3E-804B-4545-AE79-6707CC462343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C026A3-C7E7-2D45-BB49-AFD7731C9B7E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for page fault, but it’s basically the</a:t>
            </a:r>
            <a:r>
              <a:rPr lang="en-US" baseline="0" dirty="0" smtClean="0"/>
              <a:t> same for any kind of exception</a:t>
            </a:r>
          </a:p>
          <a:p>
            <a:r>
              <a:rPr lang="en-US" baseline="0" dirty="0" smtClean="0"/>
              <a:t>Switches control (PC) to special operating system code for handling exceptions</a:t>
            </a:r>
          </a:p>
          <a:p>
            <a:r>
              <a:rPr lang="en-US" baseline="0" dirty="0" smtClean="0"/>
              <a:t>This corresponds to figure 5.34 in the book.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Times New Roman" charset="0"/>
              </a:rPr>
              <a:t>But now</a:t>
            </a:r>
            <a:r>
              <a:rPr lang="en-US" altLang="en-US" baseline="0" dirty="0" smtClean="0">
                <a:latin typeface="Times New Roman" charset="0"/>
              </a:rPr>
              <a:t> we have two addresses: physical and virtual. How does this interact with our normal caches?</a:t>
            </a:r>
            <a:endParaRPr lang="en-US" altLang="en-US" dirty="0" smtClean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29 November,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53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FD8FB9-0602-DC4C-A368-DDF16EE3F5B2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56A567-0ED6-B649-82A4-D0D3DD8EEC38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First is easy but slow, second can</a:t>
            </a:r>
            <a:r>
              <a:rPr lang="en-US" altLang="en-US" baseline="0" dirty="0" smtClean="0">
                <a:latin typeface="Times New Roman" charset="0"/>
              </a:rPr>
              <a:t> be faster but is also more complicated. We won’t get into the details.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C65816-BA5D-5043-8253-B270A9B3B579}" type="datetime3">
              <a:rPr lang="en-AU" altLang="en-US">
                <a:latin typeface="Times New Roman" charset="0"/>
              </a:rPr>
              <a:pPr/>
              <a:t>29 November,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86ED-A56F-8E4C-8611-90E2C7C79E6C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6CE9F94-BDBA-EE49-BBEE-27A89638063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6A46D7A-C704-6D49-8887-9463DC92BE21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3DC4AB5-6389-2140-838D-99E9262BC4AD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84457F-1E68-5647-92D1-59681325D703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/>
                <a:gridCol w="2851150"/>
                <a:gridCol w="2189163"/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C6F7B87-9BE5-9144-805A-803459053980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2437B41-213E-E84B-8A96-E8E8BA26AE53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AA9A368-35AD-5841-AF9C-324C136EEC4D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65864DD-76B8-D548-A87E-1F6329D6835C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VM translation “miss” is called a page fault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106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F22353C-26AE-7947-B168-30231CB478C8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8379CF1-0D6E-0741-ACC5-71FA7F5E902C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A563568-FB53-F74E-9FD7-9813AAEF8D6A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9D043F7-5DD2-7843-B95B-F021DA52CCE7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TLB miss indicates</a:t>
            </a:r>
          </a:p>
          <a:p>
            <a:pPr lvl="1" eaLnBrk="1" hangingPunct="1"/>
            <a:r>
              <a:rPr lang="en-AU" altLang="en-US" dirty="0"/>
              <a:t>Page present, but PTE not in TLB</a:t>
            </a:r>
          </a:p>
          <a:p>
            <a:pPr lvl="1" eaLnBrk="1" hangingPunct="1"/>
            <a:r>
              <a:rPr lang="en-AU" altLang="en-US" dirty="0" smtClean="0"/>
              <a:t>Page not present</a:t>
            </a:r>
          </a:p>
          <a:p>
            <a:pPr eaLnBrk="1" hangingPunct="1"/>
            <a:r>
              <a:rPr lang="en-AU" altLang="en-US" dirty="0" smtClean="0"/>
              <a:t>Must </a:t>
            </a:r>
            <a:r>
              <a:rPr lang="en-AU" altLang="en-US" dirty="0"/>
              <a:t>recognize TLB miss before destination register overwritten</a:t>
            </a:r>
          </a:p>
          <a:p>
            <a:pPr lvl="1" eaLnBrk="1" hangingPunct="1"/>
            <a:r>
              <a:rPr lang="en-AU" altLang="en-US" dirty="0"/>
              <a:t>Raise exception</a:t>
            </a:r>
          </a:p>
          <a:p>
            <a:pPr eaLnBrk="1" hangingPunct="1"/>
            <a:r>
              <a:rPr lang="en-AU" altLang="en-US" dirty="0"/>
              <a:t>Handler copies PTE from memory to TLB</a:t>
            </a:r>
          </a:p>
          <a:p>
            <a:pPr lvl="1" eaLnBrk="1" hangingPunct="1"/>
            <a:r>
              <a:rPr lang="en-AU" altLang="en-US" dirty="0"/>
              <a:t>Then restarts instruction</a:t>
            </a:r>
          </a:p>
          <a:p>
            <a:pPr lvl="1" eaLnBrk="1" hangingPunct="1"/>
            <a:r>
              <a:rPr lang="en-AU" altLang="en-US" dirty="0"/>
              <a:t>If page not present, page fault will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DFA2995-7CA5-5F43-8210-F08078C96A38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fault raises special exception</a:t>
            </a:r>
          </a:p>
          <a:p>
            <a:r>
              <a:rPr lang="en-US" dirty="0" smtClean="0"/>
              <a:t>Save registers to stack, set stack pointer</a:t>
            </a:r>
          </a:p>
          <a:p>
            <a:pPr lvl="1"/>
            <a:r>
              <a:rPr lang="en-US" dirty="0" smtClean="0"/>
              <a:t>General purpose, hi, lo, exception registers</a:t>
            </a:r>
          </a:p>
          <a:p>
            <a:r>
              <a:rPr lang="en-US" dirty="0" smtClean="0"/>
              <a:t>Disable more exceptions or allow nested exceptions</a:t>
            </a:r>
          </a:p>
          <a:p>
            <a:r>
              <a:rPr lang="en-US" dirty="0" smtClean="0"/>
              <a:t>Call C code (in OS) to handle page fault</a:t>
            </a:r>
          </a:p>
          <a:p>
            <a:r>
              <a:rPr lang="en-US" dirty="0" smtClean="0"/>
              <a:t>Restore registers, stack pointer</a:t>
            </a:r>
          </a:p>
          <a:p>
            <a:r>
              <a:rPr lang="en-US" dirty="0" smtClean="0"/>
              <a:t>Enable regular exceptions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BF78CE7-10B1-F448-9ABC-4F89A26304A8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4328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E043145-818D-BF46-B23E-3260A88299D4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11710</TotalTime>
  <Words>1341</Words>
  <Application>Microsoft Macintosh PowerPoint</Application>
  <PresentationFormat>On-screen Show (4:3)</PresentationFormat>
  <Paragraphs>240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Black</vt:lpstr>
      <vt:lpstr>Corbel</vt:lpstr>
      <vt:lpstr>Times New Roman</vt:lpstr>
      <vt:lpstr>Wingdings</vt:lpstr>
      <vt:lpstr>Arial</vt:lpstr>
      <vt:lpstr>cod4e</vt:lpstr>
      <vt:lpstr>The Memory Hierarchy</vt:lpstr>
      <vt:lpstr>Virtual Memory</vt:lpstr>
      <vt:lpstr>Translation Using a Page Table</vt:lpstr>
      <vt:lpstr>Fast Translation Using a TLB</vt:lpstr>
      <vt:lpstr>TLB Misses</vt:lpstr>
      <vt:lpstr>TLB Miss Handler</vt:lpstr>
      <vt:lpstr>Page Fault Handler</vt:lpstr>
      <vt:lpstr>Page Fault Details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149</cp:revision>
  <dcterms:created xsi:type="dcterms:W3CDTF">2008-08-25T10:09:57Z</dcterms:created>
  <dcterms:modified xsi:type="dcterms:W3CDTF">2017-11-29T15:17:12Z</dcterms:modified>
</cp:coreProperties>
</file>