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489" r:id="rId2"/>
    <p:sldId id="498" r:id="rId3"/>
    <p:sldId id="587" r:id="rId4"/>
    <p:sldId id="608" r:id="rId5"/>
    <p:sldId id="607" r:id="rId6"/>
    <p:sldId id="605" r:id="rId7"/>
    <p:sldId id="508" r:id="rId8"/>
    <p:sldId id="509" r:id="rId9"/>
    <p:sldId id="510" r:id="rId10"/>
    <p:sldId id="601" r:id="rId11"/>
    <p:sldId id="511" r:id="rId12"/>
    <p:sldId id="602" r:id="rId13"/>
    <p:sldId id="595" r:id="rId14"/>
    <p:sldId id="606" r:id="rId15"/>
    <p:sldId id="596" r:id="rId1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5" autoAdjust="0"/>
    <p:restoredTop sz="74313" autoAdjust="0"/>
  </p:normalViewPr>
  <p:slideViewPr>
    <p:cSldViewPr>
      <p:cViewPr varScale="1">
        <p:scale>
          <a:sx n="92" d="100"/>
          <a:sy n="92" d="100"/>
        </p:scale>
        <p:origin x="22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12,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12,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7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1E163B3-7AC5-9041-9D76-AA2C13279C01}" type="datetime3">
              <a:rPr lang="en-US" altLang="en-US" sz="1300">
                <a:latin typeface="Times New Roman" charset="0"/>
              </a:rPr>
              <a:pPr/>
              <a:t>12 September 2018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A0F889-5119-7E48-9B7B-5DE5F4EF6DAE}" type="slidenum">
              <a:rPr lang="en-US" altLang="en-US" sz="1300">
                <a:latin typeface="Times New Roman" charset="0"/>
              </a:rPr>
              <a:pPr/>
              <a:t>10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0000</a:t>
            </a:r>
            <a:r>
              <a:rPr lang="en-US" altLang="en-US" baseline="0" dirty="0">
                <a:latin typeface="Times New Roman" charset="0"/>
              </a:rPr>
              <a:t> 0001 0010 1010 1000 0000 0010 0000</a:t>
            </a:r>
          </a:p>
          <a:p>
            <a:r>
              <a:rPr lang="en-US" altLang="en-US" dirty="0">
                <a:latin typeface="Times New Roman" charset="0"/>
              </a:rPr>
              <a:t>0000</a:t>
            </a:r>
            <a:r>
              <a:rPr lang="en-US" altLang="en-US" baseline="0" dirty="0">
                <a:latin typeface="Times New Roman" charset="0"/>
              </a:rPr>
              <a:t>00 01001 01010 10000 00000 100000</a:t>
            </a:r>
          </a:p>
          <a:p>
            <a:r>
              <a:rPr lang="en-US" altLang="en-US" baseline="0" dirty="0">
                <a:latin typeface="Times New Roman" charset="0"/>
              </a:rPr>
              <a:t>Op = 0</a:t>
            </a:r>
          </a:p>
          <a:p>
            <a:r>
              <a:rPr lang="en-US" altLang="en-US" baseline="0" dirty="0" err="1">
                <a:latin typeface="Times New Roman" charset="0"/>
              </a:rPr>
              <a:t>Rs</a:t>
            </a:r>
            <a:r>
              <a:rPr lang="en-US" altLang="en-US" baseline="0" dirty="0">
                <a:latin typeface="Times New Roman" charset="0"/>
              </a:rPr>
              <a:t> = 9</a:t>
            </a:r>
          </a:p>
          <a:p>
            <a:r>
              <a:rPr lang="en-US" altLang="en-US" baseline="0" dirty="0" err="1">
                <a:latin typeface="Times New Roman" charset="0"/>
              </a:rPr>
              <a:t>Rt</a:t>
            </a:r>
            <a:r>
              <a:rPr lang="en-US" altLang="en-US" baseline="0" dirty="0">
                <a:latin typeface="Times New Roman" charset="0"/>
              </a:rPr>
              <a:t> = 10</a:t>
            </a:r>
          </a:p>
          <a:p>
            <a:r>
              <a:rPr lang="en-US" altLang="en-US" baseline="0" dirty="0">
                <a:latin typeface="Times New Roman" charset="0"/>
              </a:rPr>
              <a:t>Rd = 16</a:t>
            </a:r>
          </a:p>
          <a:p>
            <a:r>
              <a:rPr lang="en-US" altLang="en-US" baseline="0" dirty="0" err="1">
                <a:latin typeface="Times New Roman" charset="0"/>
              </a:rPr>
              <a:t>Shamt</a:t>
            </a:r>
            <a:r>
              <a:rPr lang="en-US" altLang="en-US" baseline="0" dirty="0">
                <a:latin typeface="Times New Roman" charset="0"/>
              </a:rPr>
              <a:t> = 0</a:t>
            </a:r>
          </a:p>
          <a:p>
            <a:r>
              <a:rPr lang="en-US" altLang="en-US" baseline="0" dirty="0" err="1">
                <a:latin typeface="Times New Roman" charset="0"/>
              </a:rPr>
              <a:t>Funct</a:t>
            </a:r>
            <a:r>
              <a:rPr lang="en-US" altLang="en-US" baseline="0" dirty="0">
                <a:latin typeface="Times New Roman" charset="0"/>
              </a:rPr>
              <a:t> = 32</a:t>
            </a:r>
          </a:p>
          <a:p>
            <a:r>
              <a:rPr lang="en-US" altLang="en-US" baseline="0" dirty="0">
                <a:latin typeface="Times New Roman" charset="0"/>
              </a:rPr>
              <a:t>So this is an add instruction.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62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B27EC8-12C1-794E-BCC2-D4546FCED7E5}" type="datetime3">
              <a:rPr lang="en-US" altLang="en-US">
                <a:latin typeface="Times New Roman" charset="0"/>
              </a:rPr>
              <a:pPr/>
              <a:t>12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3296C2-C621-284D-A360-8CA616C22FE5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If you didn’t have this extra format, you either (1) couldn’t specify constants directly (would have to load them from memory), or (2) would re-use a register field for a constant (I-format). But then you only have 2^5 = 32 options for the constant. Here you’re still limited, but it’s a little bit better because you can go up to 2^16. Of course, you could make your instructions bigger to accommodate larger constants, but then, well,</a:t>
            </a:r>
            <a:r>
              <a:rPr lang="en-AU" altLang="en-US" baseline="0" dirty="0">
                <a:latin typeface="Times New Roman" charset="0"/>
              </a:rPr>
              <a:t> your instructions are larger.</a:t>
            </a:r>
          </a:p>
          <a:p>
            <a:endParaRPr lang="en-AU" altLang="en-US" baseline="0" dirty="0">
              <a:latin typeface="Times New Roman" charset="0"/>
            </a:endParaRPr>
          </a:p>
          <a:p>
            <a:r>
              <a:rPr lang="en-AU" altLang="en-US" baseline="0" dirty="0">
                <a:latin typeface="Times New Roman" charset="0"/>
              </a:rPr>
              <a:t>There are always trade-offs in design, and you will need to make compromises.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15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A530232-9C59-F545-9A19-0A9B98A3714E}" type="datetime3">
              <a:rPr lang="en-US" altLang="en-US" sz="1300">
                <a:latin typeface="Times New Roman" charset="0"/>
              </a:rPr>
              <a:pPr/>
              <a:t>12 September 2018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A9CF39C-6EAC-FE4B-B977-BCFE4752343B}" type="slidenum">
              <a:rPr lang="en-US" altLang="en-US" sz="1300">
                <a:latin typeface="Times New Roman" charset="0"/>
              </a:rPr>
              <a:pPr/>
              <a:t>12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13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With a single</a:t>
            </a:r>
            <a:r>
              <a:rPr lang="en-US" altLang="en-US" baseline="0" dirty="0">
                <a:latin typeface="Times New Roman" charset="0"/>
              </a:rPr>
              <a:t> exception, when op=0 it’s in R format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92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4B8461D-4CDD-2041-9B3C-D4C00D1886D9}" type="datetime3">
              <a:rPr lang="en-US" altLang="en-US" sz="1300">
                <a:latin typeface="Times New Roman" charset="0"/>
              </a:rPr>
              <a:pPr/>
              <a:t>12 September 2018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C4B8C6B-A5FC-4B4A-BB32-CFA04873E05C}" type="slidenum">
              <a:rPr lang="en-US" altLang="en-US" sz="1300">
                <a:latin typeface="Times New Roman" charset="0"/>
              </a:rPr>
              <a:pPr/>
              <a:t>13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 err="1">
                <a:latin typeface="Times New Roman" charset="0"/>
              </a:rPr>
              <a:t>Addi</a:t>
            </a:r>
            <a:r>
              <a:rPr lang="en-US" altLang="en-US" dirty="0">
                <a:latin typeface="Times New Roman" charset="0"/>
              </a:rPr>
              <a:t>: </a:t>
            </a:r>
            <a:r>
              <a:rPr lang="en-US" altLang="en-US" dirty="0" err="1">
                <a:latin typeface="Times New Roman" charset="0"/>
              </a:rPr>
              <a:t>rs</a:t>
            </a:r>
            <a:r>
              <a:rPr lang="en-US" altLang="en-US" baseline="0" dirty="0">
                <a:latin typeface="Times New Roman" charset="0"/>
              </a:rPr>
              <a:t> = s4, </a:t>
            </a:r>
            <a:r>
              <a:rPr lang="en-US" altLang="en-US" baseline="0" dirty="0" err="1">
                <a:latin typeface="Times New Roman" charset="0"/>
              </a:rPr>
              <a:t>rt</a:t>
            </a:r>
            <a:r>
              <a:rPr lang="en-US" altLang="en-US" baseline="0" dirty="0">
                <a:latin typeface="Times New Roman" charset="0"/>
              </a:rPr>
              <a:t> = t5</a:t>
            </a:r>
            <a:endParaRPr lang="en-US" altLang="en-US" dirty="0">
              <a:latin typeface="Times New Roman" charset="0"/>
            </a:endParaRPr>
          </a:p>
          <a:p>
            <a:r>
              <a:rPr lang="en-US" altLang="en-US" dirty="0" err="1">
                <a:latin typeface="Times New Roman" charset="0"/>
              </a:rPr>
              <a:t>Lw</a:t>
            </a:r>
            <a:r>
              <a:rPr lang="en-US" altLang="en-US" dirty="0">
                <a:latin typeface="Times New Roman" charset="0"/>
              </a:rPr>
              <a:t>: </a:t>
            </a:r>
            <a:r>
              <a:rPr lang="en-US" altLang="en-US" dirty="0" err="1">
                <a:latin typeface="Times New Roman" charset="0"/>
              </a:rPr>
              <a:t>rs</a:t>
            </a:r>
            <a:r>
              <a:rPr lang="en-US" altLang="en-US" dirty="0">
                <a:latin typeface="Times New Roman" charset="0"/>
              </a:rPr>
              <a:t> = s0, </a:t>
            </a:r>
            <a:r>
              <a:rPr lang="en-US" altLang="en-US" dirty="0" err="1">
                <a:latin typeface="Times New Roman" charset="0"/>
              </a:rPr>
              <a:t>rt</a:t>
            </a:r>
            <a:r>
              <a:rPr lang="en-US" altLang="en-US" dirty="0">
                <a:latin typeface="Times New Roman" charset="0"/>
              </a:rPr>
              <a:t> = t0</a:t>
            </a:r>
          </a:p>
          <a:p>
            <a:r>
              <a:rPr lang="en-US" altLang="en-US" dirty="0" err="1">
                <a:latin typeface="Times New Roman" charset="0"/>
              </a:rPr>
              <a:t>Sw</a:t>
            </a:r>
            <a:r>
              <a:rPr lang="en-US" altLang="en-US" dirty="0">
                <a:latin typeface="Times New Roman" charset="0"/>
              </a:rPr>
              <a:t>: </a:t>
            </a:r>
            <a:r>
              <a:rPr lang="en-US" altLang="en-US" dirty="0" err="1">
                <a:latin typeface="Times New Roman" charset="0"/>
              </a:rPr>
              <a:t>rs</a:t>
            </a:r>
            <a:r>
              <a:rPr lang="en-US" altLang="en-US" dirty="0">
                <a:latin typeface="Times New Roman" charset="0"/>
              </a:rPr>
              <a:t> = t8,</a:t>
            </a:r>
            <a:r>
              <a:rPr lang="en-US" altLang="en-US" baseline="0" dirty="0">
                <a:latin typeface="Times New Roman" charset="0"/>
              </a:rPr>
              <a:t> </a:t>
            </a:r>
            <a:r>
              <a:rPr lang="en-US" altLang="en-US" baseline="0" dirty="0" err="1">
                <a:latin typeface="Times New Roman" charset="0"/>
              </a:rPr>
              <a:t>rt</a:t>
            </a:r>
            <a:r>
              <a:rPr lang="en-US" altLang="en-US" baseline="0" dirty="0">
                <a:latin typeface="Times New Roman" charset="0"/>
              </a:rPr>
              <a:t> = t1</a:t>
            </a:r>
          </a:p>
          <a:p>
            <a:r>
              <a:rPr lang="en-US" altLang="en-US" baseline="0" dirty="0" err="1">
                <a:latin typeface="Times New Roman" charset="0"/>
              </a:rPr>
              <a:t>Addi</a:t>
            </a:r>
            <a:r>
              <a:rPr lang="en-US" altLang="en-US" baseline="0" dirty="0">
                <a:latin typeface="Times New Roman" charset="0"/>
              </a:rPr>
              <a:t>: </a:t>
            </a:r>
            <a:r>
              <a:rPr lang="en-US" altLang="en-US" baseline="0" dirty="0" err="1">
                <a:latin typeface="Times New Roman" charset="0"/>
              </a:rPr>
              <a:t>rs</a:t>
            </a:r>
            <a:r>
              <a:rPr lang="en-US" altLang="en-US" baseline="0" dirty="0">
                <a:latin typeface="Times New Roman" charset="0"/>
              </a:rPr>
              <a:t> = t1, </a:t>
            </a:r>
            <a:r>
              <a:rPr lang="en-US" altLang="en-US" baseline="0" dirty="0" err="1">
                <a:latin typeface="Times New Roman" charset="0"/>
              </a:rPr>
              <a:t>rt</a:t>
            </a:r>
            <a:r>
              <a:rPr lang="en-US" altLang="en-US" baseline="0" dirty="0">
                <a:latin typeface="Times New Roman" charset="0"/>
              </a:rPr>
              <a:t> = t0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08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 = 00100010 = 001000 = 8 = </a:t>
            </a:r>
            <a:r>
              <a:rPr lang="en-US" dirty="0" err="1"/>
              <a:t>addi</a:t>
            </a:r>
            <a:r>
              <a:rPr lang="en-US" dirty="0"/>
              <a:t> = I</a:t>
            </a:r>
          </a:p>
          <a:p>
            <a:r>
              <a:rPr lang="en-US" dirty="0"/>
              <a:t>8e = 10001110 = 100011 = 35 = 23_hex = </a:t>
            </a:r>
            <a:r>
              <a:rPr lang="en-US" dirty="0" err="1"/>
              <a:t>lw</a:t>
            </a:r>
            <a:r>
              <a:rPr lang="en-US" dirty="0"/>
              <a:t> = I</a:t>
            </a:r>
          </a:p>
          <a:p>
            <a:r>
              <a:rPr lang="en-US" dirty="0"/>
              <a:t>02 = 00000010 = 000000 = 0 = add (20 = 00100000 = 100000 = 32) = R</a:t>
            </a:r>
          </a:p>
          <a:p>
            <a:r>
              <a:rPr lang="en-US" dirty="0"/>
              <a:t>Ae</a:t>
            </a:r>
            <a:r>
              <a:rPr lang="en-US" baseline="0" dirty="0"/>
              <a:t> = 10101110 = 101011 = 43 = 2b_hex = </a:t>
            </a:r>
            <a:r>
              <a:rPr lang="en-US" baseline="0" dirty="0" err="1"/>
              <a:t>sw</a:t>
            </a:r>
            <a:r>
              <a:rPr lang="en-US" baseline="0" dirty="0"/>
              <a:t> = I</a:t>
            </a:r>
          </a:p>
          <a:p>
            <a:endParaRPr lang="en-US" baseline="0" dirty="0"/>
          </a:p>
          <a:p>
            <a:r>
              <a:rPr lang="en-US" baseline="0" dirty="0"/>
              <a:t>Note that </a:t>
            </a:r>
            <a:r>
              <a:rPr lang="en-US" baseline="0" dirty="0" err="1"/>
              <a:t>greensheet</a:t>
            </a:r>
            <a:r>
              <a:rPr lang="en-US" baseline="0" dirty="0"/>
              <a:t> uses hex to represent I-format opcodes!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311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baseline="0" dirty="0"/>
              <a:t> 10 11 9 0 32 = 0000 0001 0100 1011 0100 1000 0010 0000 = 014b 4820</a:t>
            </a:r>
          </a:p>
          <a:p>
            <a:r>
              <a:rPr lang="en-US" baseline="0" dirty="0"/>
              <a:t>8 19 13 5 = 0010 0010 0110 1101 0000 0000 0000 0101 = 226d 0005 </a:t>
            </a:r>
          </a:p>
          <a:p>
            <a:r>
              <a:rPr lang="en-US" baseline="0" dirty="0"/>
              <a:t>35 19 12 200 = 1000 1110 0110 1100 0000 0000 1100 1000 = 8e6c 00c8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48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3FC6E-6562-7541-8506-B3CEFC00D3A4}" type="datetime3">
              <a:rPr lang="en-US" altLang="en-US">
                <a:latin typeface="Times New Roman" charset="0"/>
              </a:rPr>
              <a:pPr/>
              <a:t>12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F0C8C5-7A4E-3940-9289-5CC62610FC68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Exercise: Write  the MIPS code for this…</a:t>
            </a:r>
          </a:p>
        </p:txBody>
      </p:sp>
    </p:spTree>
    <p:extLst>
      <p:ext uri="{BB962C8B-B14F-4D97-AF65-F5344CB8AC3E}">
        <p14:creationId xmlns:p14="http://schemas.microsoft.com/office/powerpoint/2010/main" val="190270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Addi</a:t>
            </a:r>
            <a:r>
              <a:rPr lang="en-US" dirty="0"/>
              <a:t> $s0, $s1, 42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5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$t0, 8($s0)</a:t>
            </a:r>
          </a:p>
          <a:p>
            <a:r>
              <a:rPr lang="en-US" dirty="0" err="1"/>
              <a:t>addi</a:t>
            </a:r>
            <a:r>
              <a:rPr lang="en-US" dirty="0"/>
              <a:t> $t0, $t0, 1</a:t>
            </a:r>
          </a:p>
          <a:p>
            <a:r>
              <a:rPr lang="en-US" dirty="0" err="1"/>
              <a:t>sw</a:t>
            </a:r>
            <a:r>
              <a:rPr lang="en-US" dirty="0"/>
              <a:t> $t0, 8($s0)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03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Loads a byte from memory</a:t>
            </a:r>
          </a:p>
          <a:p>
            <a:r>
              <a:rPr lang="en-US" dirty="0"/>
              <a:t>False, but the hardware will align it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06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707211-981C-574C-9DB0-D0A3E363754D}" type="datetime3">
              <a:rPr lang="en-US" altLang="en-US">
                <a:latin typeface="Times New Roman" charset="0"/>
              </a:rPr>
              <a:pPr/>
              <a:t>12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16FF5-84B8-DD4B-BF5D-934511E63892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F26AF3-074D-3E46-8724-722105B03462}" type="datetime3">
              <a:rPr lang="en-US" altLang="en-US">
                <a:latin typeface="Times New Roman" charset="0"/>
              </a:rPr>
              <a:pPr/>
              <a:t>12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FCE469-A7C4-B046-8972-E7E529525E7C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There are a few different formats; here’s one. The “op” and “</a:t>
            </a:r>
            <a:r>
              <a:rPr lang="en-AU" altLang="en-US" dirty="0" err="1">
                <a:latin typeface="Times New Roman" charset="0"/>
              </a:rPr>
              <a:t>funct</a:t>
            </a:r>
            <a:r>
              <a:rPr lang="en-AU" altLang="en-US" dirty="0">
                <a:latin typeface="Times New Roman" charset="0"/>
              </a:rPr>
              <a:t>” *together* tell us exactly what instruction is happening.</a:t>
            </a:r>
          </a:p>
          <a:p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You don’t have to memorize stuff like this – it’s on your ”green sheet” and I always let you use it on exams.</a:t>
            </a:r>
          </a:p>
        </p:txBody>
      </p:sp>
    </p:spTree>
    <p:extLst>
      <p:ext uri="{BB962C8B-B14F-4D97-AF65-F5344CB8AC3E}">
        <p14:creationId xmlns:p14="http://schemas.microsoft.com/office/powerpoint/2010/main" val="22642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5D497B-BBD3-124F-844E-1BB77997E779}" type="datetime3">
              <a:rPr lang="en-US" altLang="en-US">
                <a:latin typeface="Times New Roman" charset="0"/>
              </a:rPr>
              <a:pPr/>
              <a:t>12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32D998-0DF0-5049-9C65-0E2A2A160A4D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Sub is op=0, </a:t>
            </a:r>
            <a:r>
              <a:rPr lang="en-AU" altLang="en-US" dirty="0" err="1">
                <a:latin typeface="Times New Roman" charset="0"/>
              </a:rPr>
              <a:t>funct</a:t>
            </a:r>
            <a:r>
              <a:rPr lang="en-AU" altLang="en-US" dirty="0">
                <a:latin typeface="Times New Roman" charset="0"/>
              </a:rPr>
              <a:t>=34., NOR=27, OR=25 (</a:t>
            </a:r>
            <a:r>
              <a:rPr lang="en-AU" altLang="en-US" dirty="0" err="1">
                <a:latin typeface="Times New Roman" charset="0"/>
              </a:rPr>
              <a:t>funct</a:t>
            </a:r>
            <a:r>
              <a:rPr lang="en-AU" altLang="en-US" dirty="0">
                <a:latin typeface="Times New Roman" charset="0"/>
              </a:rPr>
              <a:t>)</a:t>
            </a:r>
          </a:p>
          <a:p>
            <a:r>
              <a:rPr lang="en-AU" altLang="en-US" dirty="0">
                <a:latin typeface="Times New Roman" charset="0"/>
              </a:rPr>
              <a:t>Most R format instructions have op=0 (I only know of 1 that does not)</a:t>
            </a:r>
          </a:p>
          <a:p>
            <a:r>
              <a:rPr lang="en-AU" altLang="en-US" dirty="0">
                <a:latin typeface="Times New Roman" charset="0"/>
              </a:rPr>
              <a:t>So these are long strings of bits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difficult to read. But</a:t>
            </a:r>
            <a:r>
              <a:rPr lang="en-US" altLang="en-US" baseline="0" dirty="0">
                <a:latin typeface="Times New Roman" charset="0"/>
              </a:rPr>
              <a:t> we have a bit of a shortcut.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57ABFB-B7E3-5445-B8E4-C8E26F9FFED7}" type="datetime3">
              <a:rPr lang="en-US" altLang="en-US">
                <a:latin typeface="Times New Roman" charset="0"/>
              </a:rPr>
              <a:pPr/>
              <a:t>12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6A3E26-03FB-304D-9EA0-E3BF9D817751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It’s way too messy to always deal with bit strings</a:t>
            </a:r>
            <a:r>
              <a:rPr lang="mr-IN" altLang="en-US" dirty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8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/>
              <a:t>Instructions: Language of the Computer (</a:t>
            </a:r>
            <a:r>
              <a:rPr lang="en-US" dirty="0" err="1"/>
              <a:t>Ch</a:t>
            </a:r>
            <a:r>
              <a:rPr lang="en-US" dirty="0"/>
              <a:t> 2)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13</a:t>
            </a:r>
          </a:p>
        </p:txBody>
      </p:sp>
    </p:spTree>
    <p:extLst>
      <p:ext uri="{BB962C8B-B14F-4D97-AF65-F5344CB8AC3E}">
        <p14:creationId xmlns:p14="http://schemas.microsoft.com/office/powerpoint/2010/main" val="57966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en-AU" altLang="en-US"/>
          </a:p>
        </p:txBody>
      </p:sp>
      <p:sp>
        <p:nvSpPr>
          <p:cNvPr id="13315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73100" y="1341438"/>
            <a:ext cx="8270875" cy="136683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Lucida Console" pitchFamily="49" charset="0"/>
              </a:rPr>
              <a:t>	What instruction is: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Lucida Console" pitchFamily="49" charset="0"/>
              </a:rPr>
              <a:t>  012a 8020 ?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Lucida Console" pitchFamily="49" charset="0"/>
              </a:rPr>
              <a:t>		</a:t>
            </a:r>
            <a:r>
              <a:rPr lang="en-US" dirty="0">
                <a:solidFill>
                  <a:schemeClr val="accent3"/>
                </a:solidFill>
                <a:latin typeface="Lucida Console" pitchFamily="49" charset="0"/>
              </a:rPr>
              <a:t>add $s0, $t1, $t2</a:t>
            </a:r>
          </a:p>
        </p:txBody>
      </p:sp>
    </p:spTree>
    <p:extLst>
      <p:ext uri="{BB962C8B-B14F-4D97-AF65-F5344CB8AC3E}">
        <p14:creationId xmlns:p14="http://schemas.microsoft.com/office/powerpoint/2010/main" val="55208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0E65AAB-9782-064F-B493-9978AD6A8970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27651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I-format Instructions</a:t>
            </a:r>
            <a:endParaRPr lang="en-AU" altLang="en-US"/>
          </a:p>
        </p:txBody>
      </p:sp>
      <p:sp>
        <p:nvSpPr>
          <p:cNvPr id="27652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Immediate arithmetic and load/store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rt: destination or source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Constant: –2</a:t>
            </a:r>
            <a:r>
              <a:rPr lang="en-US" altLang="en-US" sz="2400" baseline="30000"/>
              <a:t>15</a:t>
            </a:r>
            <a:r>
              <a:rPr lang="en-US" altLang="en-US" sz="2400"/>
              <a:t> to +2</a:t>
            </a:r>
            <a:r>
              <a:rPr lang="en-US" altLang="en-US" sz="2400" baseline="30000"/>
              <a:t>15</a:t>
            </a:r>
            <a:r>
              <a:rPr lang="en-US" altLang="en-US" sz="2400"/>
              <a:t>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Address: offset added to base address in 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Design Principle 4:</a:t>
            </a:r>
            <a:r>
              <a:rPr lang="en-US" altLang="en-US" sz="28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Keep formats as similar as possible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3141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 Green Sheet</a:t>
            </a:r>
            <a:endParaRPr lang="en-AU" altLang="en-US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MIPS instructions</a:t>
            </a:r>
          </a:p>
          <a:p>
            <a:pPr lvl="1"/>
            <a:r>
              <a:rPr lang="en-US" altLang="en-US" sz="2400"/>
              <a:t>R:</a:t>
            </a:r>
          </a:p>
          <a:p>
            <a:pPr lvl="1"/>
            <a:endParaRPr lang="en-US" altLang="en-US" sz="2400"/>
          </a:p>
          <a:p>
            <a:pPr lvl="1"/>
            <a:r>
              <a:rPr lang="en-US" altLang="en-US" sz="2400"/>
              <a:t>I:</a:t>
            </a:r>
          </a:p>
          <a:p>
            <a:endParaRPr lang="en-US" altLang="en-US" sz="2800"/>
          </a:p>
          <a:p>
            <a:r>
              <a:rPr lang="en-US" altLang="en-US" sz="2800"/>
              <a:t>Register numbers</a:t>
            </a:r>
          </a:p>
          <a:p>
            <a:pPr lvl="1"/>
            <a:r>
              <a:rPr lang="en-US" altLang="en-US" sz="2400"/>
              <a:t>$t0 – $t7 : 8 – 15,        $t8 – $t9 : 24 – 25</a:t>
            </a:r>
          </a:p>
          <a:p>
            <a:pPr lvl="1"/>
            <a:r>
              <a:rPr lang="en-US" altLang="en-US" sz="2400"/>
              <a:t>$s0 – $s7 : 16 – 23,        $zero : 0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863725" y="1700213"/>
            <a:ext cx="6913563" cy="773112"/>
            <a:chOff x="703" y="981"/>
            <a:chExt cx="4355" cy="487"/>
          </a:xfrm>
        </p:grpSpPr>
        <p:sp>
          <p:nvSpPr>
            <p:cNvPr id="513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13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13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13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513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514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514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4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4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</p:grp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1863725" y="2473325"/>
            <a:ext cx="6913563" cy="773113"/>
            <a:chOff x="884" y="981"/>
            <a:chExt cx="4355" cy="487"/>
          </a:xfrm>
        </p:grpSpPr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128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129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130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5131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32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33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34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16 bits</a:t>
              </a:r>
              <a:endParaRPr lang="en-AU" altLang="en-US"/>
            </a:p>
          </p:txBody>
        </p:sp>
      </p:grpSp>
      <p:pic>
        <p:nvPicPr>
          <p:cNvPr id="5126" name="Picture 4" descr="f02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7913"/>
            <a:ext cx="8567738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07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I-format Instructions</a:t>
            </a:r>
            <a:endParaRPr lang="en-AU" altLang="en-US"/>
          </a:p>
        </p:txBody>
      </p:sp>
      <p:sp>
        <p:nvSpPr>
          <p:cNvPr id="1024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73100" y="1341438"/>
            <a:ext cx="8270875" cy="3887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Which is </a:t>
            </a:r>
            <a:r>
              <a:rPr lang="en-US" altLang="en-US" sz="2800" dirty="0" err="1"/>
              <a:t>rs</a:t>
            </a:r>
            <a:r>
              <a:rPr lang="en-US" altLang="en-US" sz="2800" dirty="0"/>
              <a:t> and which is </a:t>
            </a:r>
            <a:r>
              <a:rPr lang="en-US" altLang="en-US" sz="2800" dirty="0" err="1"/>
              <a:t>rt</a:t>
            </a:r>
            <a:r>
              <a:rPr lang="en-US" altLang="en-US" sz="28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addi</a:t>
            </a:r>
            <a:r>
              <a:rPr lang="en-US" altLang="en-US" dirty="0"/>
              <a:t> $t5, $s4, 5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lw</a:t>
            </a:r>
            <a:r>
              <a:rPr lang="en-US" altLang="en-US" dirty="0"/>
              <a:t> $t0, 24 ($s0)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sw</a:t>
            </a:r>
            <a:r>
              <a:rPr lang="en-US" altLang="en-US" dirty="0"/>
              <a:t> $t1, 16 ($t8)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addi</a:t>
            </a:r>
            <a:r>
              <a:rPr lang="en-US" altLang="en-US" dirty="0"/>
              <a:t> $t0, $t1, -191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rt</a:t>
            </a:r>
            <a:r>
              <a:rPr lang="en-US" altLang="en-US" dirty="0"/>
              <a:t> becomes destination for many I format…</a:t>
            </a:r>
          </a:p>
        </p:txBody>
      </p:sp>
    </p:spTree>
    <p:extLst>
      <p:ext uri="{BB962C8B-B14F-4D97-AF65-F5344CB8AC3E}">
        <p14:creationId xmlns:p14="http://schemas.microsoft.com/office/powerpoint/2010/main" val="301320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 into MIPS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Are these R type or I type?</a:t>
            </a:r>
          </a:p>
          <a:p>
            <a:pPr lvl="1"/>
            <a:r>
              <a:rPr lang="en-US" altLang="en-US"/>
              <a:t>2231 0080</a:t>
            </a:r>
          </a:p>
          <a:p>
            <a:pPr lvl="1"/>
            <a:r>
              <a:rPr lang="en-US" altLang="en-US"/>
              <a:t>8e50 0008</a:t>
            </a:r>
          </a:p>
          <a:p>
            <a:pPr lvl="1"/>
            <a:r>
              <a:rPr lang="en-US" altLang="en-US"/>
              <a:t>0230 8820</a:t>
            </a:r>
          </a:p>
          <a:p>
            <a:pPr lvl="1"/>
            <a:r>
              <a:rPr lang="en-US" altLang="en-US"/>
              <a:t>ae51 0000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89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Class Exercises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Convert the following MIPS instructions into Machine Instructions</a:t>
            </a:r>
          </a:p>
          <a:p>
            <a:pPr>
              <a:buFont typeface="Wingdings" charset="2"/>
              <a:buNone/>
            </a:pPr>
            <a:endParaRPr lang="en-US" altLang="en-US"/>
          </a:p>
          <a:p>
            <a:pPr>
              <a:buFont typeface="Wingdings" charset="2"/>
              <a:buNone/>
            </a:pPr>
            <a:r>
              <a:rPr lang="en-US" altLang="en-US"/>
              <a:t>	add $t1, $t2, $t3</a:t>
            </a:r>
          </a:p>
          <a:p>
            <a:pPr>
              <a:buFont typeface="Wingdings" charset="2"/>
              <a:buNone/>
            </a:pPr>
            <a:endParaRPr lang="en-US" altLang="en-US"/>
          </a:p>
          <a:p>
            <a:pPr>
              <a:buFont typeface="Wingdings" charset="2"/>
              <a:buNone/>
            </a:pPr>
            <a:r>
              <a:rPr lang="en-US" altLang="en-US"/>
              <a:t>	addi $t5, $s3, 5</a:t>
            </a:r>
          </a:p>
          <a:p>
            <a:pPr>
              <a:buFont typeface="Wingdings" charset="2"/>
              <a:buNone/>
            </a:pPr>
            <a:endParaRPr lang="en-US" altLang="en-US"/>
          </a:p>
          <a:p>
            <a:pPr>
              <a:buFont typeface="Wingdings" charset="2"/>
              <a:buNone/>
            </a:pPr>
            <a:r>
              <a:rPr lang="en-US" altLang="en-US"/>
              <a:t>	lw $t4, 200($s3)</a:t>
            </a:r>
          </a:p>
        </p:txBody>
      </p:sp>
    </p:spTree>
    <p:extLst>
      <p:ext uri="{BB962C8B-B14F-4D97-AF65-F5344CB8AC3E}">
        <p14:creationId xmlns:p14="http://schemas.microsoft.com/office/powerpoint/2010/main" val="377330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80717A2-A26A-AB4A-82F2-5FE912B8D54C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Memory Operand Review</a:t>
            </a:r>
            <a:endParaRPr lang="en-AU" altLang="en-US" dirty="0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$s2, base address of A in $s3</a:t>
            </a:r>
          </a:p>
          <a:p>
            <a:pPr eaLnBrk="1" hangingPunct="1"/>
            <a:r>
              <a:rPr lang="en-US" altLang="en-US" dirty="0"/>
              <a:t>Compiled MIPS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lw</a:t>
            </a:r>
            <a:r>
              <a:rPr lang="en-US" altLang="en-US" sz="2800" dirty="0">
                <a:latin typeface="Lucida Console" charset="0"/>
              </a:rPr>
              <a:t>  $t0, 32($s3)    # load word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add $t0, $s2, $t0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 err="1">
                <a:latin typeface="Lucida Console" charset="0"/>
              </a:rPr>
              <a:t>sw</a:t>
            </a:r>
            <a:r>
              <a:rPr lang="en-US" altLang="en-US" sz="2800" dirty="0">
                <a:latin typeface="Lucida Console" charset="0"/>
              </a:rPr>
              <a:t>  $t0, 48($s3)    # store word</a:t>
            </a:r>
            <a:endParaRPr lang="en-AU" altLang="en-US" sz="28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9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124744"/>
            <a:ext cx="8270875" cy="5111750"/>
          </a:xfrm>
        </p:spPr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None/>
            </a:pPr>
            <a:r>
              <a:rPr lang="en-US" altLang="en-US" dirty="0">
                <a:latin typeface="Lucida Console" charset="0"/>
              </a:rPr>
              <a:t>	a = b + 42;</a:t>
            </a:r>
          </a:p>
          <a:p>
            <a:pPr eaLnBrk="1" hangingPunct="1"/>
            <a:r>
              <a:rPr lang="en-US" altLang="en-US" dirty="0"/>
              <a:t>a in $s0, b in $s1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103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124744"/>
            <a:ext cx="8270875" cy="5111750"/>
          </a:xfrm>
        </p:spPr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None/>
            </a:pPr>
            <a:r>
              <a:rPr lang="en-US" altLang="en-US" dirty="0">
                <a:latin typeface="Lucida Console" charset="0"/>
              </a:rPr>
              <a:t>	A[2]++; // add one to A[2]</a:t>
            </a:r>
          </a:p>
          <a:p>
            <a:pPr eaLnBrk="1" hangingPunct="1"/>
            <a:r>
              <a:rPr lang="en-US" altLang="en-US" dirty="0"/>
              <a:t>A in $s0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8957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1509-5880-0742-A985-61BDED3B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3990-4509-114D-98C7-6455FB5A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lb</a:t>
            </a:r>
            <a:r>
              <a:rPr lang="en-US" dirty="0"/>
              <a:t> do?</a:t>
            </a:r>
          </a:p>
          <a:p>
            <a:pPr lvl="1"/>
            <a:r>
              <a:rPr lang="en-US" dirty="0" err="1"/>
              <a:t>lb</a:t>
            </a:r>
            <a:r>
              <a:rPr lang="en-US" dirty="0"/>
              <a:t> $t0, 0($s2)</a:t>
            </a:r>
          </a:p>
          <a:p>
            <a:r>
              <a:rPr lang="en-US" dirty="0"/>
              <a:t>T/F: The address (base register + offset) to </a:t>
            </a:r>
            <a:r>
              <a:rPr lang="en-US" dirty="0" err="1"/>
              <a:t>lb</a:t>
            </a:r>
            <a:r>
              <a:rPr lang="en-US" dirty="0"/>
              <a:t> must be a multiple of 4.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F57BD-CA2C-8741-B91F-E8EEE51A59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148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34E5B67-625A-1A4D-902F-1D3C59DAC070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Instructions so far</a:t>
            </a:r>
            <a:endParaRPr lang="en-AU" altLang="en-US" dirty="0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Lucida Console" charset="0"/>
              </a:rPr>
              <a:t>add $t0, $s1, $s2</a:t>
            </a:r>
          </a:p>
          <a:p>
            <a:pPr eaLnBrk="1" hangingPunct="1"/>
            <a:r>
              <a:rPr lang="en-US" altLang="en-US" sz="2800" dirty="0">
                <a:latin typeface="Lucida Console" charset="0"/>
              </a:rPr>
              <a:t>sub $s0, $t0, $t1</a:t>
            </a:r>
            <a:endParaRPr lang="en-AU" altLang="en-US" sz="2800" dirty="0">
              <a:latin typeface="Lucida Console" charset="0"/>
            </a:endParaRPr>
          </a:p>
          <a:p>
            <a:pPr eaLnBrk="1" hangingPunct="1"/>
            <a:r>
              <a:rPr lang="en-US" altLang="en-US" sz="2800" dirty="0" err="1">
                <a:latin typeface="Lucida Console" charset="0"/>
              </a:rPr>
              <a:t>lw</a:t>
            </a:r>
            <a:r>
              <a:rPr lang="en-US" altLang="en-US" sz="2800" dirty="0">
                <a:latin typeface="Lucida Console" charset="0"/>
              </a:rPr>
              <a:t>  $t0, 32($s3)</a:t>
            </a:r>
          </a:p>
          <a:p>
            <a:pPr eaLnBrk="1" hangingPunct="1"/>
            <a:r>
              <a:rPr lang="en-US" altLang="en-US" sz="2800" dirty="0" err="1">
                <a:latin typeface="Lucida Console" charset="0"/>
              </a:rPr>
              <a:t>sw</a:t>
            </a:r>
            <a:r>
              <a:rPr lang="en-US" altLang="en-US" sz="2800" dirty="0">
                <a:latin typeface="Lucida Console" charset="0"/>
              </a:rPr>
              <a:t>  $t1, 48($s3)</a:t>
            </a:r>
          </a:p>
          <a:p>
            <a:pPr eaLnBrk="1" hangingPunct="1"/>
            <a:r>
              <a:rPr lang="en-US" altLang="en-US" sz="2800" dirty="0" err="1">
                <a:latin typeface="Lucida Console" charset="0"/>
              </a:rPr>
              <a:t>addi</a:t>
            </a:r>
            <a:r>
              <a:rPr lang="en-US" altLang="en-US" sz="2800" dirty="0">
                <a:latin typeface="Lucida Console" charset="0"/>
              </a:rPr>
              <a:t> $s3, $s3, 4</a:t>
            </a:r>
          </a:p>
          <a:p>
            <a:pPr eaLnBrk="1" hangingPunct="1"/>
            <a:r>
              <a:rPr lang="en-US" altLang="en-US" sz="2800" dirty="0">
                <a:latin typeface="Lucida Console" charset="0"/>
              </a:rPr>
              <a:t>+ </a:t>
            </a:r>
            <a:r>
              <a:rPr lang="en-US" altLang="en-US" sz="2800" dirty="0" err="1">
                <a:latin typeface="Lucida Console" charset="0"/>
              </a:rPr>
              <a:t>lb,lbu,lh,lhu</a:t>
            </a:r>
            <a:endParaRPr lang="en-US" altLang="en-US" sz="2800" dirty="0">
              <a:latin typeface="Lucida Console" charset="0"/>
            </a:endParaRPr>
          </a:p>
          <a:p>
            <a:pPr eaLnBrk="1" hangingPunct="1"/>
            <a:r>
              <a:rPr lang="en-US" altLang="en-US" sz="2800" dirty="0">
                <a:latin typeface="Lucida Console" charset="0"/>
              </a:rPr>
              <a:t>Also: </a:t>
            </a:r>
            <a:r>
              <a:rPr lang="en-US" altLang="en-US" sz="2800" dirty="0" err="1">
                <a:latin typeface="Lucida Console" charset="0"/>
              </a:rPr>
              <a:t>sb,sh</a:t>
            </a:r>
            <a:endParaRPr lang="en-US" altLang="en-US" sz="2800" dirty="0">
              <a:latin typeface="Lucida Console" charset="0"/>
            </a:endParaRPr>
          </a:p>
          <a:p>
            <a:pPr eaLnBrk="1" hangingPunct="1"/>
            <a:r>
              <a:rPr lang="en-US" altLang="en-US" sz="2800" dirty="0">
                <a:latin typeface="Lucida Console" charset="0"/>
              </a:rPr>
              <a:t>Also: </a:t>
            </a:r>
            <a:r>
              <a:rPr lang="en-US" altLang="en-US" sz="2800" dirty="0" err="1">
                <a:latin typeface="Lucida Console" charset="0"/>
              </a:rPr>
              <a:t>addu</a:t>
            </a:r>
            <a:r>
              <a:rPr lang="en-US" altLang="en-US" sz="2800" dirty="0">
                <a:latin typeface="Lucida Console" charset="0"/>
              </a:rPr>
              <a:t>, </a:t>
            </a:r>
            <a:r>
              <a:rPr lang="en-US" altLang="en-US" sz="2800" dirty="0" err="1">
                <a:latin typeface="Lucida Console" charset="0"/>
              </a:rPr>
              <a:t>subu</a:t>
            </a:r>
            <a:r>
              <a:rPr lang="en-US" altLang="en-US" sz="2800" dirty="0">
                <a:latin typeface="Lucida Console" charset="0"/>
              </a:rPr>
              <a:t>, </a:t>
            </a:r>
            <a:r>
              <a:rPr lang="en-US" altLang="en-US" sz="2800" dirty="0" err="1">
                <a:latin typeface="Lucida Console" charset="0"/>
              </a:rPr>
              <a:t>addiu</a:t>
            </a:r>
            <a:endParaRPr lang="en-US" altLang="en-US" sz="28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EA83112-E3D2-BC42-B73A-52AF5EE07257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2457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R-format Instructions</a:t>
            </a:r>
            <a:endParaRPr lang="en-AU" altLang="en-US"/>
          </a:p>
        </p:txBody>
      </p:sp>
      <p:sp>
        <p:nvSpPr>
          <p:cNvPr id="2458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op: operation code (opcode)</a:t>
            </a:r>
          </a:p>
          <a:p>
            <a:pPr lvl="1" eaLnBrk="1" hangingPunct="1"/>
            <a:r>
              <a:rPr lang="en-US" altLang="en-US"/>
              <a:t>rs: first source register number</a:t>
            </a:r>
          </a:p>
          <a:p>
            <a:pPr lvl="1" eaLnBrk="1" hangingPunct="1"/>
            <a:r>
              <a:rPr lang="en-US" altLang="en-US"/>
              <a:t>rt: second source register number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shamt: shift amount (00000 for now)</a:t>
            </a:r>
          </a:p>
          <a:p>
            <a:pPr lvl="1" eaLnBrk="1" hangingPunct="1"/>
            <a:r>
              <a:rPr lang="en-US" altLang="en-US"/>
              <a:t>funct: function code (extends opcode)</a:t>
            </a:r>
            <a:endParaRPr lang="en-AU" altLang="en-US"/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3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61673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D212E4F-0FF0-0C49-8F22-FCE53B17B9C6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25603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25604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>
                <a:latin typeface="Lucida Console" charset="0"/>
              </a:rPr>
              <a:t>	add $t0, $s1, $s2</a:t>
            </a:r>
          </a:p>
        </p:txBody>
      </p:sp>
      <p:sp>
        <p:nvSpPr>
          <p:cNvPr id="25605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special</a:t>
            </a:r>
            <a:endParaRPr lang="en-AU" altLang="en-US" sz="2000"/>
          </a:p>
        </p:txBody>
      </p:sp>
      <p:sp>
        <p:nvSpPr>
          <p:cNvPr id="25606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$s1</a:t>
            </a:r>
            <a:endParaRPr lang="en-AU" altLang="en-US" sz="2000"/>
          </a:p>
        </p:txBody>
      </p:sp>
      <p:sp>
        <p:nvSpPr>
          <p:cNvPr id="25607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$s2</a:t>
            </a:r>
            <a:endParaRPr lang="en-AU" altLang="en-US" sz="2000"/>
          </a:p>
        </p:txBody>
      </p:sp>
      <p:sp>
        <p:nvSpPr>
          <p:cNvPr id="25608" name="Text Box 20"/>
          <p:cNvSpPr txBox="1">
            <a:spLocks noChangeArrowheads="1"/>
          </p:cNvSpPr>
          <p:nvPr/>
        </p:nvSpPr>
        <p:spPr bwMode="auto">
          <a:xfrm>
            <a:off x="4787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25609" name="Text Box 21"/>
          <p:cNvSpPr txBox="1">
            <a:spLocks noChangeArrowheads="1"/>
          </p:cNvSpPr>
          <p:nvPr/>
        </p:nvSpPr>
        <p:spPr bwMode="auto">
          <a:xfrm>
            <a:off x="5868988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0" name="Text Box 22"/>
          <p:cNvSpPr txBox="1">
            <a:spLocks noChangeArrowheads="1"/>
          </p:cNvSpPr>
          <p:nvPr/>
        </p:nvSpPr>
        <p:spPr bwMode="auto">
          <a:xfrm>
            <a:off x="6948488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add</a:t>
            </a:r>
            <a:endParaRPr lang="en-AU" altLang="en-US" sz="2000"/>
          </a:p>
        </p:txBody>
      </p:sp>
      <p:sp>
        <p:nvSpPr>
          <p:cNvPr id="25611" name="Text Box 23"/>
          <p:cNvSpPr txBox="1">
            <a:spLocks noChangeArrowheads="1"/>
          </p:cNvSpPr>
          <p:nvPr/>
        </p:nvSpPr>
        <p:spPr bwMode="auto">
          <a:xfrm>
            <a:off x="1331913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2" name="Text Box 24"/>
          <p:cNvSpPr txBox="1">
            <a:spLocks noChangeArrowheads="1"/>
          </p:cNvSpPr>
          <p:nvPr/>
        </p:nvSpPr>
        <p:spPr bwMode="auto">
          <a:xfrm>
            <a:off x="2628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17</a:t>
            </a:r>
            <a:endParaRPr lang="en-AU" altLang="en-US" sz="2000"/>
          </a:p>
        </p:txBody>
      </p:sp>
      <p:sp>
        <p:nvSpPr>
          <p:cNvPr id="25613" name="Text Box 25"/>
          <p:cNvSpPr txBox="1">
            <a:spLocks noChangeArrowheads="1"/>
          </p:cNvSpPr>
          <p:nvPr/>
        </p:nvSpPr>
        <p:spPr bwMode="auto">
          <a:xfrm>
            <a:off x="37084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18</a:t>
            </a:r>
            <a:endParaRPr lang="en-AU" altLang="en-US" sz="2000"/>
          </a:p>
        </p:txBody>
      </p:sp>
      <p:sp>
        <p:nvSpPr>
          <p:cNvPr id="25614" name="Text Box 26"/>
          <p:cNvSpPr txBox="1">
            <a:spLocks noChangeArrowheads="1"/>
          </p:cNvSpPr>
          <p:nvPr/>
        </p:nvSpPr>
        <p:spPr bwMode="auto">
          <a:xfrm>
            <a:off x="4787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8</a:t>
            </a:r>
            <a:endParaRPr lang="en-AU" altLang="en-US" sz="2000"/>
          </a:p>
        </p:txBody>
      </p:sp>
      <p:sp>
        <p:nvSpPr>
          <p:cNvPr id="25615" name="Text Box 27"/>
          <p:cNvSpPr txBox="1">
            <a:spLocks noChangeArrowheads="1"/>
          </p:cNvSpPr>
          <p:nvPr/>
        </p:nvSpPr>
        <p:spPr bwMode="auto">
          <a:xfrm>
            <a:off x="5868988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6" name="Text Box 28"/>
          <p:cNvSpPr txBox="1">
            <a:spLocks noChangeArrowheads="1"/>
          </p:cNvSpPr>
          <p:nvPr/>
        </p:nvSpPr>
        <p:spPr bwMode="auto">
          <a:xfrm>
            <a:off x="6948488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32</a:t>
            </a:r>
            <a:endParaRPr lang="en-AU" altLang="en-US" sz="2000"/>
          </a:p>
        </p:txBody>
      </p:sp>
      <p:sp>
        <p:nvSpPr>
          <p:cNvPr id="25617" name="Text Box 29"/>
          <p:cNvSpPr txBox="1">
            <a:spLocks noChangeArrowheads="1"/>
          </p:cNvSpPr>
          <p:nvPr/>
        </p:nvSpPr>
        <p:spPr bwMode="auto">
          <a:xfrm>
            <a:off x="1331913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000000</a:t>
            </a:r>
            <a:endParaRPr lang="en-AU" altLang="en-US" sz="2000"/>
          </a:p>
        </p:txBody>
      </p:sp>
      <p:sp>
        <p:nvSpPr>
          <p:cNvPr id="25618" name="Text Box 30"/>
          <p:cNvSpPr txBox="1">
            <a:spLocks noChangeArrowheads="1"/>
          </p:cNvSpPr>
          <p:nvPr/>
        </p:nvSpPr>
        <p:spPr bwMode="auto">
          <a:xfrm>
            <a:off x="2628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10001</a:t>
            </a:r>
            <a:endParaRPr lang="en-AU" altLang="en-US" sz="2000"/>
          </a:p>
        </p:txBody>
      </p:sp>
      <p:sp>
        <p:nvSpPr>
          <p:cNvPr id="25619" name="Text Box 31"/>
          <p:cNvSpPr txBox="1">
            <a:spLocks noChangeArrowheads="1"/>
          </p:cNvSpPr>
          <p:nvPr/>
        </p:nvSpPr>
        <p:spPr bwMode="auto">
          <a:xfrm>
            <a:off x="37084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10010</a:t>
            </a:r>
            <a:endParaRPr lang="en-AU" altLang="en-US" sz="2000"/>
          </a:p>
        </p:txBody>
      </p:sp>
      <p:sp>
        <p:nvSpPr>
          <p:cNvPr id="25620" name="Text Box 32"/>
          <p:cNvSpPr txBox="1">
            <a:spLocks noChangeArrowheads="1"/>
          </p:cNvSpPr>
          <p:nvPr/>
        </p:nvSpPr>
        <p:spPr bwMode="auto">
          <a:xfrm>
            <a:off x="4787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01000</a:t>
            </a:r>
            <a:endParaRPr lang="en-AU" altLang="en-US" sz="2000"/>
          </a:p>
        </p:txBody>
      </p:sp>
      <p:sp>
        <p:nvSpPr>
          <p:cNvPr id="25621" name="Text Box 33"/>
          <p:cNvSpPr txBox="1">
            <a:spLocks noChangeArrowheads="1"/>
          </p:cNvSpPr>
          <p:nvPr/>
        </p:nvSpPr>
        <p:spPr bwMode="auto">
          <a:xfrm>
            <a:off x="5868988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00000</a:t>
            </a:r>
            <a:endParaRPr lang="en-AU" altLang="en-US" sz="2000"/>
          </a:p>
        </p:txBody>
      </p:sp>
      <p:sp>
        <p:nvSpPr>
          <p:cNvPr id="25622" name="Text Box 34"/>
          <p:cNvSpPr txBox="1">
            <a:spLocks noChangeArrowheads="1"/>
          </p:cNvSpPr>
          <p:nvPr/>
        </p:nvSpPr>
        <p:spPr bwMode="auto">
          <a:xfrm>
            <a:off x="6948488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100000</a:t>
            </a:r>
            <a:endParaRPr lang="en-AU" altLang="en-US" sz="2000"/>
          </a:p>
        </p:txBody>
      </p:sp>
      <p:sp>
        <p:nvSpPr>
          <p:cNvPr id="25623" name="Rectangle 35"/>
          <p:cNvSpPr>
            <a:spLocks noChangeArrowheads="1"/>
          </p:cNvSpPr>
          <p:nvPr/>
        </p:nvSpPr>
        <p:spPr bwMode="auto">
          <a:xfrm>
            <a:off x="684213" y="5516563"/>
            <a:ext cx="8140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2400" dirty="0"/>
              <a:t>00000010001100100100000000100000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= 02324020</a:t>
            </a:r>
            <a:r>
              <a:rPr lang="en-US" altLang="en-US" sz="2400" baseline="-25000" dirty="0"/>
              <a:t>16</a:t>
            </a:r>
            <a:endParaRPr lang="en-AU" altLang="en-US" sz="2400" dirty="0"/>
          </a:p>
        </p:txBody>
      </p:sp>
      <p:grpSp>
        <p:nvGrpSpPr>
          <p:cNvPr id="25624" name="Group 38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5625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5626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27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28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5629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5630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5631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2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3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4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5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6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84631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38FD72E-F098-9846-AAF2-21BFD585A1DA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Hexadecimal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82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Base 16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Compact representation of bit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4 bits per hex digit</a:t>
            </a:r>
          </a:p>
        </p:txBody>
      </p:sp>
      <p:graphicFrame>
        <p:nvGraphicFramePr>
          <p:cNvPr id="441420" name="Group 76"/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76" name="Rectangle 77"/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/>
              <a:t>Example: eca8 6420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800"/>
              <a:t>1110 1100 1010 1000 0110 0100 0010 0000</a:t>
            </a:r>
          </a:p>
        </p:txBody>
      </p:sp>
    </p:spTree>
    <p:extLst>
      <p:ext uri="{BB962C8B-B14F-4D97-AF65-F5344CB8AC3E}">
        <p14:creationId xmlns:p14="http://schemas.microsoft.com/office/powerpoint/2010/main" val="498661856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18388</TotalTime>
  <Words>1375</Words>
  <Application>Microsoft Macintosh PowerPoint</Application>
  <PresentationFormat>On-screen Show (4:3)</PresentationFormat>
  <Paragraphs>304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Corbel</vt:lpstr>
      <vt:lpstr>Lucida Console</vt:lpstr>
      <vt:lpstr>Mangal</vt:lpstr>
      <vt:lpstr>Times New Roman</vt:lpstr>
      <vt:lpstr>Wingdings</vt:lpstr>
      <vt:lpstr>2_Blends</vt:lpstr>
      <vt:lpstr>Instructions: Language of the Computer (Ch 2)</vt:lpstr>
      <vt:lpstr>Memory Operand Review</vt:lpstr>
      <vt:lpstr>Adding Constants Review</vt:lpstr>
      <vt:lpstr>Review</vt:lpstr>
      <vt:lpstr>Review</vt:lpstr>
      <vt:lpstr>Instructions so far</vt:lpstr>
      <vt:lpstr>MIPS R-format Instructions</vt:lpstr>
      <vt:lpstr>R-format Example</vt:lpstr>
      <vt:lpstr>Hexadecimal</vt:lpstr>
      <vt:lpstr>Example</vt:lpstr>
      <vt:lpstr>MIPS I-format Instructions</vt:lpstr>
      <vt:lpstr>Mini Green Sheet</vt:lpstr>
      <vt:lpstr>MIPS I-format Instructions</vt:lpstr>
      <vt:lpstr>Convert into MIPS</vt:lpstr>
      <vt:lpstr>In Class Exercises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553</cp:revision>
  <dcterms:created xsi:type="dcterms:W3CDTF">2001-07-25T06:45:25Z</dcterms:created>
  <dcterms:modified xsi:type="dcterms:W3CDTF">2018-09-12T16:45:37Z</dcterms:modified>
</cp:coreProperties>
</file>