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489" r:id="rId2"/>
    <p:sldId id="534" r:id="rId3"/>
    <p:sldId id="620" r:id="rId4"/>
    <p:sldId id="615" r:id="rId5"/>
    <p:sldId id="618" r:id="rId6"/>
    <p:sldId id="619" r:id="rId7"/>
    <p:sldId id="622" r:id="rId8"/>
    <p:sldId id="621" r:id="rId9"/>
    <p:sldId id="535" r:id="rId10"/>
    <p:sldId id="536" r:id="rId11"/>
    <p:sldId id="537" r:id="rId12"/>
    <p:sldId id="538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5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1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21,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21,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  <a:p>
            <a:r>
              <a:rPr lang="en-US" dirty="0"/>
              <a:t>A: Procedures</a:t>
            </a:r>
          </a:p>
          <a:p>
            <a:r>
              <a:rPr lang="en-US" dirty="0"/>
              <a:t>Q: What </a:t>
            </a:r>
            <a:r>
              <a:rPr lang="en-US" dirty="0" err="1"/>
              <a:t>instr</a:t>
            </a:r>
            <a:r>
              <a:rPr lang="en-US" dirty="0"/>
              <a:t> to call a procedure? A: </a:t>
            </a:r>
            <a:r>
              <a:rPr lang="en-US" dirty="0" err="1"/>
              <a:t>jal</a:t>
            </a:r>
            <a:r>
              <a:rPr lang="en-US" dirty="0"/>
              <a:t> Q: Returning? A: </a:t>
            </a:r>
            <a:r>
              <a:rPr lang="en-US" dirty="0" err="1"/>
              <a:t>jr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7D61B8-2819-6C4D-AC02-7055551528CC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3DF259-82E2-C146-A023-5FFB976858D2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Q: Why don’t we have </a:t>
            </a:r>
            <a:r>
              <a:rPr lang="en-AU" altLang="en-US" dirty="0" err="1">
                <a:latin typeface="Times New Roman" charset="0"/>
              </a:rPr>
              <a:t>sbu</a:t>
            </a:r>
            <a:r>
              <a:rPr lang="en-AU" altLang="en-US" dirty="0">
                <a:latin typeface="Times New Roman" charset="0"/>
              </a:rPr>
              <a:t>? A: We’re chopping off the first 24 bits, no matter what they are. Lb/</a:t>
            </a:r>
            <a:r>
              <a:rPr lang="en-AU" altLang="en-US" dirty="0" err="1">
                <a:latin typeface="Times New Roman" charset="0"/>
              </a:rPr>
              <a:t>lbu</a:t>
            </a:r>
            <a:r>
              <a:rPr lang="en-AU" altLang="en-US" dirty="0">
                <a:latin typeface="Times New Roman" charset="0"/>
              </a:rPr>
              <a:t> must sign extend.</a:t>
            </a:r>
          </a:p>
        </p:txBody>
      </p:sp>
    </p:spTree>
    <p:extLst>
      <p:ext uri="{BB962C8B-B14F-4D97-AF65-F5344CB8AC3E}">
        <p14:creationId xmlns:p14="http://schemas.microsoft.com/office/powerpoint/2010/main" val="61660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3F9DE8-1F21-5141-9AF0-4DEC76720150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214DAA-7FA4-2C46-ACC5-AFF801135B8B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Use free to deallocate storage in C – very important! Many bugs caused by freeing too early/late.</a:t>
            </a:r>
          </a:p>
          <a:p>
            <a:r>
              <a:rPr lang="en-AU" altLang="en-US" dirty="0">
                <a:latin typeface="Times New Roman" charset="0"/>
              </a:rPr>
              <a:t>C++ uses delete, Java does not require this --- uses garbage collection, prevents these bugs.</a:t>
            </a:r>
          </a:p>
        </p:txBody>
      </p:sp>
    </p:spTree>
    <p:extLst>
      <p:ext uri="{BB962C8B-B14F-4D97-AF65-F5344CB8AC3E}">
        <p14:creationId xmlns:p14="http://schemas.microsoft.com/office/powerpoint/2010/main" val="22343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we have more than 4 parameters?</a:t>
            </a:r>
          </a:p>
          <a:p>
            <a:r>
              <a:rPr lang="en-US" dirty="0"/>
              <a:t>A: Put the others on the stack and use the stack to address them (frame pointer)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53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foo:</a:t>
            </a:r>
          </a:p>
          <a:p>
            <a:r>
              <a:rPr lang="en-AU" altLang="en-US" dirty="0">
                <a:latin typeface="Times New Roman" charset="0"/>
              </a:rPr>
              <a:t>  # prologue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 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, 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, -12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sw</a:t>
            </a:r>
            <a:r>
              <a:rPr lang="en-AU" altLang="en-US" dirty="0">
                <a:latin typeface="Times New Roman" charset="0"/>
              </a:rPr>
              <a:t>    $</a:t>
            </a:r>
            <a:r>
              <a:rPr lang="en-AU" altLang="en-US" dirty="0" err="1">
                <a:latin typeface="Times New Roman" charset="0"/>
              </a:rPr>
              <a:t>ra</a:t>
            </a:r>
            <a:r>
              <a:rPr lang="en-AU" altLang="en-US" dirty="0">
                <a:latin typeface="Times New Roman" charset="0"/>
              </a:rPr>
              <a:t>, 0($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sw</a:t>
            </a:r>
            <a:r>
              <a:rPr lang="en-AU" altLang="en-US" dirty="0">
                <a:latin typeface="Times New Roman" charset="0"/>
              </a:rPr>
              <a:t>    $s0, 4($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sw</a:t>
            </a:r>
            <a:r>
              <a:rPr lang="en-AU" altLang="en-US" dirty="0">
                <a:latin typeface="Times New Roman" charset="0"/>
              </a:rPr>
              <a:t>    $a0, 8($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 # bar might overwrite $a0!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</a:p>
          <a:p>
            <a:r>
              <a:rPr lang="en-AU" altLang="en-US" dirty="0">
                <a:latin typeface="Times New Roman" charset="0"/>
              </a:rPr>
              <a:t>  # body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 $s0, $zero, 42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jal</a:t>
            </a:r>
            <a:r>
              <a:rPr lang="en-AU" altLang="en-US" dirty="0">
                <a:latin typeface="Times New Roman" charset="0"/>
              </a:rPr>
              <a:t>   bar</a:t>
            </a:r>
          </a:p>
          <a:p>
            <a:r>
              <a:rPr lang="en-AU" altLang="en-US" dirty="0">
                <a:latin typeface="Times New Roman" charset="0"/>
              </a:rPr>
              <a:t>  add   $s0, $s0, $v0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  # epilogue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   $a0, 8($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  sub   $v0, $s0, $a0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   $s0, 4($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   $</a:t>
            </a:r>
            <a:r>
              <a:rPr lang="en-AU" altLang="en-US" dirty="0" err="1">
                <a:latin typeface="Times New Roman" charset="0"/>
              </a:rPr>
              <a:t>ra</a:t>
            </a:r>
            <a:r>
              <a:rPr lang="en-AU" altLang="en-US" dirty="0">
                <a:latin typeface="Times New Roman" charset="0"/>
              </a:rPr>
              <a:t>, 0($</a:t>
            </a:r>
            <a:r>
              <a:rPr lang="en-AU" altLang="en-US" dirty="0" err="1">
                <a:latin typeface="Times New Roman" charset="0"/>
              </a:rPr>
              <a:t>sp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  </a:t>
            </a:r>
            <a:r>
              <a:rPr lang="en-AU" altLang="en-US" dirty="0" err="1">
                <a:latin typeface="Times New Roman" charset="0"/>
              </a:rPr>
              <a:t>jr</a:t>
            </a:r>
            <a:r>
              <a:rPr lang="en-AU" altLang="en-US" dirty="0">
                <a:latin typeface="Times New Roman" charset="0"/>
              </a:rPr>
              <a:t> $</a:t>
            </a:r>
            <a:r>
              <a:rPr lang="en-AU" altLang="en-US" dirty="0" err="1">
                <a:latin typeface="Times New Roman" charset="0"/>
              </a:rPr>
              <a:t>ra</a:t>
            </a:r>
            <a:endParaRPr lang="en-AU" altLang="en-US" dirty="0">
              <a:latin typeface="Times New Roman" charset="0"/>
            </a:endParaRP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Notice there is some waste here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Ways to improve?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4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Since we’re adding a constant, just combine the adds. And after the call to bar there are no more calls, so we can freely use v0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4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1F3A57-D44E-3545-BE22-DD52C46672BE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319DD1-DC7A-2746-861A-A3EC1DC13584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 mapping from numbers to characters. First 7 bits of Unicode are ASCII, which is convenient.</a:t>
            </a:r>
          </a:p>
          <a:p>
            <a:r>
              <a:rPr lang="en-AU" altLang="en-US" dirty="0">
                <a:latin typeface="Times New Roman" charset="0"/>
              </a:rPr>
              <a:t>Book has a table of ASCII characters.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BF2A3-3281-A34C-BD30-A13596AE04D7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062DB4-E48C-144C-86F4-849E1FE99769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3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CEE12D-4DB2-D74A-8E7F-8112A786C072}" type="datetime3">
              <a:rPr lang="en-US" altLang="en-US">
                <a:latin typeface="Times New Roman" charset="0"/>
              </a:rPr>
              <a:pPr/>
              <a:t>21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85011-F456-3248-A57C-4BEB3010C5E7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In C++, we have</a:t>
            </a:r>
            <a:r>
              <a:rPr lang="en-AU" altLang="en-US" baseline="0" dirty="0">
                <a:latin typeface="Times New Roman" charset="0"/>
              </a:rPr>
              <a:t> a nice string class, which handles most things for us automatically.  (and it’s naïve b/c it will just keep going…security threat. Should have a max # chars)</a:t>
            </a:r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This is actually</a:t>
            </a:r>
            <a:r>
              <a:rPr lang="en-AU" altLang="en-US" baseline="0" dirty="0">
                <a:latin typeface="Times New Roman" charset="0"/>
              </a:rPr>
              <a:t> </a:t>
            </a:r>
            <a:r>
              <a:rPr lang="en-AU" altLang="en-US" dirty="0">
                <a:latin typeface="Times New Roman" charset="0"/>
              </a:rPr>
              <a:t>pretty nasty C code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sz="1200" dirty="0" err="1">
                <a:latin typeface="Lucida Console" charset="0"/>
              </a:rPr>
              <a:t>strcpy</a:t>
            </a:r>
            <a:r>
              <a:rPr lang="en-US" altLang="en-US" sz="1200" dirty="0">
                <a:latin typeface="Lucida Console" charset="0"/>
              </a:rPr>
              <a:t>: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-4      # adjust stack for 1 item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sw</a:t>
            </a:r>
            <a:r>
              <a:rPr lang="en-US" altLang="en-US" sz="1200" dirty="0">
                <a:latin typeface="Lucida Console" charset="0"/>
              </a:rPr>
              <a:t>   $s0, 0($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)       # save $s0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add  $s0, $zero, $zero # 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 = 0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L1: add  $t1, $s0, $a1     # </a:t>
            </a:r>
            <a:r>
              <a:rPr lang="en-US" altLang="en-US" sz="1200" dirty="0" err="1">
                <a:latin typeface="Lucida Console" charset="0"/>
              </a:rPr>
              <a:t>addr</a:t>
            </a:r>
            <a:r>
              <a:rPr lang="en-US" altLang="en-US" sz="1200" dirty="0">
                <a:latin typeface="Lucida Console" charset="0"/>
              </a:rPr>
              <a:t> of y[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 in $t1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lbu</a:t>
            </a:r>
            <a:r>
              <a:rPr lang="en-US" altLang="en-US" sz="1200" dirty="0">
                <a:latin typeface="Lucida Console" charset="0"/>
              </a:rPr>
              <a:t>  $t2, 0($t1)       # $t2 = y[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add  $t3, $s0, $a0     # </a:t>
            </a:r>
            <a:r>
              <a:rPr lang="en-US" altLang="en-US" sz="1200" dirty="0" err="1">
                <a:latin typeface="Lucida Console" charset="0"/>
              </a:rPr>
              <a:t>addr</a:t>
            </a:r>
            <a:r>
              <a:rPr lang="en-US" altLang="en-US" sz="1200" dirty="0">
                <a:latin typeface="Lucida Console" charset="0"/>
              </a:rPr>
              <a:t> of x[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 in $t3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sb</a:t>
            </a:r>
            <a:r>
              <a:rPr lang="en-US" altLang="en-US" sz="1200" dirty="0">
                <a:latin typeface="Lucida Console" charset="0"/>
              </a:rPr>
              <a:t>   $t2, 0($t3)       # x[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 = y[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beq</a:t>
            </a:r>
            <a:r>
              <a:rPr lang="en-US" altLang="en-US" sz="1200" dirty="0">
                <a:latin typeface="Lucida Console" charset="0"/>
              </a:rPr>
              <a:t>  $t2, $zero, L2    # exit loop if y[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] == 0  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$s0, $s0, 1       # 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 = </a:t>
            </a:r>
            <a:r>
              <a:rPr lang="en-US" altLang="en-US" sz="1200" dirty="0" err="1">
                <a:latin typeface="Lucida Console" charset="0"/>
              </a:rPr>
              <a:t>i</a:t>
            </a:r>
            <a:r>
              <a:rPr lang="en-US" altLang="en-US" sz="1200" dirty="0">
                <a:latin typeface="Lucida Console" charset="0"/>
              </a:rPr>
              <a:t> + 1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j    L1                # next iteration of loop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L2: </a:t>
            </a:r>
            <a:r>
              <a:rPr lang="en-US" altLang="en-US" sz="1200" dirty="0" err="1">
                <a:latin typeface="Lucida Console" charset="0"/>
              </a:rPr>
              <a:t>lw</a:t>
            </a:r>
            <a:r>
              <a:rPr lang="en-US" altLang="en-US" sz="1200" dirty="0">
                <a:latin typeface="Lucida Console" charset="0"/>
              </a:rPr>
              <a:t>   $s0, 0($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)       # restore saved $s0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4       # pop 1 item from stack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  </a:t>
            </a:r>
            <a:r>
              <a:rPr lang="en-US" altLang="en-US" sz="1200" dirty="0" err="1">
                <a:latin typeface="Lucida Console" charset="0"/>
              </a:rPr>
              <a:t>jr</a:t>
            </a:r>
            <a:r>
              <a:rPr lang="en-US" altLang="en-US" sz="1200" dirty="0">
                <a:latin typeface="Lucida Console" charset="0"/>
              </a:rPr>
              <a:t>   $</a:t>
            </a:r>
            <a:r>
              <a:rPr lang="en-US" altLang="en-US" sz="1200" dirty="0" err="1">
                <a:latin typeface="Lucida Console" charset="0"/>
              </a:rPr>
              <a:t>ra</a:t>
            </a:r>
            <a:r>
              <a:rPr lang="en-US" altLang="en-US" sz="1200" dirty="0">
                <a:latin typeface="Lucida Console" charset="0"/>
              </a:rPr>
              <a:t> 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procedures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BD4A058-B145-0542-B01C-21703626B37B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/>
              <a:t>Sign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214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440E897-3915-8B40-B110-37AA9E13140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 (naïve):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void strcpy (char x[], char y[])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{ int i;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i = 0;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while ((x[i]=y[i])!='\0')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i += 1;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/>
              <a:t>Addresses of x, y in $a0, $a1</a:t>
            </a:r>
          </a:p>
          <a:p>
            <a:pPr lvl="1" eaLnBrk="1" hangingPunct="1"/>
            <a:r>
              <a:rPr lang="en-US" altLang="en-US"/>
              <a:t>i in $s0</a:t>
            </a:r>
          </a:p>
        </p:txBody>
      </p:sp>
    </p:spTree>
    <p:extLst>
      <p:ext uri="{BB962C8B-B14F-4D97-AF65-F5344CB8AC3E}">
        <p14:creationId xmlns:p14="http://schemas.microsoft.com/office/powerpoint/2010/main" val="278865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33C4AE-2752-FE4F-8E93-3503735CADBD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009650" y="16573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009650" y="1936750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009650" y="24828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009650" y="2762250"/>
            <a:ext cx="747712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009650" y="3302000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1009650" y="3860800"/>
            <a:ext cx="7477125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009650" y="413385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009650" y="468630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1009650" y="5238750"/>
            <a:ext cx="7477125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5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err="1">
                <a:latin typeface="Lucida Console" charset="0"/>
              </a:rPr>
              <a:t>strcpy</a:t>
            </a:r>
            <a:r>
              <a:rPr lang="en-US" altLang="en-US" sz="1800" dirty="0">
                <a:latin typeface="Lucida Console" charset="0"/>
              </a:rPr>
              <a:t>: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-4      # adjust stack for 1 item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$s0,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 # save $s0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add  $s0, $zero, $zero #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= 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L1: add  $t1, $s0, $a1     # </a:t>
            </a:r>
            <a:r>
              <a:rPr lang="en-US" altLang="en-US" sz="1800" dirty="0" err="1">
                <a:latin typeface="Lucida Console" charset="0"/>
              </a:rPr>
              <a:t>addr</a:t>
            </a:r>
            <a:r>
              <a:rPr lang="en-US" altLang="en-US" sz="1800" dirty="0">
                <a:latin typeface="Lucida Console" charset="0"/>
              </a:rPr>
              <a:t> of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in $t1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lbu</a:t>
            </a:r>
            <a:r>
              <a:rPr lang="en-US" altLang="en-US" sz="1800" dirty="0">
                <a:latin typeface="Lucida Console" charset="0"/>
              </a:rPr>
              <a:t>  $t2, 0($t1)       # $t2 =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add  $t3, $s0, $a0     # </a:t>
            </a:r>
            <a:r>
              <a:rPr lang="en-US" altLang="en-US" sz="1800" dirty="0" err="1">
                <a:latin typeface="Lucida Console" charset="0"/>
              </a:rPr>
              <a:t>addr</a:t>
            </a:r>
            <a:r>
              <a:rPr lang="en-US" altLang="en-US" sz="1800" dirty="0">
                <a:latin typeface="Lucida Console" charset="0"/>
              </a:rPr>
              <a:t> of x[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in $t3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sb</a:t>
            </a:r>
            <a:r>
              <a:rPr lang="en-US" altLang="en-US" sz="1800" dirty="0">
                <a:latin typeface="Lucida Console" charset="0"/>
              </a:rPr>
              <a:t>   $t2, 0($t3)       # x[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=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beq</a:t>
            </a:r>
            <a:r>
              <a:rPr lang="en-US" altLang="en-US" sz="1800" dirty="0">
                <a:latin typeface="Lucida Console" charset="0"/>
              </a:rPr>
              <a:t>  $t2, $zero, L2    # exit loop if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== 0  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$s0, $s0, 1       #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=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+ 1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j    L1                # next iteration of loop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L2: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$s0,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 # restore saved $s0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4       # pop 1 item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3194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99AA5C-5EE0-2440-B770-80D689A7F6F2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51203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</a:t>
            </a:r>
            <a:r>
              <a:rPr lang="en-US" altLang="en-US" sz="2400" dirty="0" err="1"/>
              <a:t>gp</a:t>
            </a:r>
            <a:r>
              <a:rPr lang="en-US" alt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malloc</a:t>
            </a:r>
            <a:r>
              <a:rPr lang="en-US" altLang="en-US" sz="2400" dirty="0"/>
              <a:t> in C, new in Java and C++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Stack: automatic storage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78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to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function:</a:t>
            </a:r>
          </a:p>
          <a:p>
            <a:pPr lvl="1"/>
            <a:r>
              <a:rPr lang="en-US" dirty="0"/>
              <a:t>Save any $s registers you want to use</a:t>
            </a:r>
          </a:p>
          <a:p>
            <a:pPr lvl="1"/>
            <a:r>
              <a:rPr lang="en-US" dirty="0"/>
              <a:t>Restore at end</a:t>
            </a:r>
          </a:p>
          <a:p>
            <a:r>
              <a:rPr lang="en-US" dirty="0"/>
              <a:t>Any function that needs to call another (non-leaf)</a:t>
            </a:r>
          </a:p>
          <a:p>
            <a:pPr lvl="1"/>
            <a:r>
              <a:rPr lang="en-US" dirty="0"/>
              <a:t>Save $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jal</a:t>
            </a:r>
            <a:r>
              <a:rPr lang="en-US" dirty="0"/>
              <a:t> will change this!)</a:t>
            </a:r>
          </a:p>
          <a:p>
            <a:pPr lvl="1"/>
            <a:r>
              <a:rPr lang="en-US" dirty="0"/>
              <a:t>Save $a registers if you need them</a:t>
            </a:r>
          </a:p>
          <a:p>
            <a:pPr lvl="1"/>
            <a:r>
              <a:rPr lang="en-US" dirty="0"/>
              <a:t>Save $t registers if you’re using them</a:t>
            </a:r>
          </a:p>
          <a:p>
            <a:pPr lvl="1"/>
            <a:r>
              <a:rPr lang="en-US" dirty="0"/>
              <a:t>Bottom line: save anything that might change!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065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Summary: Procedure Calls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 dirty="0"/>
              <a:t>Registers used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 dirty="0"/>
              <a:t>Stack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 dirty="0" err="1"/>
              <a:t>jal</a:t>
            </a:r>
            <a:r>
              <a:rPr lang="en-US" altLang="en-US" dirty="0"/>
              <a:t> and </a:t>
            </a:r>
            <a:r>
              <a:rPr lang="en-US" altLang="en-US" dirty="0" err="1"/>
              <a:t>jr</a:t>
            </a:r>
            <a:endParaRPr lang="en-US" altLang="en-US" dirty="0"/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 dirty="0"/>
              <a:t>leaf and no-leaf procedure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 dirty="0"/>
              <a:t>Allocating space for new data on the heap</a:t>
            </a:r>
          </a:p>
        </p:txBody>
      </p:sp>
    </p:spTree>
    <p:extLst>
      <p:ext uri="{BB962C8B-B14F-4D97-AF65-F5344CB8AC3E}">
        <p14:creationId xmlns:p14="http://schemas.microsoft.com/office/powerpoint/2010/main" val="272046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foo(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f = 42;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	f += bar();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 return f - n;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}</a:t>
            </a:r>
          </a:p>
          <a:p>
            <a:pPr lvl="1" eaLnBrk="1" hangingPunct="1"/>
            <a:r>
              <a:rPr lang="en-US" altLang="en-US" dirty="0"/>
              <a:t>Use $s0 for f</a:t>
            </a:r>
          </a:p>
        </p:txBody>
      </p:sp>
    </p:spTree>
    <p:extLst>
      <p:ext uri="{BB962C8B-B14F-4D97-AF65-F5344CB8AC3E}">
        <p14:creationId xmlns:p14="http://schemas.microsoft.com/office/powerpoint/2010/main" val="40113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167342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 foo: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-12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 $s0,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 $a0, 8($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# bar might overwrite $a0!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$s0, $zero, 42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jal</a:t>
            </a:r>
            <a:r>
              <a:rPr lang="en-US" altLang="en-US" sz="1800" dirty="0">
                <a:latin typeface="Lucida Console" charset="0"/>
              </a:rPr>
              <a:t>   bar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add   $s0, $s0, $v0</a:t>
            </a:r>
          </a:p>
          <a:p>
            <a:pPr eaLnBrk="1" hangingPunct="1">
              <a:buNone/>
            </a:pPr>
            <a:endParaRPr lang="en-US" altLang="en-US" sz="1800" dirty="0">
              <a:latin typeface="Lucida Console" charset="0"/>
            </a:endParaRP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 $a0, 8($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sub   $v0, $s0, $a0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 $s0,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12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ra</a:t>
            </a:r>
            <a:endParaRPr lang="en-US" altLang="en-US" sz="1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2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167342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 foo: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-8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 $a0,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# bar might overwrite $a0!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jal</a:t>
            </a:r>
            <a:r>
              <a:rPr lang="en-US" altLang="en-US" sz="1800" dirty="0">
                <a:latin typeface="Lucida Console" charset="0"/>
              </a:rPr>
              <a:t>   bar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$v0, $v0, 42 # no calls after this</a:t>
            </a:r>
          </a:p>
          <a:p>
            <a:pPr eaLnBrk="1" hangingPunct="1">
              <a:buNone/>
            </a:pPr>
            <a:endParaRPr lang="en-US" altLang="en-US" sz="1800" dirty="0">
              <a:latin typeface="Lucida Console" charset="0"/>
            </a:endParaRP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  		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 $a0,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sub   $v0, $v0, $a0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</a:t>
            </a:r>
          </a:p>
          <a:p>
            <a:pPr eaLnBrk="1" hangingPunct="1">
              <a:buNone/>
            </a:pPr>
            <a:r>
              <a:rPr lang="en-US" altLang="en-US" sz="1800" dirty="0">
                <a:latin typeface="Lucida Console" charset="0"/>
              </a:rPr>
              <a:t>		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	 $</a:t>
            </a:r>
            <a:r>
              <a:rPr lang="en-US" altLang="en-US" sz="1800" dirty="0" err="1">
                <a:latin typeface="Lucida Console" charset="0"/>
              </a:rPr>
              <a:t>ra</a:t>
            </a:r>
            <a:endParaRPr lang="en-US" altLang="en-US" sz="1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seen only arrays of </a:t>
            </a:r>
            <a:r>
              <a:rPr lang="en-US" i="1" dirty="0"/>
              <a:t>words</a:t>
            </a:r>
            <a:endParaRPr lang="en-US" dirty="0"/>
          </a:p>
          <a:p>
            <a:r>
              <a:rPr lang="en-US" dirty="0"/>
              <a:t>But in general, arrays can have elements of any # numbers</a:t>
            </a:r>
          </a:p>
          <a:p>
            <a:pPr lvl="1"/>
            <a:r>
              <a:rPr lang="en-US" dirty="0"/>
              <a:t>Array of bytes</a:t>
            </a:r>
          </a:p>
          <a:p>
            <a:pPr lvl="1"/>
            <a:r>
              <a:rPr lang="en-US" dirty="0"/>
              <a:t>Array of half-words (2 bytes)</a:t>
            </a:r>
          </a:p>
          <a:p>
            <a:pPr lvl="1"/>
            <a:r>
              <a:rPr lang="en-US" dirty="0"/>
              <a:t>Array of double words (8 bytes, for floating point)</a:t>
            </a:r>
          </a:p>
          <a:p>
            <a:r>
              <a:rPr lang="en-US" dirty="0"/>
              <a:t>Changes indexing</a:t>
            </a:r>
          </a:p>
          <a:p>
            <a:pPr lvl="1"/>
            <a:r>
              <a:rPr lang="en-US" dirty="0"/>
              <a:t>Memory indexed by byte</a:t>
            </a:r>
          </a:p>
          <a:p>
            <a:r>
              <a:rPr lang="en-US" dirty="0" err="1"/>
              <a:t>lw</a:t>
            </a:r>
            <a:r>
              <a:rPr lang="en-US" dirty="0"/>
              <a:t> and </a:t>
            </a:r>
            <a:r>
              <a:rPr lang="en-US" dirty="0" err="1"/>
              <a:t>sw</a:t>
            </a:r>
            <a:r>
              <a:rPr lang="en-US" dirty="0"/>
              <a:t> address </a:t>
            </a:r>
            <a:r>
              <a:rPr lang="en-US" i="1" dirty="0"/>
              <a:t>must</a:t>
            </a:r>
            <a:r>
              <a:rPr lang="en-US" dirty="0"/>
              <a:t> be multiple of 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511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4A3A5D9-DAE9-DC42-A614-0318BDC9EFE1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Byte-encoded character sets</a:t>
            </a:r>
          </a:p>
          <a:p>
            <a:pPr lvl="1" eaLnBrk="1" hangingPunct="1"/>
            <a:r>
              <a:rPr lang="en-US" altLang="en-US" dirty="0"/>
              <a:t>ASCII: 128 characters</a:t>
            </a:r>
          </a:p>
          <a:p>
            <a:pPr lvl="2" eaLnBrk="1" hangingPunct="1"/>
            <a:r>
              <a:rPr lang="en-US" altLang="en-US" dirty="0"/>
              <a:t>95 graphic, 33 control</a:t>
            </a:r>
          </a:p>
          <a:p>
            <a:pPr lvl="1" eaLnBrk="1" hangingPunct="1"/>
            <a:r>
              <a:rPr lang="en-US" altLang="en-US" dirty="0"/>
              <a:t>Latin-1: 256 characters</a:t>
            </a:r>
          </a:p>
          <a:p>
            <a:pPr lvl="2" eaLnBrk="1" hangingPunct="1"/>
            <a:r>
              <a:rPr lang="en-US" altLang="en-US" dirty="0"/>
              <a:t>ASCII, +96 more graphic characters</a:t>
            </a:r>
          </a:p>
          <a:p>
            <a:pPr eaLnBrk="1" hangingPunct="1"/>
            <a:r>
              <a:rPr lang="en-US" altLang="en-US" dirty="0"/>
              <a:t>Unicode: 32-bit character set</a:t>
            </a:r>
          </a:p>
          <a:p>
            <a:pPr lvl="1" eaLnBrk="1" hangingPunct="1"/>
            <a:r>
              <a:rPr lang="en-US" altLang="en-US" dirty="0"/>
              <a:t>Used in Java, C++ wide characters, …</a:t>
            </a:r>
          </a:p>
          <a:p>
            <a:pPr lvl="1" eaLnBrk="1" hangingPunct="1"/>
            <a:r>
              <a:rPr lang="en-US" altLang="en-US" dirty="0"/>
              <a:t>Most of the world’s alphabets, plus symbols</a:t>
            </a:r>
          </a:p>
          <a:p>
            <a:pPr lvl="1" eaLnBrk="1" hangingPunct="1"/>
            <a:r>
              <a:rPr lang="en-US" altLang="en-US" dirty="0"/>
              <a:t>UTF-8, UTF-16: variable-length encodings</a:t>
            </a:r>
            <a:endParaRPr lang="en-AU" altLang="en-US" dirty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  <p:extLst>
      <p:ext uri="{BB962C8B-B14F-4D97-AF65-F5344CB8AC3E}">
        <p14:creationId xmlns:p14="http://schemas.microsoft.com/office/powerpoint/2010/main" val="502249773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18933</TotalTime>
  <Words>1043</Words>
  <Application>Microsoft Macintosh PowerPoint</Application>
  <PresentationFormat>On-screen Show (4:3)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procedures</vt:lpstr>
      <vt:lpstr>Memory Layout</vt:lpstr>
      <vt:lpstr>Registers to Save</vt:lpstr>
      <vt:lpstr>Summary: Procedure Calls </vt:lpstr>
      <vt:lpstr>Non-Leaf Procedure Example</vt:lpstr>
      <vt:lpstr>Non-Leaf Procedure Example</vt:lpstr>
      <vt:lpstr>Non-Leaf Procedure Example</vt:lpstr>
      <vt:lpstr>A Note on Arrays</vt:lpstr>
      <vt:lpstr>Character Data</vt:lpstr>
      <vt:lpstr>Byte/Halfword Operations</vt:lpstr>
      <vt:lpstr>String Copy Example</vt:lpstr>
      <vt:lpstr>String Copy Example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675</cp:revision>
  <dcterms:created xsi:type="dcterms:W3CDTF">2001-07-25T06:45:25Z</dcterms:created>
  <dcterms:modified xsi:type="dcterms:W3CDTF">2018-09-21T16:51:26Z</dcterms:modified>
</cp:coreProperties>
</file>