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23"/>
  </p:notesMasterIdLst>
  <p:handoutMasterIdLst>
    <p:handoutMasterId r:id="rId24"/>
  </p:handoutMasterIdLst>
  <p:sldIdLst>
    <p:sldId id="330" r:id="rId2"/>
    <p:sldId id="342" r:id="rId3"/>
    <p:sldId id="340" r:id="rId4"/>
    <p:sldId id="308" r:id="rId5"/>
    <p:sldId id="309" r:id="rId6"/>
    <p:sldId id="310" r:id="rId7"/>
    <p:sldId id="341" r:id="rId8"/>
    <p:sldId id="311" r:id="rId9"/>
    <p:sldId id="312" r:id="rId10"/>
    <p:sldId id="378" r:id="rId11"/>
    <p:sldId id="446" r:id="rId12"/>
    <p:sldId id="448" r:id="rId13"/>
    <p:sldId id="449" r:id="rId14"/>
    <p:sldId id="450" r:id="rId15"/>
    <p:sldId id="451" r:id="rId16"/>
    <p:sldId id="452" r:id="rId17"/>
    <p:sldId id="298" r:id="rId18"/>
    <p:sldId id="343" r:id="rId19"/>
    <p:sldId id="299" r:id="rId20"/>
    <p:sldId id="314" r:id="rId21"/>
    <p:sldId id="373" r:id="rId22"/>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3" autoAdjust="0"/>
    <p:restoredTop sz="80357" autoAdjust="0"/>
  </p:normalViewPr>
  <p:slideViewPr>
    <p:cSldViewPr>
      <p:cViewPr varScale="1">
        <p:scale>
          <a:sx n="100" d="100"/>
          <a:sy n="100" d="100"/>
        </p:scale>
        <p:origin x="226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5D2009F6-FA81-4049-9559-E6A436CAE83A}" type="datetime4">
              <a:rPr lang="en-US" smtClean="0"/>
              <a:t>August 27,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EAF226D4-3F50-2542-A967-7AF82AA20FD5}" type="datetime4">
              <a:rPr lang="en-US" smtClean="0"/>
              <a:t>August 27, 2018</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E11961B2-F8A8-D54F-A4B8-7BB855471288}" type="datetime4">
              <a:rPr lang="en-US" smtClean="0"/>
              <a:t>August 27,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to work through a few more problems, speed voting here.</a:t>
            </a:r>
          </a:p>
          <a:p>
            <a:endParaRPr lang="en-US" dirty="0"/>
          </a:p>
          <a:p>
            <a:r>
              <a:rPr lang="en-US" dirty="0"/>
              <a:t>Slide by Leo Porter.</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2DBD8D5-35AD-9E4C-B192-B64224C9E0F6}" type="datetime4">
              <a:rPr lang="en-US" smtClean="0"/>
              <a:t>August 27,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10</a:t>
            </a:fld>
            <a:endParaRPr lang="en-US" altLang="en-US"/>
          </a:p>
        </p:txBody>
      </p:sp>
    </p:spTree>
    <p:extLst>
      <p:ext uri="{BB962C8B-B14F-4D97-AF65-F5344CB8AC3E}">
        <p14:creationId xmlns:p14="http://schemas.microsoft.com/office/powerpoint/2010/main" val="3391461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06DBB27-1C57-654A-86A0-D8598366217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E2B8EFEB-F8BD-CD47-AB1C-1DC2A0302FE7}"/>
              </a:ext>
            </a:extLst>
          </p:cNvPr>
          <p:cNvSpPr>
            <a:spLocks noGrp="1" noChangeArrowheads="1"/>
          </p:cNvSpPr>
          <p:nvPr>
            <p:ph type="body" idx="1"/>
          </p:nvPr>
        </p:nvSpPr>
        <p:spPr>
          <a:noFill/>
        </p:spPr>
        <p:txBody>
          <a:bodyPr/>
          <a:lstStyle/>
          <a:p>
            <a:pPr>
              <a:spcBef>
                <a:spcPct val="50000"/>
              </a:spcBef>
            </a:pPr>
            <a:r>
              <a:rPr lang="en-US" altLang="en-US" sz="1200" dirty="0">
                <a:solidFill>
                  <a:srgbClr val="009900"/>
                </a:solidFill>
              </a:rPr>
              <a:t>500 MHz = 5 * 10^8...</a:t>
            </a:r>
          </a:p>
          <a:p>
            <a:pPr>
              <a:spcBef>
                <a:spcPct val="50000"/>
              </a:spcBef>
            </a:pPr>
            <a:endParaRPr lang="en-US" altLang="en-US" sz="1200" dirty="0">
              <a:solidFill>
                <a:srgbClr val="009900"/>
              </a:solidFill>
            </a:endParaRPr>
          </a:p>
          <a:p>
            <a:pPr>
              <a:spcBef>
                <a:spcPct val="50000"/>
              </a:spcBef>
            </a:pPr>
            <a:r>
              <a:rPr lang="en-US" altLang="en-US" sz="1200" dirty="0">
                <a:solidFill>
                  <a:srgbClr val="009900"/>
                </a:solidFill>
              </a:rPr>
              <a:t>3 sec = 1*10^9 </a:t>
            </a:r>
            <a:r>
              <a:rPr lang="en-US" altLang="en-US" sz="1200" dirty="0" err="1">
                <a:solidFill>
                  <a:srgbClr val="009900"/>
                </a:solidFill>
              </a:rPr>
              <a:t>inst</a:t>
            </a:r>
            <a:r>
              <a:rPr lang="en-US" altLang="en-US" sz="1200" dirty="0">
                <a:solidFill>
                  <a:srgbClr val="009900"/>
                </a:solidFill>
              </a:rPr>
              <a:t>*CPI * 1sec/(5*10^8)cycles</a:t>
            </a:r>
          </a:p>
          <a:p>
            <a:pPr>
              <a:spcBef>
                <a:spcPct val="50000"/>
              </a:spcBef>
            </a:pPr>
            <a:r>
              <a:rPr lang="en-US" altLang="en-US" sz="1200" dirty="0">
                <a:solidFill>
                  <a:srgbClr val="009900"/>
                </a:solidFill>
              </a:rPr>
              <a:t>1.5*10^9 cycles = 10^9insts*CPI</a:t>
            </a:r>
          </a:p>
          <a:p>
            <a:pPr>
              <a:spcBef>
                <a:spcPct val="50000"/>
              </a:spcBef>
            </a:pPr>
            <a:r>
              <a:rPr lang="en-US" altLang="en-US" sz="1200" dirty="0">
                <a:solidFill>
                  <a:srgbClr val="009900"/>
                </a:solidFill>
              </a:rPr>
              <a:t>1.5 = CPI</a:t>
            </a:r>
          </a:p>
          <a:p>
            <a:endParaRPr lang="en-US" altLang="en-US" dirty="0"/>
          </a:p>
          <a:p>
            <a:r>
              <a:rPr lang="en-US" altLang="en-US" dirty="0"/>
              <a:t>Correct answer: C</a:t>
            </a:r>
          </a:p>
          <a:p>
            <a:r>
              <a:rPr lang="en-US" altLang="en-US" dirty="0"/>
              <a:t>This is </a:t>
            </a:r>
            <a:r>
              <a:rPr lang="en-US" altLang="en-US" dirty="0" err="1"/>
              <a:t>kinda</a:t>
            </a:r>
            <a:r>
              <a:rPr lang="en-US" altLang="en-US" dirty="0"/>
              <a:t> plug and chug, but they need to get this right as we’ll be using this equation throughout the class.  Most common errors are not understanding how to do 1 billion (1*10^9) or incorrectly thinking (1/(5*10^8)) = (5*10^-8)</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Slide by Leo Porter.</a:t>
            </a:r>
          </a:p>
          <a:p>
            <a:endParaRPr lang="en-US" altLang="en-US" dirty="0"/>
          </a:p>
        </p:txBody>
      </p:sp>
    </p:spTree>
    <p:extLst>
      <p:ext uri="{BB962C8B-B14F-4D97-AF65-F5344CB8AC3E}">
        <p14:creationId xmlns:p14="http://schemas.microsoft.com/office/powerpoint/2010/main" val="853540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DC92EC0-4CCA-4F49-9615-BD3A3606E824}"/>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2FA5F553-F71A-AD42-9300-AD2E230B4902}"/>
              </a:ext>
            </a:extLst>
          </p:cNvPr>
          <p:cNvSpPr>
            <a:spLocks noGrp="1" noChangeArrowheads="1"/>
          </p:cNvSpPr>
          <p:nvPr>
            <p:ph type="body" idx="1"/>
          </p:nvPr>
        </p:nvSpPr>
        <p:spPr>
          <a:noFill/>
        </p:spPr>
        <p:txBody>
          <a:bodyPr/>
          <a:lstStyle/>
          <a:p>
            <a:r>
              <a:rPr lang="en-US" altLang="en-US" dirty="0"/>
              <a:t>Correct answer B</a:t>
            </a:r>
          </a:p>
          <a:p>
            <a:endParaRPr lang="en-US" altLang="en-US" dirty="0"/>
          </a:p>
          <a:p>
            <a:r>
              <a:rPr lang="en-US" altLang="en-US" dirty="0"/>
              <a:t>They know IC (whole point of algorithms, etc.) but CPI is a different matter.  I tell them “If I told you divide takes more cycles than subtract would that change your answer?” and they usually get the idea.  CT is interesting as in general, they can’t change it.  But with today’s DVFS (dynamic voltage and frequency scaling), they might be able to.  So I mention that.</a:t>
            </a:r>
          </a:p>
          <a:p>
            <a:endParaRPr lang="en-US" altLang="en-US" dirty="0"/>
          </a:p>
          <a:p>
            <a:r>
              <a:rPr lang="en-US" altLang="en-US" dirty="0"/>
              <a:t>Slide by Leo Porter.</a:t>
            </a:r>
          </a:p>
        </p:txBody>
      </p:sp>
    </p:spTree>
    <p:extLst>
      <p:ext uri="{BB962C8B-B14F-4D97-AF65-F5344CB8AC3E}">
        <p14:creationId xmlns:p14="http://schemas.microsoft.com/office/powerpoint/2010/main" val="1134072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E69F861-E79D-8C4C-92F5-D30817E1A662}"/>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F78B8659-4CAE-3C44-BEF7-F032B6495B9A}"/>
              </a:ext>
            </a:extLst>
          </p:cNvPr>
          <p:cNvSpPr>
            <a:spLocks noGrp="1" noChangeArrowheads="1"/>
          </p:cNvSpPr>
          <p:nvPr>
            <p:ph type="body" idx="1"/>
          </p:nvPr>
        </p:nvSpPr>
        <p:spPr>
          <a:noFill/>
        </p:spPr>
        <p:txBody>
          <a:bodyPr/>
          <a:lstStyle/>
          <a:p>
            <a:r>
              <a:rPr lang="en-US" altLang="en-US" dirty="0"/>
              <a:t>Correct answer B</a:t>
            </a:r>
          </a:p>
          <a:p>
            <a:endParaRPr lang="en-US" altLang="en-US" dirty="0"/>
          </a:p>
          <a:p>
            <a:r>
              <a:rPr lang="en-US" altLang="en-US" dirty="0"/>
              <a:t>This flows pretty cleanly from the previous question.</a:t>
            </a:r>
          </a:p>
          <a:p>
            <a:endParaRPr lang="en-US" altLang="en-US" dirty="0"/>
          </a:p>
          <a:p>
            <a:endParaRPr lang="en-US" altLang="en-US" dirty="0"/>
          </a:p>
          <a:p>
            <a:r>
              <a:rPr lang="en-US" altLang="en-US" dirty="0"/>
              <a:t>Slide by Leo Porter</a:t>
            </a:r>
          </a:p>
        </p:txBody>
      </p:sp>
    </p:spTree>
    <p:extLst>
      <p:ext uri="{BB962C8B-B14F-4D97-AF65-F5344CB8AC3E}">
        <p14:creationId xmlns:p14="http://schemas.microsoft.com/office/powerpoint/2010/main" val="1699174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FD9AD8F-41D7-924B-9162-733E40A2101E}"/>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E6A287A9-3C05-EF46-842E-EB2ACCA333FA}"/>
              </a:ext>
            </a:extLst>
          </p:cNvPr>
          <p:cNvSpPr>
            <a:spLocks noGrp="1" noChangeArrowheads="1"/>
          </p:cNvSpPr>
          <p:nvPr>
            <p:ph type="body" idx="1"/>
          </p:nvPr>
        </p:nvSpPr>
        <p:spPr>
          <a:noFill/>
        </p:spPr>
        <p:txBody>
          <a:bodyPr/>
          <a:lstStyle/>
          <a:p>
            <a:r>
              <a:rPr lang="en-US" altLang="en-US" dirty="0"/>
              <a:t>Correct answer C</a:t>
            </a:r>
          </a:p>
          <a:p>
            <a:endParaRPr lang="en-US" altLang="en-US" dirty="0"/>
          </a:p>
          <a:p>
            <a:r>
              <a:rPr lang="en-US" altLang="en-US" dirty="0"/>
              <a:t>I like to point out I could have a single instruction called factorial.  That could really change IC and CPI, but depending on how complex or simple my instructions are, I might impact CT as well.</a:t>
            </a:r>
          </a:p>
          <a:p>
            <a:endParaRPr lang="en-US" altLang="en-US" dirty="0"/>
          </a:p>
          <a:p>
            <a:endParaRPr lang="en-US" altLang="en-US" dirty="0"/>
          </a:p>
          <a:p>
            <a:r>
              <a:rPr lang="en-US" altLang="en-US" dirty="0"/>
              <a:t>Slide by Leo Porter</a:t>
            </a:r>
          </a:p>
        </p:txBody>
      </p:sp>
    </p:spTree>
    <p:extLst>
      <p:ext uri="{BB962C8B-B14F-4D97-AF65-F5344CB8AC3E}">
        <p14:creationId xmlns:p14="http://schemas.microsoft.com/office/powerpoint/2010/main" val="3992545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6054DD9-4E08-3E47-A3AC-5F6235B65DFF}"/>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ABAFAB5B-53FA-8647-8CDD-A7168BF2BC69}"/>
              </a:ext>
            </a:extLst>
          </p:cNvPr>
          <p:cNvSpPr>
            <a:spLocks noGrp="1" noChangeArrowheads="1"/>
          </p:cNvSpPr>
          <p:nvPr>
            <p:ph type="body" idx="1"/>
          </p:nvPr>
        </p:nvSpPr>
        <p:spPr>
          <a:noFill/>
        </p:spPr>
        <p:txBody>
          <a:bodyPr/>
          <a:lstStyle/>
          <a:p>
            <a:r>
              <a:rPr lang="en-US" altLang="en-US" dirty="0"/>
              <a:t>Correct answer D</a:t>
            </a:r>
          </a:p>
          <a:p>
            <a:endParaRPr lang="en-US" altLang="en-US" dirty="0"/>
          </a:p>
          <a:p>
            <a:r>
              <a:rPr lang="en-US" altLang="en-US" dirty="0"/>
              <a:t>They have a fixed ISA, but they can make multiply faster or change the hardware to have better CPI.</a:t>
            </a:r>
          </a:p>
          <a:p>
            <a:endParaRPr lang="en-US" altLang="en-US" dirty="0"/>
          </a:p>
          <a:p>
            <a:endParaRPr lang="en-US" altLang="en-US" dirty="0"/>
          </a:p>
          <a:p>
            <a:r>
              <a:rPr lang="en-US" altLang="en-US" dirty="0"/>
              <a:t>Slide by Leo Porter</a:t>
            </a:r>
          </a:p>
        </p:txBody>
      </p:sp>
    </p:spTree>
    <p:extLst>
      <p:ext uri="{BB962C8B-B14F-4D97-AF65-F5344CB8AC3E}">
        <p14:creationId xmlns:p14="http://schemas.microsoft.com/office/powerpoint/2010/main" val="1002444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9AAE8FF-684B-DE48-9453-F0D029368E3E}"/>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E82B0989-1E81-B442-9432-2442763E936C}"/>
              </a:ext>
            </a:extLst>
          </p:cNvPr>
          <p:cNvSpPr>
            <a:spLocks noGrp="1" noChangeArrowheads="1"/>
          </p:cNvSpPr>
          <p:nvPr>
            <p:ph type="body" idx="1"/>
          </p:nvPr>
        </p:nvSpPr>
        <p:spPr>
          <a:noFill/>
        </p:spPr>
        <p:txBody>
          <a:bodyPr/>
          <a:lstStyle/>
          <a:p>
            <a:r>
              <a:rPr lang="en-US" altLang="en-US" dirty="0"/>
              <a:t>Correct answer E</a:t>
            </a:r>
          </a:p>
          <a:p>
            <a:r>
              <a:rPr lang="en-US" altLang="en-US" dirty="0"/>
              <a:t>A bit tricky, but this one usually sparks a good discussion.  They usually realize that 1 is incorrect.  Sometimes they see that 3 is wrong.  But seeing that the same ISA, same program could have a different CPI is hard.  They saw it, arguably, in the reading.  But again, their understanding of CPI is very tenuous at this point so I want to give them at least some intuition about it so when we dive into it in more detail later, they have a feel for it.</a:t>
            </a:r>
          </a:p>
          <a:p>
            <a:endParaRPr lang="en-US" altLang="en-US" dirty="0"/>
          </a:p>
          <a:p>
            <a:endParaRPr lang="en-US" altLang="en-US" dirty="0"/>
          </a:p>
          <a:p>
            <a:r>
              <a:rPr lang="en-US" altLang="en-US" dirty="0"/>
              <a:t>Slide by Leo Porter</a:t>
            </a:r>
          </a:p>
        </p:txBody>
      </p:sp>
    </p:spTree>
    <p:extLst>
      <p:ext uri="{BB962C8B-B14F-4D97-AF65-F5344CB8AC3E}">
        <p14:creationId xmlns:p14="http://schemas.microsoft.com/office/powerpoint/2010/main" val="220568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91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4C72238-A134-8F4A-8BFC-0835DDB02AB9}" type="datetime4">
              <a:rPr lang="en-US" altLang="en-US" smtClean="0">
                <a:latin typeface="Times New Roman" charset="0"/>
              </a:rPr>
              <a:t>August 27, 2018</a:t>
            </a:fld>
            <a:endParaRPr lang="en-US" altLang="en-US">
              <a:latin typeface="Times New Roman" charset="0"/>
            </a:endParaRPr>
          </a:p>
        </p:txBody>
      </p:sp>
      <p:sp>
        <p:nvSpPr>
          <p:cNvPr id="91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91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1DE815B-FEA4-704A-991D-339C4F3EBAE8}" type="slidenum">
              <a:rPr lang="en-US" altLang="en-US">
                <a:latin typeface="Times New Roman" charset="0"/>
              </a:rPr>
              <a:pPr/>
              <a:t>17</a:t>
            </a:fld>
            <a:endParaRPr lang="en-US" altLang="en-US">
              <a:latin typeface="Times New Roman" charset="0"/>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Times New Roman" charset="0"/>
              </a:rPr>
              <a:t>Section 1.7</a:t>
            </a:r>
          </a:p>
          <a:p>
            <a:r>
              <a:rPr lang="en-AU" altLang="en-US" dirty="0">
                <a:latin typeface="Times New Roman" charset="0"/>
              </a:rPr>
              <a:t>Power and clock rate increased until we hit a wall...too much power,</a:t>
            </a:r>
            <a:r>
              <a:rPr lang="en-AU" altLang="en-US" baseline="0" dirty="0">
                <a:latin typeface="Times New Roman" charset="0"/>
              </a:rPr>
              <a:t> plus this causes heat which you have to cool</a:t>
            </a:r>
            <a:endParaRPr lang="en-AU" altLang="en-US" dirty="0">
              <a:latin typeface="Times New Roman" charset="0"/>
            </a:endParaRPr>
          </a:p>
          <a:p>
            <a:r>
              <a:rPr lang="en-AU" altLang="en-US" dirty="0">
                <a:latin typeface="Times New Roman" charset="0"/>
              </a:rPr>
              <a:t>CMOS = Complementary metal</a:t>
            </a:r>
            <a:r>
              <a:rPr lang="en-AU" altLang="en-US" baseline="0" dirty="0">
                <a:latin typeface="Times New Roman" charset="0"/>
              </a:rPr>
              <a:t> oxide semiconductor</a:t>
            </a:r>
          </a:p>
          <a:p>
            <a:r>
              <a:rPr lang="en-AU" altLang="en-US" baseline="0" dirty="0">
                <a:latin typeface="Times New Roman" charset="0"/>
              </a:rPr>
              <a:t>Capacitive load: resist changes in voltage</a:t>
            </a:r>
          </a:p>
          <a:p>
            <a:r>
              <a:rPr lang="en-AU" altLang="en-US" baseline="0" dirty="0">
                <a:latin typeface="Times New Roman" charset="0"/>
              </a:rPr>
              <a:t>Frequency of transitions for the transistor</a:t>
            </a:r>
            <a:endParaRPr lang="en-AU" altLang="en-US" dirty="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en-US" dirty="0">
                <a:latin typeface="Times New Roman" charset="0"/>
              </a:rPr>
              <a:t>We</a:t>
            </a:r>
            <a:r>
              <a:rPr lang="en-AU" altLang="en-US" baseline="0" dirty="0">
                <a:latin typeface="Times New Roman" charset="0"/>
              </a:rPr>
              <a:t> can’t reduce voltage further</a:t>
            </a:r>
          </a:p>
          <a:p>
            <a:r>
              <a:rPr lang="en-AU" altLang="en-US" baseline="0" dirty="0">
                <a:latin typeface="Times New Roman" charset="0"/>
              </a:rPr>
              <a:t>We can’t remove more heat</a:t>
            </a:r>
            <a:endParaRPr lang="en-AU" altLang="en-US" dirty="0">
              <a:latin typeface="Times New Roman" charset="0"/>
            </a:endParaRPr>
          </a:p>
          <a:p>
            <a:endParaRPr lang="en-US" dirty="0"/>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EAF226D4-3F50-2542-A967-7AF82AA20FD5}" type="datetime4">
              <a:rPr lang="en-US" smtClean="0"/>
              <a:t>August 27,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18</a:t>
            </a:fld>
            <a:endParaRPr lang="en-US" altLang="en-US"/>
          </a:p>
        </p:txBody>
      </p:sp>
    </p:spTree>
    <p:extLst>
      <p:ext uri="{BB962C8B-B14F-4D97-AF65-F5344CB8AC3E}">
        <p14:creationId xmlns:p14="http://schemas.microsoft.com/office/powerpoint/2010/main" val="1226942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952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F968198-A41C-2F4E-9E1E-DCB41754D6A5}" type="datetime4">
              <a:rPr lang="en-US" altLang="en-US" smtClean="0">
                <a:latin typeface="Times New Roman" charset="0"/>
              </a:rPr>
              <a:t>August 27, 2018</a:t>
            </a:fld>
            <a:endParaRPr lang="en-US" altLang="en-US">
              <a:latin typeface="Times New Roman" charset="0"/>
            </a:endParaRPr>
          </a:p>
        </p:txBody>
      </p:sp>
      <p:sp>
        <p:nvSpPr>
          <p:cNvPr id="952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952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4B1DF1B-97EF-D14F-A5DC-30ADC7743B20}" type="slidenum">
              <a:rPr lang="en-US" altLang="en-US">
                <a:latin typeface="Times New Roman" charset="0"/>
              </a:rPr>
              <a:pPr/>
              <a:t>19</a:t>
            </a:fld>
            <a:endParaRPr lang="en-US" altLang="en-US">
              <a:latin typeface="Times New Roman" charset="0"/>
            </a:endParaRPr>
          </a:p>
        </p:txBody>
      </p:sp>
      <p:sp>
        <p:nvSpPr>
          <p:cNvPr id="95237" name="Rectangle 2"/>
          <p:cNvSpPr>
            <a:spLocks noGrp="1" noRot="1" noChangeAspect="1" noChangeArrowheads="1" noTextEdit="1"/>
          </p:cNvSpPr>
          <p:nvPr>
            <p:ph type="sldImg"/>
          </p:nvPr>
        </p:nvSpPr>
        <p:spPr>
          <a:ln/>
        </p:spPr>
      </p:sp>
      <p:sp>
        <p:nvSpPr>
          <p:cNvPr id="952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Times New Roman" charset="0"/>
              </a:rPr>
              <a:t>Section 1.8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E91D3AC9-B2AE-6449-ADD3-9446B3E531BD}" type="datetime4">
              <a:rPr lang="en-US" smtClean="0"/>
              <a:t>August 27,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2</a:t>
            </a:fld>
            <a:endParaRPr lang="en-US" altLang="en-US"/>
          </a:p>
        </p:txBody>
      </p:sp>
    </p:spTree>
    <p:extLst>
      <p:ext uri="{BB962C8B-B14F-4D97-AF65-F5344CB8AC3E}">
        <p14:creationId xmlns:p14="http://schemas.microsoft.com/office/powerpoint/2010/main" val="3834068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972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126B365-A23F-1946-AC93-9A7A9407A6B4}" type="datetime4">
              <a:rPr lang="en-US" altLang="en-US" smtClean="0">
                <a:latin typeface="Times New Roman" charset="0"/>
              </a:rPr>
              <a:t>August 27, 2018</a:t>
            </a:fld>
            <a:endParaRPr lang="en-US" altLang="en-US">
              <a:latin typeface="Times New Roman" charset="0"/>
            </a:endParaRPr>
          </a:p>
        </p:txBody>
      </p:sp>
      <p:sp>
        <p:nvSpPr>
          <p:cNvPr id="972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972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8877D7D-2D09-AD4F-87A5-21ED09C43243}" type="slidenum">
              <a:rPr lang="en-US" altLang="en-US">
                <a:latin typeface="Times New Roman" charset="0"/>
              </a:rPr>
              <a:pPr/>
              <a:t>20</a:t>
            </a:fld>
            <a:endParaRPr lang="en-US" altLang="en-US">
              <a:latin typeface="Times New Roman" charset="0"/>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AU" alt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also account for the instructions we have. So let's talk about CPI.</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EAF226D4-3F50-2542-A967-7AF82AA20FD5}" type="datetime4">
              <a:rPr lang="en-US" smtClean="0"/>
              <a:t>August 27,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3</a:t>
            </a:fld>
            <a:endParaRPr lang="en-US" altLang="en-US"/>
          </a:p>
        </p:txBody>
      </p:sp>
    </p:spTree>
    <p:extLst>
      <p:ext uri="{BB962C8B-B14F-4D97-AF65-F5344CB8AC3E}">
        <p14:creationId xmlns:p14="http://schemas.microsoft.com/office/powerpoint/2010/main" val="300756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808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B4859D8-9EE7-6044-BA2B-508D0AD7742E}" type="datetime4">
              <a:rPr lang="en-US" altLang="en-US" smtClean="0">
                <a:latin typeface="Times New Roman" charset="0"/>
              </a:rPr>
              <a:t>August 27, 2018</a:t>
            </a:fld>
            <a:endParaRPr lang="en-US" altLang="en-US">
              <a:latin typeface="Times New Roman" charset="0"/>
            </a:endParaRPr>
          </a:p>
        </p:txBody>
      </p:sp>
      <p:sp>
        <p:nvSpPr>
          <p:cNvPr id="80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80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92CD75B-9F03-7442-AF0B-3B0DA4E9DFD7}" type="slidenum">
              <a:rPr lang="en-US" altLang="en-US">
                <a:latin typeface="Times New Roman" charset="0"/>
              </a:rPr>
              <a:pPr/>
              <a:t>4</a:t>
            </a:fld>
            <a:endParaRPr lang="en-US" altLang="en-US">
              <a:latin typeface="Times New Roman" charset="0"/>
            </a:endParaRPr>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AU" altLang="en-US" dirty="0">
                <a:latin typeface="Times New Roman" charset="0"/>
              </a:rPr>
              <a:t>Notice how this is the same formula as before, we've just expanded "clock cycles" into two components.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829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A5CE5B5-98EA-7545-B3EE-32866CB29079}" type="datetime4">
              <a:rPr lang="en-US" altLang="en-US" smtClean="0">
                <a:latin typeface="Times New Roman" charset="0"/>
              </a:rPr>
              <a:t>August 27, 2018</a:t>
            </a:fld>
            <a:endParaRPr lang="en-US" altLang="en-US">
              <a:latin typeface="Times New Roman" charset="0"/>
            </a:endParaRPr>
          </a:p>
        </p:txBody>
      </p:sp>
      <p:sp>
        <p:nvSpPr>
          <p:cNvPr id="82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82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479A201-E0CA-8743-ADFC-A7BE352A5873}" type="slidenum">
              <a:rPr lang="en-US" altLang="en-US">
                <a:latin typeface="Times New Roman" charset="0"/>
              </a:rPr>
              <a:pPr/>
              <a:t>5</a:t>
            </a:fld>
            <a:endParaRPr lang="en-US" altLang="en-US">
              <a:latin typeface="Times New Roman" charset="0"/>
            </a:endParaRPr>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AU" altLang="en-US" dirty="0">
                <a:latin typeface="Times New Roman" charset="0"/>
              </a:rPr>
              <a:t>Note: we have IC in our formula, but in this case it's the same for each...</a:t>
            </a:r>
          </a:p>
          <a:p>
            <a:r>
              <a:rPr lang="en-AU" altLang="en-US" dirty="0">
                <a:latin typeface="Times New Roman" charset="0"/>
              </a:rPr>
              <a:t>First compute CPU time for A and B, then compute the correct ratio.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849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4BBAFA0-3A04-224D-9B08-292CB39CE401}" type="datetime4">
              <a:rPr lang="en-US" altLang="en-US" smtClean="0">
                <a:latin typeface="Times New Roman" charset="0"/>
              </a:rPr>
              <a:t>August 27, 2018</a:t>
            </a:fld>
            <a:endParaRPr lang="en-US" altLang="en-US">
              <a:latin typeface="Times New Roman" charset="0"/>
            </a:endParaRPr>
          </a:p>
        </p:txBody>
      </p:sp>
      <p:sp>
        <p:nvSpPr>
          <p:cNvPr id="849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84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35186A3-5987-004B-841D-C21BC8A78B04}" type="slidenum">
              <a:rPr lang="en-US" altLang="en-US">
                <a:latin typeface="Times New Roman" charset="0"/>
              </a:rPr>
              <a:pPr/>
              <a:t>6</a:t>
            </a:fld>
            <a:endParaRPr lang="en-US" altLang="en-US">
              <a:latin typeface="Times New Roman" charset="0"/>
            </a:endParaRPr>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AU" altLang="en-US" dirty="0">
                <a:latin typeface="Times New Roman" charset="0"/>
              </a:rPr>
              <a:t>This depends on the instruction mix, which means it depends on the program! Different programs have different CPI, and if you ever need to profile and performance engineer and program, one thing you might check is the CPI and if it can be improved, by, say, rearranging some instructions. (though compilers do a pretty good job of this)</a:t>
            </a:r>
          </a:p>
          <a:p>
            <a:endParaRPr lang="en-AU" altLang="en-US" dirty="0">
              <a:latin typeface="Times New Roman" charset="0"/>
            </a:endParaRPr>
          </a:p>
          <a:p>
            <a:r>
              <a:rPr lang="en-AU" altLang="en-US" dirty="0">
                <a:latin typeface="Times New Roman" charset="0"/>
              </a:rPr>
              <a:t>This is one formula for CPI, which actually is kind of annoying. The easier way is just to sum all the clock cycles taken and divide by the instruction count. Though sometimes you may have the instruction mix and not the # clock cycles taken...</a:t>
            </a:r>
            <a:br>
              <a:rPr lang="en-AU" altLang="en-US" dirty="0">
                <a:latin typeface="Times New Roman" charset="0"/>
              </a:rPr>
            </a:br>
            <a:endParaRPr lang="en-AU" altLang="en-US" dirty="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800" dirty="0"/>
              <a:t>(together) Sequence 1: IC = 5</a:t>
            </a:r>
          </a:p>
          <a:p>
            <a:pPr lvl="1" eaLnBrk="1" hangingPunct="1"/>
            <a:r>
              <a:rPr lang="en-US" altLang="en-US" sz="2400" dirty="0"/>
              <a:t>Clock Cycles</a:t>
            </a:r>
            <a:br>
              <a:rPr lang="en-US" altLang="en-US" sz="2400" dirty="0"/>
            </a:br>
            <a:r>
              <a:rPr lang="en-US" altLang="en-US" sz="2400" dirty="0"/>
              <a:t>= 2×1 + 1×2 + 2×3</a:t>
            </a:r>
            <a:br>
              <a:rPr lang="en-US" altLang="en-US" sz="2400" dirty="0"/>
            </a:br>
            <a:r>
              <a:rPr lang="en-US" altLang="en-US" sz="2400" dirty="0"/>
              <a:t>= 10</a:t>
            </a:r>
          </a:p>
          <a:p>
            <a:pPr lvl="1" eaLnBrk="1" hangingPunct="1"/>
            <a:r>
              <a:rPr lang="en-US" altLang="en-US" sz="2400" dirty="0"/>
              <a:t>Avg. CPI = 10/5 = 2.0</a:t>
            </a:r>
          </a:p>
          <a:p>
            <a:endParaRPr lang="en-US" dirty="0"/>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868B90E9-919A-2541-9C4E-5B9BEDAD00A6}" type="datetime4">
              <a:rPr lang="en-US" smtClean="0"/>
              <a:t>August 27,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7</a:t>
            </a:fld>
            <a:endParaRPr lang="en-US" altLang="en-US"/>
          </a:p>
        </p:txBody>
      </p:sp>
    </p:spTree>
    <p:extLst>
      <p:ext uri="{BB962C8B-B14F-4D97-AF65-F5344CB8AC3E}">
        <p14:creationId xmlns:p14="http://schemas.microsoft.com/office/powerpoint/2010/main" val="67631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87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27EA17E-D9C8-D646-BC30-02F28F117309}" type="datetime4">
              <a:rPr lang="en-US" altLang="en-US" smtClean="0">
                <a:latin typeface="Times New Roman" charset="0"/>
              </a:rPr>
              <a:t>August 27, 2018</a:t>
            </a:fld>
            <a:endParaRPr lang="en-US" altLang="en-US">
              <a:latin typeface="Times New Roman" charset="0"/>
            </a:endParaRPr>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6A9B081-EC23-E54F-AD99-8B54220476E8}" type="slidenum">
              <a:rPr lang="en-US" altLang="en-US">
                <a:latin typeface="Times New Roman" charset="0"/>
              </a:rPr>
              <a:pPr/>
              <a:t>8</a:t>
            </a:fld>
            <a:endParaRPr lang="en-US" altLang="en-US">
              <a:latin typeface="Times New Roman" charset="0"/>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AU" alt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Morgan Kaufmann Publishers</a:t>
            </a:r>
          </a:p>
        </p:txBody>
      </p:sp>
      <p:sp>
        <p:nvSpPr>
          <p:cNvPr id="89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38EFB73-9854-0F40-B2D6-5DC78F20B78F}" type="datetime4">
              <a:rPr lang="en-US" altLang="en-US" smtClean="0">
                <a:latin typeface="Times New Roman" charset="0"/>
              </a:rPr>
              <a:t>August 27, 2018</a:t>
            </a:fld>
            <a:endParaRPr lang="en-US" altLang="en-US">
              <a:latin typeface="Times New Roman" charset="0"/>
            </a:endParaRPr>
          </a:p>
        </p:txBody>
      </p:sp>
      <p:sp>
        <p:nvSpPr>
          <p:cNvPr id="89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1 — Computer Abstractions and Technology</a:t>
            </a:r>
          </a:p>
        </p:txBody>
      </p:sp>
      <p:sp>
        <p:nvSpPr>
          <p:cNvPr id="89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CA7A7B9-1266-954B-86BC-12D296DB15B8}" type="slidenum">
              <a:rPr lang="en-US" altLang="en-US">
                <a:latin typeface="Times New Roman" charset="0"/>
              </a:rPr>
              <a:pPr/>
              <a:t>9</a:t>
            </a:fld>
            <a:endParaRPr lang="en-US" altLang="en-US">
              <a:latin typeface="Times New Roman" charset="0"/>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AU" altLang="en-US" dirty="0">
                <a:latin typeface="Times New Roman" charset="0"/>
              </a:rPr>
              <a:t>Response time and Throughput</a:t>
            </a:r>
          </a:p>
          <a:p>
            <a:r>
              <a:rPr lang="en-AU" altLang="en-US" dirty="0">
                <a:latin typeface="Times New Roman" charset="0"/>
              </a:rPr>
              <a:t>Performance measures: CPI, IC</a:t>
            </a:r>
          </a:p>
          <a:p>
            <a:r>
              <a:rPr lang="en-AU" altLang="en-US" dirty="0">
                <a:latin typeface="Times New Roman" charset="0"/>
              </a:rPr>
              <a:t>Performance = 1/Execution Time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219200"/>
            <a:ext cx="8077200" cy="4876800"/>
          </a:xfrm>
        </p:spPr>
        <p:txBody>
          <a:bodyPr/>
          <a:lstStyle/>
          <a:p>
            <a:pPr lvl="0"/>
            <a:endParaRPr lang="en-US" noProof="0"/>
          </a:p>
        </p:txBody>
      </p:sp>
      <p:sp>
        <p:nvSpPr>
          <p:cNvPr id="4" name="Rectangle 6">
            <a:extLst>
              <a:ext uri="{FF2B5EF4-FFF2-40B4-BE49-F238E27FC236}">
                <a16:creationId xmlns:a16="http://schemas.microsoft.com/office/drawing/2014/main" id="{2B57C8F5-60F6-D349-AA33-E9DAB0F12C35}"/>
              </a:ext>
            </a:extLst>
          </p:cNvPr>
          <p:cNvSpPr>
            <a:spLocks noGrp="1" noChangeArrowheads="1"/>
          </p:cNvSpPr>
          <p:nvPr>
            <p:ph type="sldNum" sz="quarter" idx="10"/>
          </p:nvPr>
        </p:nvSpPr>
        <p:spPr>
          <a:ln/>
        </p:spPr>
        <p:txBody>
          <a:bodyPr/>
          <a:lstStyle>
            <a:lvl1pPr>
              <a:defRPr/>
            </a:lvl1pPr>
          </a:lstStyle>
          <a:p>
            <a:fld id="{EB64F92F-2290-AE41-B381-30AE66D911FF}" type="slidenum">
              <a:rPr lang="en-US" altLang="en-US"/>
              <a:pPr/>
              <a:t>‹#›</a:t>
            </a:fld>
            <a:endParaRPr lang="en-US" altLang="en-US"/>
          </a:p>
        </p:txBody>
      </p:sp>
    </p:spTree>
    <p:extLst>
      <p:ext uri="{BB962C8B-B14F-4D97-AF65-F5344CB8AC3E}">
        <p14:creationId xmlns:p14="http://schemas.microsoft.com/office/powerpoint/2010/main" val="329516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6" r:id="rId15"/>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1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1.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slideLayout" Target="../slideLayouts/slideLayout13.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notesSlide" Target="../notesSlides/notesSlide12.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notesSlide" Target="../notesSlides/notesSlide13.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notesSlide" Target="../notesSlides/notesSlide14.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notesSlide" Target="../notesSlides/notesSlide15.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slideLayout" Target="../slideLayouts/slideLayout15.xml"/><Relationship Id="rId3" Type="http://schemas.openxmlformats.org/officeDocument/2006/relationships/tags" Target="../tags/tag84.xml"/><Relationship Id="rId21" Type="http://schemas.openxmlformats.org/officeDocument/2006/relationships/tags" Target="../tags/tag102.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image" Target="../media/image9.emf"/><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oleObject" Target="../embeddings/oleObject7.bin"/><Relationship Id="rId10" Type="http://schemas.openxmlformats.org/officeDocument/2006/relationships/tags" Target="../tags/tag91.xml"/><Relationship Id="rId19" Type="http://schemas.openxmlformats.org/officeDocument/2006/relationships/tags" Target="../tags/tag10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1582738"/>
            <a:ext cx="7772400" cy="1323439"/>
          </a:xfrm>
        </p:spPr>
        <p:txBody>
          <a:bodyPr/>
          <a:lstStyle/>
          <a:p>
            <a:pPr>
              <a:defRPr/>
            </a:pPr>
            <a:r>
              <a:rPr lang="en-US" dirty="0"/>
              <a:t>Measuring and discussing Performance</a:t>
            </a:r>
          </a:p>
        </p:txBody>
      </p:sp>
      <p:sp>
        <p:nvSpPr>
          <p:cNvPr id="18434" name="Text Placeholder 6"/>
          <p:cNvSpPr>
            <a:spLocks noGrp="1"/>
          </p:cNvSpPr>
          <p:nvPr>
            <p:ph type="body" idx="1"/>
          </p:nvPr>
        </p:nvSpPr>
        <p:spPr/>
        <p:txBody>
          <a:bodyPr/>
          <a:lstStyle/>
          <a:p>
            <a:r>
              <a:rPr lang="en-US" altLang="en-US" sz="3600" dirty="0"/>
              <a:t>Instructor: Robert Utterback</a:t>
            </a:r>
          </a:p>
          <a:p>
            <a:r>
              <a:rPr lang="en-US" altLang="en-US" sz="3600" dirty="0"/>
              <a:t>Lecture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4032-0170-E64A-9B4D-3F64703A07FC}"/>
              </a:ext>
            </a:extLst>
          </p:cNvPr>
          <p:cNvSpPr>
            <a:spLocks noGrp="1"/>
          </p:cNvSpPr>
          <p:nvPr>
            <p:ph type="title"/>
          </p:nvPr>
        </p:nvSpPr>
        <p:spPr/>
        <p:txBody>
          <a:bodyPr/>
          <a:lstStyle/>
          <a:p>
            <a:r>
              <a:rPr lang="en-US" dirty="0"/>
              <a:t>Memorize this, Know it</a:t>
            </a:r>
          </a:p>
        </p:txBody>
      </p:sp>
      <p:sp>
        <p:nvSpPr>
          <p:cNvPr id="4" name="Footer Placeholder 3">
            <a:extLst>
              <a:ext uri="{FF2B5EF4-FFF2-40B4-BE49-F238E27FC236}">
                <a16:creationId xmlns:a16="http://schemas.microsoft.com/office/drawing/2014/main" id="{9C46441D-E483-4C4E-B7D4-BC442DDD35E3}"/>
              </a:ext>
            </a:extLst>
          </p:cNvPr>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10</a:t>
            </a:fld>
            <a:endParaRPr lang="en-AU" altLang="en-US"/>
          </a:p>
        </p:txBody>
      </p:sp>
      <p:grpSp>
        <p:nvGrpSpPr>
          <p:cNvPr id="5" name="Group 3">
            <a:extLst>
              <a:ext uri="{FF2B5EF4-FFF2-40B4-BE49-F238E27FC236}">
                <a16:creationId xmlns:a16="http://schemas.microsoft.com/office/drawing/2014/main" id="{05A2BFA3-9369-064A-ACA4-F92261371671}"/>
              </a:ext>
            </a:extLst>
          </p:cNvPr>
          <p:cNvGrpSpPr>
            <a:grpSpLocks/>
          </p:cNvGrpSpPr>
          <p:nvPr>
            <p:custDataLst>
              <p:tags r:id="rId1"/>
            </p:custDataLst>
          </p:nvPr>
        </p:nvGrpSpPr>
        <p:grpSpPr bwMode="auto">
          <a:xfrm>
            <a:off x="747713" y="2949575"/>
            <a:ext cx="5956300" cy="638175"/>
            <a:chOff x="471" y="1858"/>
            <a:chExt cx="3752" cy="402"/>
          </a:xfrm>
        </p:grpSpPr>
        <p:sp>
          <p:nvSpPr>
            <p:cNvPr id="6" name="Rectangle 4">
              <a:extLst>
                <a:ext uri="{FF2B5EF4-FFF2-40B4-BE49-F238E27FC236}">
                  <a16:creationId xmlns:a16="http://schemas.microsoft.com/office/drawing/2014/main" id="{90D0676C-8BD8-2742-A012-12816B6F3D69}"/>
                </a:ext>
              </a:extLst>
            </p:cNvPr>
            <p:cNvSpPr>
              <a:spLocks noChangeArrowheads="1"/>
            </p:cNvSpPr>
            <p:nvPr>
              <p:custDataLst>
                <p:tags r:id="rId12"/>
              </p:custDataLst>
            </p:nvPr>
          </p:nvSpPr>
          <p:spPr bwMode="auto">
            <a:xfrm>
              <a:off x="471" y="1858"/>
              <a:ext cx="101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rPr>
                <a:t>CPU Execution Time</a:t>
              </a:r>
            </a:p>
          </p:txBody>
        </p:sp>
        <p:sp>
          <p:nvSpPr>
            <p:cNvPr id="7" name="Rectangle 5">
              <a:extLst>
                <a:ext uri="{FF2B5EF4-FFF2-40B4-BE49-F238E27FC236}">
                  <a16:creationId xmlns:a16="http://schemas.microsoft.com/office/drawing/2014/main" id="{7509B40E-DD7C-C941-BB1D-2C75884BDC34}"/>
                </a:ext>
              </a:extLst>
            </p:cNvPr>
            <p:cNvSpPr>
              <a:spLocks noChangeArrowheads="1"/>
            </p:cNvSpPr>
            <p:nvPr>
              <p:custDataLst>
                <p:tags r:id="rId13"/>
              </p:custDataLst>
            </p:nvPr>
          </p:nvSpPr>
          <p:spPr bwMode="auto">
            <a:xfrm>
              <a:off x="1671" y="1858"/>
              <a:ext cx="101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rPr>
                <a:t>Instruction Count</a:t>
              </a:r>
            </a:p>
          </p:txBody>
        </p:sp>
        <p:sp>
          <p:nvSpPr>
            <p:cNvPr id="8" name="Rectangle 6">
              <a:extLst>
                <a:ext uri="{FF2B5EF4-FFF2-40B4-BE49-F238E27FC236}">
                  <a16:creationId xmlns:a16="http://schemas.microsoft.com/office/drawing/2014/main" id="{8CA3DC1C-0C16-CF48-8720-64FD5A65EFBC}"/>
                </a:ext>
              </a:extLst>
            </p:cNvPr>
            <p:cNvSpPr>
              <a:spLocks noChangeArrowheads="1"/>
            </p:cNvSpPr>
            <p:nvPr>
              <p:custDataLst>
                <p:tags r:id="rId14"/>
              </p:custDataLst>
            </p:nvPr>
          </p:nvSpPr>
          <p:spPr bwMode="auto">
            <a:xfrm>
              <a:off x="2631" y="1858"/>
              <a:ext cx="101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rPr>
                <a:t>CPI</a:t>
              </a:r>
            </a:p>
          </p:txBody>
        </p:sp>
        <p:sp>
          <p:nvSpPr>
            <p:cNvPr id="9" name="Rectangle 7">
              <a:extLst>
                <a:ext uri="{FF2B5EF4-FFF2-40B4-BE49-F238E27FC236}">
                  <a16:creationId xmlns:a16="http://schemas.microsoft.com/office/drawing/2014/main" id="{6E04AA73-D208-3D4E-A3B7-860839EFE5E3}"/>
                </a:ext>
              </a:extLst>
            </p:cNvPr>
            <p:cNvSpPr>
              <a:spLocks noChangeArrowheads="1"/>
            </p:cNvSpPr>
            <p:nvPr>
              <p:custDataLst>
                <p:tags r:id="rId15"/>
              </p:custDataLst>
            </p:nvPr>
          </p:nvSpPr>
          <p:spPr bwMode="auto">
            <a:xfrm>
              <a:off x="3207" y="1858"/>
              <a:ext cx="101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rPr>
                <a:t>Clock Cycle Time</a:t>
              </a:r>
            </a:p>
          </p:txBody>
        </p:sp>
        <p:sp>
          <p:nvSpPr>
            <p:cNvPr id="10" name="Rectangle 8">
              <a:extLst>
                <a:ext uri="{FF2B5EF4-FFF2-40B4-BE49-F238E27FC236}">
                  <a16:creationId xmlns:a16="http://schemas.microsoft.com/office/drawing/2014/main" id="{672B3966-B887-0449-952C-CF0CC8F79BAC}"/>
                </a:ext>
              </a:extLst>
            </p:cNvPr>
            <p:cNvSpPr>
              <a:spLocks noChangeArrowheads="1"/>
            </p:cNvSpPr>
            <p:nvPr>
              <p:custDataLst>
                <p:tags r:id="rId16"/>
              </p:custDataLst>
            </p:nvPr>
          </p:nvSpPr>
          <p:spPr bwMode="auto">
            <a:xfrm>
              <a:off x="1431" y="1954"/>
              <a:ext cx="19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11" name="Rectangle 9">
              <a:extLst>
                <a:ext uri="{FF2B5EF4-FFF2-40B4-BE49-F238E27FC236}">
                  <a16:creationId xmlns:a16="http://schemas.microsoft.com/office/drawing/2014/main" id="{E083497A-C484-914D-B25F-90E2C60BC731}"/>
                </a:ext>
              </a:extLst>
            </p:cNvPr>
            <p:cNvSpPr>
              <a:spLocks noChangeArrowheads="1"/>
            </p:cNvSpPr>
            <p:nvPr>
              <p:custDataLst>
                <p:tags r:id="rId17"/>
              </p:custDataLst>
            </p:nvPr>
          </p:nvSpPr>
          <p:spPr bwMode="auto">
            <a:xfrm>
              <a:off x="2391" y="1954"/>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latin typeface="Arial" panose="020B0604020202020204" pitchFamily="34" charset="0"/>
                </a:rPr>
                <a:t>X</a:t>
              </a:r>
            </a:p>
          </p:txBody>
        </p:sp>
        <p:sp>
          <p:nvSpPr>
            <p:cNvPr id="12" name="Rectangle 10">
              <a:extLst>
                <a:ext uri="{FF2B5EF4-FFF2-40B4-BE49-F238E27FC236}">
                  <a16:creationId xmlns:a16="http://schemas.microsoft.com/office/drawing/2014/main" id="{16A02E09-53EB-774F-8A64-157748B6EF19}"/>
                </a:ext>
              </a:extLst>
            </p:cNvPr>
            <p:cNvSpPr>
              <a:spLocks noChangeArrowheads="1"/>
            </p:cNvSpPr>
            <p:nvPr>
              <p:custDataLst>
                <p:tags r:id="rId18"/>
              </p:custDataLst>
            </p:nvPr>
          </p:nvSpPr>
          <p:spPr bwMode="auto">
            <a:xfrm>
              <a:off x="2967" y="1954"/>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latin typeface="Arial" panose="020B0604020202020204" pitchFamily="34" charset="0"/>
                </a:rPr>
                <a:t>X</a:t>
              </a:r>
            </a:p>
          </p:txBody>
        </p:sp>
      </p:grpSp>
      <p:sp>
        <p:nvSpPr>
          <p:cNvPr id="13" name="Rectangle 11">
            <a:extLst>
              <a:ext uri="{FF2B5EF4-FFF2-40B4-BE49-F238E27FC236}">
                <a16:creationId xmlns:a16="http://schemas.microsoft.com/office/drawing/2014/main" id="{37B9E2D5-F45B-F64F-B924-E765F4D6DD6F}"/>
              </a:ext>
            </a:extLst>
          </p:cNvPr>
          <p:cNvSpPr>
            <a:spLocks noChangeArrowheads="1"/>
          </p:cNvSpPr>
          <p:nvPr>
            <p:custDataLst>
              <p:tags r:id="rId2"/>
            </p:custDataLst>
          </p:nvPr>
        </p:nvSpPr>
        <p:spPr bwMode="auto">
          <a:xfrm>
            <a:off x="571500" y="2705100"/>
            <a:ext cx="6705600" cy="11430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4" name="Group 12">
            <a:extLst>
              <a:ext uri="{FF2B5EF4-FFF2-40B4-BE49-F238E27FC236}">
                <a16:creationId xmlns:a16="http://schemas.microsoft.com/office/drawing/2014/main" id="{7E9B8FC2-F995-1C4C-AFE6-8776BAEF888A}"/>
              </a:ext>
            </a:extLst>
          </p:cNvPr>
          <p:cNvGrpSpPr>
            <a:grpSpLocks/>
          </p:cNvGrpSpPr>
          <p:nvPr>
            <p:custDataLst>
              <p:tags r:id="rId3"/>
            </p:custDataLst>
          </p:nvPr>
        </p:nvGrpSpPr>
        <p:grpSpPr bwMode="auto">
          <a:xfrm>
            <a:off x="1600200" y="1958975"/>
            <a:ext cx="6300788" cy="2954338"/>
            <a:chOff x="1008" y="1234"/>
            <a:chExt cx="3969" cy="1861"/>
          </a:xfrm>
        </p:grpSpPr>
        <p:sp>
          <p:nvSpPr>
            <p:cNvPr id="15" name="Line 13">
              <a:extLst>
                <a:ext uri="{FF2B5EF4-FFF2-40B4-BE49-F238E27FC236}">
                  <a16:creationId xmlns:a16="http://schemas.microsoft.com/office/drawing/2014/main" id="{EC5ED5B8-065A-F545-A554-6193D06C7692}"/>
                </a:ext>
              </a:extLst>
            </p:cNvPr>
            <p:cNvSpPr>
              <a:spLocks noChangeShapeType="1"/>
            </p:cNvSpPr>
            <p:nvPr>
              <p:custDataLst>
                <p:tags r:id="rId4"/>
              </p:custDataLst>
            </p:nvPr>
          </p:nvSpPr>
          <p:spPr bwMode="auto">
            <a:xfrm flipH="1">
              <a:off x="1440" y="2304"/>
              <a:ext cx="384" cy="4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id="{BB9E3418-0D27-8746-B0C1-ABB597774A68}"/>
                </a:ext>
              </a:extLst>
            </p:cNvPr>
            <p:cNvSpPr>
              <a:spLocks noChangeShapeType="1"/>
            </p:cNvSpPr>
            <p:nvPr>
              <p:custDataLst>
                <p:tags r:id="rId5"/>
              </p:custDataLst>
            </p:nvPr>
          </p:nvSpPr>
          <p:spPr bwMode="auto">
            <a:xfrm flipH="1">
              <a:off x="2736" y="2256"/>
              <a:ext cx="48" cy="5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id="{79DAB965-9BF8-2143-B9FC-78E76A0D22B9}"/>
                </a:ext>
              </a:extLst>
            </p:cNvPr>
            <p:cNvSpPr>
              <a:spLocks noChangeShapeType="1"/>
            </p:cNvSpPr>
            <p:nvPr>
              <p:custDataLst>
                <p:tags r:id="rId6"/>
              </p:custDataLst>
            </p:nvPr>
          </p:nvSpPr>
          <p:spPr bwMode="auto">
            <a:xfrm>
              <a:off x="3744" y="2208"/>
              <a:ext cx="528"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16">
              <a:extLst>
                <a:ext uri="{FF2B5EF4-FFF2-40B4-BE49-F238E27FC236}">
                  <a16:creationId xmlns:a16="http://schemas.microsoft.com/office/drawing/2014/main" id="{55D7F04F-D9FC-D64B-BBE7-ADBBB60FCDDA}"/>
                </a:ext>
              </a:extLst>
            </p:cNvPr>
            <p:cNvSpPr>
              <a:spLocks noChangeArrowheads="1"/>
            </p:cNvSpPr>
            <p:nvPr>
              <p:custDataLst>
                <p:tags r:id="rId7"/>
              </p:custDataLst>
            </p:nvPr>
          </p:nvSpPr>
          <p:spPr bwMode="auto">
            <a:xfrm>
              <a:off x="1047" y="2770"/>
              <a:ext cx="7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i="1"/>
                <a:t>instructions</a:t>
              </a:r>
            </a:p>
          </p:txBody>
        </p:sp>
        <p:sp>
          <p:nvSpPr>
            <p:cNvPr id="19" name="Rectangle 17">
              <a:extLst>
                <a:ext uri="{FF2B5EF4-FFF2-40B4-BE49-F238E27FC236}">
                  <a16:creationId xmlns:a16="http://schemas.microsoft.com/office/drawing/2014/main" id="{8DACEE59-9436-4149-8A6F-7E540ED9C818}"/>
                </a:ext>
              </a:extLst>
            </p:cNvPr>
            <p:cNvSpPr>
              <a:spLocks noChangeArrowheads="1"/>
            </p:cNvSpPr>
            <p:nvPr>
              <p:custDataLst>
                <p:tags r:id="rId8"/>
              </p:custDataLst>
            </p:nvPr>
          </p:nvSpPr>
          <p:spPr bwMode="auto">
            <a:xfrm>
              <a:off x="2295" y="2866"/>
              <a:ext cx="11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i="1"/>
                <a:t>cycles/instruction</a:t>
              </a:r>
            </a:p>
          </p:txBody>
        </p:sp>
        <p:sp>
          <p:nvSpPr>
            <p:cNvPr id="20" name="Rectangle 18">
              <a:extLst>
                <a:ext uri="{FF2B5EF4-FFF2-40B4-BE49-F238E27FC236}">
                  <a16:creationId xmlns:a16="http://schemas.microsoft.com/office/drawing/2014/main" id="{50B53567-C2E9-6A41-B490-05BD7B3CBB66}"/>
                </a:ext>
              </a:extLst>
            </p:cNvPr>
            <p:cNvSpPr>
              <a:spLocks noChangeArrowheads="1"/>
            </p:cNvSpPr>
            <p:nvPr>
              <p:custDataLst>
                <p:tags r:id="rId9"/>
              </p:custDataLst>
            </p:nvPr>
          </p:nvSpPr>
          <p:spPr bwMode="auto">
            <a:xfrm>
              <a:off x="4071" y="2818"/>
              <a:ext cx="9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i="1"/>
                <a:t>seconds/cycle</a:t>
              </a:r>
            </a:p>
          </p:txBody>
        </p:sp>
        <p:sp>
          <p:nvSpPr>
            <p:cNvPr id="21" name="Line 19">
              <a:extLst>
                <a:ext uri="{FF2B5EF4-FFF2-40B4-BE49-F238E27FC236}">
                  <a16:creationId xmlns:a16="http://schemas.microsoft.com/office/drawing/2014/main" id="{1A45DE0B-FCAA-454C-B803-F3752A6BE95B}"/>
                </a:ext>
              </a:extLst>
            </p:cNvPr>
            <p:cNvSpPr>
              <a:spLocks noChangeShapeType="1"/>
            </p:cNvSpPr>
            <p:nvPr>
              <p:custDataLst>
                <p:tags r:id="rId10"/>
              </p:custDataLst>
            </p:nvPr>
          </p:nvSpPr>
          <p:spPr bwMode="auto">
            <a:xfrm flipV="1">
              <a:off x="1008" y="1488"/>
              <a:ext cx="384"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Rectangle 20">
              <a:extLst>
                <a:ext uri="{FF2B5EF4-FFF2-40B4-BE49-F238E27FC236}">
                  <a16:creationId xmlns:a16="http://schemas.microsoft.com/office/drawing/2014/main" id="{464FFD88-1FEF-9F4E-8DB7-C32D630E474D}"/>
                </a:ext>
              </a:extLst>
            </p:cNvPr>
            <p:cNvSpPr>
              <a:spLocks noChangeArrowheads="1"/>
            </p:cNvSpPr>
            <p:nvPr>
              <p:custDataLst>
                <p:tags r:id="rId11"/>
              </p:custDataLst>
            </p:nvPr>
          </p:nvSpPr>
          <p:spPr bwMode="auto">
            <a:xfrm>
              <a:off x="1335" y="1234"/>
              <a:ext cx="57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i="1"/>
                <a:t>seconds</a:t>
              </a:r>
            </a:p>
          </p:txBody>
        </p:sp>
      </p:grpSp>
    </p:spTree>
    <p:extLst>
      <p:ext uri="{BB962C8B-B14F-4D97-AF65-F5344CB8AC3E}">
        <p14:creationId xmlns:p14="http://schemas.microsoft.com/office/powerpoint/2010/main" val="26513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75FE17FA-57B0-224A-9508-8890666B9A2C}"/>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3AD365B8-BEE3-8443-97A8-9C987C9FDDB9}" type="slidenum">
              <a:rPr lang="en-US" altLang="en-US" sz="1400"/>
              <a:pPr/>
              <a:t>11</a:t>
            </a:fld>
            <a:endParaRPr lang="en-US" altLang="en-US" sz="1400"/>
          </a:p>
        </p:txBody>
      </p:sp>
      <p:sp>
        <p:nvSpPr>
          <p:cNvPr id="8195" name="Rectangle 2">
            <a:extLst>
              <a:ext uri="{FF2B5EF4-FFF2-40B4-BE49-F238E27FC236}">
                <a16:creationId xmlns:a16="http://schemas.microsoft.com/office/drawing/2014/main" id="{91A05C4E-074E-C049-A42E-7F8127329576}"/>
              </a:ext>
            </a:extLst>
          </p:cNvPr>
          <p:cNvSpPr>
            <a:spLocks noGrp="1" noChangeArrowheads="1"/>
          </p:cNvSpPr>
          <p:nvPr>
            <p:ph type="body" sz="half" idx="1"/>
            <p:custDataLst>
              <p:tags r:id="rId2"/>
            </p:custDataLst>
          </p:nvPr>
        </p:nvSpPr>
        <p:spPr>
          <a:xfrm>
            <a:off x="457200" y="1981200"/>
            <a:ext cx="3959225" cy="4419600"/>
          </a:xfrm>
        </p:spPr>
        <p:txBody>
          <a:bodyPr/>
          <a:lstStyle/>
          <a:p>
            <a:r>
              <a:rPr lang="en-US" altLang="en-US" sz="2400"/>
              <a:t>IC = 1 billion, 500 MHz processor, execution time of 3 seconds.  What is the CPI for this program?</a:t>
            </a:r>
          </a:p>
          <a:p>
            <a:endParaRPr lang="en-US" altLang="en-US" sz="2800"/>
          </a:p>
        </p:txBody>
      </p:sp>
      <p:grpSp>
        <p:nvGrpSpPr>
          <p:cNvPr id="8196" name="Group 3">
            <a:extLst>
              <a:ext uri="{FF2B5EF4-FFF2-40B4-BE49-F238E27FC236}">
                <a16:creationId xmlns:a16="http://schemas.microsoft.com/office/drawing/2014/main" id="{1475FA61-6113-F943-B307-2D3AD4C2696E}"/>
              </a:ext>
            </a:extLst>
          </p:cNvPr>
          <p:cNvGrpSpPr>
            <a:grpSpLocks/>
          </p:cNvGrpSpPr>
          <p:nvPr>
            <p:custDataLst>
              <p:tags r:id="rId3"/>
            </p:custDataLst>
          </p:nvPr>
        </p:nvGrpSpPr>
        <p:grpSpPr bwMode="auto">
          <a:xfrm>
            <a:off x="1393825" y="1000125"/>
            <a:ext cx="5956300" cy="638175"/>
            <a:chOff x="471" y="1858"/>
            <a:chExt cx="3752" cy="402"/>
          </a:xfrm>
        </p:grpSpPr>
        <p:sp>
          <p:nvSpPr>
            <p:cNvPr id="8222" name="Rectangle 4">
              <a:extLst>
                <a:ext uri="{FF2B5EF4-FFF2-40B4-BE49-F238E27FC236}">
                  <a16:creationId xmlns:a16="http://schemas.microsoft.com/office/drawing/2014/main" id="{22C6BFF0-B405-CE45-A298-EA000C4BC375}"/>
                </a:ext>
              </a:extLst>
            </p:cNvPr>
            <p:cNvSpPr>
              <a:spLocks noChangeArrowheads="1"/>
            </p:cNvSpPr>
            <p:nvPr>
              <p:custDataLst>
                <p:tags r:id="rId6"/>
              </p:custDataLst>
            </p:nvPr>
          </p:nvSpPr>
          <p:spPr bwMode="auto">
            <a:xfrm>
              <a:off x="471" y="1858"/>
              <a:ext cx="101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rPr>
                <a:t>CPU Execution Time</a:t>
              </a:r>
            </a:p>
          </p:txBody>
        </p:sp>
        <p:sp>
          <p:nvSpPr>
            <p:cNvPr id="8223" name="Rectangle 5">
              <a:extLst>
                <a:ext uri="{FF2B5EF4-FFF2-40B4-BE49-F238E27FC236}">
                  <a16:creationId xmlns:a16="http://schemas.microsoft.com/office/drawing/2014/main" id="{3711099D-F623-6445-8507-1A5FCBE2D4BE}"/>
                </a:ext>
              </a:extLst>
            </p:cNvPr>
            <p:cNvSpPr>
              <a:spLocks noChangeArrowheads="1"/>
            </p:cNvSpPr>
            <p:nvPr>
              <p:custDataLst>
                <p:tags r:id="rId7"/>
              </p:custDataLst>
            </p:nvPr>
          </p:nvSpPr>
          <p:spPr bwMode="auto">
            <a:xfrm>
              <a:off x="1671" y="1858"/>
              <a:ext cx="101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rPr>
                <a:t>Instruction Count</a:t>
              </a:r>
            </a:p>
          </p:txBody>
        </p:sp>
        <p:sp>
          <p:nvSpPr>
            <p:cNvPr id="8224" name="Rectangle 6">
              <a:extLst>
                <a:ext uri="{FF2B5EF4-FFF2-40B4-BE49-F238E27FC236}">
                  <a16:creationId xmlns:a16="http://schemas.microsoft.com/office/drawing/2014/main" id="{544642CE-3D2A-E848-AAEC-A3366A421175}"/>
                </a:ext>
              </a:extLst>
            </p:cNvPr>
            <p:cNvSpPr>
              <a:spLocks noChangeArrowheads="1"/>
            </p:cNvSpPr>
            <p:nvPr>
              <p:custDataLst>
                <p:tags r:id="rId8"/>
              </p:custDataLst>
            </p:nvPr>
          </p:nvSpPr>
          <p:spPr bwMode="auto">
            <a:xfrm>
              <a:off x="2631" y="1858"/>
              <a:ext cx="101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rPr>
                <a:t>CPI</a:t>
              </a:r>
            </a:p>
          </p:txBody>
        </p:sp>
        <p:sp>
          <p:nvSpPr>
            <p:cNvPr id="8225" name="Rectangle 7">
              <a:extLst>
                <a:ext uri="{FF2B5EF4-FFF2-40B4-BE49-F238E27FC236}">
                  <a16:creationId xmlns:a16="http://schemas.microsoft.com/office/drawing/2014/main" id="{95CFAC57-7A31-A541-BF41-E42004B4486E}"/>
                </a:ext>
              </a:extLst>
            </p:cNvPr>
            <p:cNvSpPr>
              <a:spLocks noChangeArrowheads="1"/>
            </p:cNvSpPr>
            <p:nvPr>
              <p:custDataLst>
                <p:tags r:id="rId9"/>
              </p:custDataLst>
            </p:nvPr>
          </p:nvSpPr>
          <p:spPr bwMode="auto">
            <a:xfrm>
              <a:off x="3207" y="1858"/>
              <a:ext cx="101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rPr>
                <a:t>Clock Cycle Time</a:t>
              </a:r>
            </a:p>
          </p:txBody>
        </p:sp>
        <p:sp>
          <p:nvSpPr>
            <p:cNvPr id="8226" name="Rectangle 8">
              <a:extLst>
                <a:ext uri="{FF2B5EF4-FFF2-40B4-BE49-F238E27FC236}">
                  <a16:creationId xmlns:a16="http://schemas.microsoft.com/office/drawing/2014/main" id="{79552C86-5B38-8C44-A0CD-78DE3A8F26F5}"/>
                </a:ext>
              </a:extLst>
            </p:cNvPr>
            <p:cNvSpPr>
              <a:spLocks noChangeArrowheads="1"/>
            </p:cNvSpPr>
            <p:nvPr>
              <p:custDataLst>
                <p:tags r:id="rId10"/>
              </p:custDataLst>
            </p:nvPr>
          </p:nvSpPr>
          <p:spPr bwMode="auto">
            <a:xfrm>
              <a:off x="1431" y="1954"/>
              <a:ext cx="19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8227" name="Rectangle 9">
              <a:extLst>
                <a:ext uri="{FF2B5EF4-FFF2-40B4-BE49-F238E27FC236}">
                  <a16:creationId xmlns:a16="http://schemas.microsoft.com/office/drawing/2014/main" id="{97457682-E378-4449-B150-F3CE360A08AD}"/>
                </a:ext>
              </a:extLst>
            </p:cNvPr>
            <p:cNvSpPr>
              <a:spLocks noChangeArrowheads="1"/>
            </p:cNvSpPr>
            <p:nvPr>
              <p:custDataLst>
                <p:tags r:id="rId11"/>
              </p:custDataLst>
            </p:nvPr>
          </p:nvSpPr>
          <p:spPr bwMode="auto">
            <a:xfrm>
              <a:off x="2391" y="1954"/>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latin typeface="Arial" panose="020B0604020202020204" pitchFamily="34" charset="0"/>
                </a:rPr>
                <a:t>X</a:t>
              </a:r>
            </a:p>
          </p:txBody>
        </p:sp>
        <p:sp>
          <p:nvSpPr>
            <p:cNvPr id="8228" name="Rectangle 10">
              <a:extLst>
                <a:ext uri="{FF2B5EF4-FFF2-40B4-BE49-F238E27FC236}">
                  <a16:creationId xmlns:a16="http://schemas.microsoft.com/office/drawing/2014/main" id="{A3100760-96AD-5348-97F9-FB00A4AB159D}"/>
                </a:ext>
              </a:extLst>
            </p:cNvPr>
            <p:cNvSpPr>
              <a:spLocks noChangeArrowheads="1"/>
            </p:cNvSpPr>
            <p:nvPr>
              <p:custDataLst>
                <p:tags r:id="rId12"/>
              </p:custDataLst>
            </p:nvPr>
          </p:nvSpPr>
          <p:spPr bwMode="auto">
            <a:xfrm>
              <a:off x="2967" y="1954"/>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solidFill>
                    <a:srgbClr val="009900"/>
                  </a:solidFill>
                  <a:latin typeface="Arial" panose="020B0604020202020204" pitchFamily="34" charset="0"/>
                </a:rPr>
                <a:t>X</a:t>
              </a:r>
            </a:p>
          </p:txBody>
        </p:sp>
      </p:grpSp>
      <p:sp>
        <p:nvSpPr>
          <p:cNvPr id="8197" name="Rectangle 11">
            <a:extLst>
              <a:ext uri="{FF2B5EF4-FFF2-40B4-BE49-F238E27FC236}">
                <a16:creationId xmlns:a16="http://schemas.microsoft.com/office/drawing/2014/main" id="{E6FAC2A6-249B-E64F-A755-226CF096054F}"/>
              </a:ext>
            </a:extLst>
          </p:cNvPr>
          <p:cNvSpPr>
            <a:spLocks noChangeArrowheads="1"/>
          </p:cNvSpPr>
          <p:nvPr>
            <p:custDataLst>
              <p:tags r:id="rId4"/>
            </p:custDataLst>
          </p:nvPr>
        </p:nvSpPr>
        <p:spPr bwMode="auto">
          <a:xfrm>
            <a:off x="1217613" y="755650"/>
            <a:ext cx="6705600" cy="11430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94949" name="Group 37">
            <a:extLst>
              <a:ext uri="{FF2B5EF4-FFF2-40B4-BE49-F238E27FC236}">
                <a16:creationId xmlns:a16="http://schemas.microsoft.com/office/drawing/2014/main" id="{14F21149-C6E1-6A41-A576-D2688A2E6AED}"/>
              </a:ext>
            </a:extLst>
          </p:cNvPr>
          <p:cNvGraphicFramePr>
            <a:graphicFrameLocks noGrp="1"/>
          </p:cNvGraphicFramePr>
          <p:nvPr>
            <p:ph sz="half" idx="2"/>
            <p:custDataLst>
              <p:tags r:id="rId5"/>
            </p:custDataLst>
            <p:extLst>
              <p:ext uri="{D42A27DB-BD31-4B8C-83A1-F6EECF244321}">
                <p14:modId xmlns:p14="http://schemas.microsoft.com/office/powerpoint/2010/main" val="834920596"/>
              </p:ext>
            </p:extLst>
          </p:nvPr>
        </p:nvGraphicFramePr>
        <p:xfrm>
          <a:off x="4441826" y="2209800"/>
          <a:ext cx="4241800" cy="3976689"/>
        </p:xfrm>
        <a:graphic>
          <a:graphicData uri="http://schemas.openxmlformats.org/drawingml/2006/table">
            <a:tbl>
              <a:tblPr/>
              <a:tblGrid>
                <a:gridCol w="1379351">
                  <a:extLst>
                    <a:ext uri="{9D8B030D-6E8A-4147-A177-3AD203B41FA5}">
                      <a16:colId xmlns:a16="http://schemas.microsoft.com/office/drawing/2014/main" val="20000"/>
                    </a:ext>
                  </a:extLst>
                </a:gridCol>
                <a:gridCol w="2862449">
                  <a:extLst>
                    <a:ext uri="{9D8B030D-6E8A-4147-A177-3AD203B41FA5}">
                      <a16:colId xmlns:a16="http://schemas.microsoft.com/office/drawing/2014/main" val="20001"/>
                    </a:ext>
                  </a:extLst>
                </a:gridCol>
              </a:tblGrid>
              <a:tr h="701152">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dirty="0">
                          <a:ln>
                            <a:noFill/>
                          </a:ln>
                          <a:solidFill>
                            <a:srgbClr val="FFFFFF"/>
                          </a:solidFill>
                          <a:effectLst/>
                          <a:latin typeface="Comic Sans MS" pitchFamily="66" charset="0"/>
                        </a:rPr>
                        <a:t>Selection</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CPI</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46187">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A</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3</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67162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B</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15</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8591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C</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1.5</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8591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D</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15*10^9</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8591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E</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dirty="0">
                          <a:ln>
                            <a:noFill/>
                          </a:ln>
                          <a:solidFill>
                            <a:srgbClr val="000000"/>
                          </a:solidFill>
                          <a:effectLst/>
                          <a:latin typeface="Comic Sans MS" pitchFamily="66" charset="0"/>
                        </a:rPr>
                        <a:t>None of the above</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8556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87F8E968-2ABE-C143-ACF8-6F0C03D8CA0D}"/>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3073A3F7-2C1F-B84F-9EA1-F19E62E17F78}" type="slidenum">
              <a:rPr lang="en-US" altLang="en-US" sz="1400"/>
              <a:pPr/>
              <a:t>12</a:t>
            </a:fld>
            <a:endParaRPr lang="en-US" altLang="en-US" sz="1400"/>
          </a:p>
        </p:txBody>
      </p:sp>
      <p:sp>
        <p:nvSpPr>
          <p:cNvPr id="10243" name="Rectangle 2">
            <a:extLst>
              <a:ext uri="{FF2B5EF4-FFF2-40B4-BE49-F238E27FC236}">
                <a16:creationId xmlns:a16="http://schemas.microsoft.com/office/drawing/2014/main" id="{533A9C17-55DB-F44F-A252-95067830EE3D}"/>
              </a:ext>
            </a:extLst>
          </p:cNvPr>
          <p:cNvSpPr>
            <a:spLocks noGrp="1" noChangeArrowheads="1"/>
          </p:cNvSpPr>
          <p:nvPr>
            <p:ph type="title"/>
            <p:custDataLst>
              <p:tags r:id="rId2"/>
            </p:custDataLst>
          </p:nvPr>
        </p:nvSpPr>
        <p:spPr>
          <a:xfrm>
            <a:off x="685800" y="0"/>
            <a:ext cx="7772400" cy="1143000"/>
          </a:xfrm>
          <a:noFill/>
        </p:spPr>
        <p:txBody>
          <a:bodyPr/>
          <a:lstStyle/>
          <a:p>
            <a:r>
              <a:rPr lang="en-US" altLang="en-US"/>
              <a:t>Who Affects Performance?</a:t>
            </a:r>
          </a:p>
        </p:txBody>
      </p:sp>
      <p:sp>
        <p:nvSpPr>
          <p:cNvPr id="10244" name="Rectangle 3">
            <a:extLst>
              <a:ext uri="{FF2B5EF4-FFF2-40B4-BE49-F238E27FC236}">
                <a16:creationId xmlns:a16="http://schemas.microsoft.com/office/drawing/2014/main" id="{DD571D74-D95F-A34A-8C9C-EA67D3B07022}"/>
              </a:ext>
            </a:extLst>
          </p:cNvPr>
          <p:cNvSpPr>
            <a:spLocks noGrp="1" noChangeArrowheads="1"/>
          </p:cNvSpPr>
          <p:nvPr>
            <p:ph type="body" sz="half" idx="1"/>
            <p:custDataLst>
              <p:tags r:id="rId3"/>
            </p:custDataLst>
          </p:nvPr>
        </p:nvSpPr>
        <p:spPr>
          <a:xfrm>
            <a:off x="457200" y="1752600"/>
            <a:ext cx="7688263" cy="1119188"/>
          </a:xfrm>
          <a:noFill/>
        </p:spPr>
        <p:txBody>
          <a:bodyPr/>
          <a:lstStyle/>
          <a:p>
            <a:r>
              <a:rPr lang="en-US" altLang="en-US" sz="2800">
                <a:solidFill>
                  <a:srgbClr val="009900"/>
                </a:solidFill>
              </a:rPr>
              <a:t>What can a programmer influence?</a:t>
            </a:r>
          </a:p>
        </p:txBody>
      </p:sp>
      <p:graphicFrame>
        <p:nvGraphicFramePr>
          <p:cNvPr id="299020" name="Group 12">
            <a:extLst>
              <a:ext uri="{FF2B5EF4-FFF2-40B4-BE49-F238E27FC236}">
                <a16:creationId xmlns:a16="http://schemas.microsoft.com/office/drawing/2014/main" id="{93B5D507-5998-174D-80DC-7D5E2FE1C5ED}"/>
              </a:ext>
            </a:extLst>
          </p:cNvPr>
          <p:cNvGraphicFramePr>
            <a:graphicFrameLocks noGrp="1"/>
          </p:cNvGraphicFramePr>
          <p:nvPr>
            <p:ph sz="half" idx="2"/>
            <p:custDataLst>
              <p:tags r:id="rId4"/>
            </p:custDataLst>
          </p:nvPr>
        </p:nvGraphicFramePr>
        <p:xfrm>
          <a:off x="2014538" y="3470275"/>
          <a:ext cx="6403975" cy="3108624"/>
        </p:xfrm>
        <a:graphic>
          <a:graphicData uri="http://schemas.openxmlformats.org/drawingml/2006/table">
            <a:tbl>
              <a:tblPr/>
              <a:tblGrid>
                <a:gridCol w="2081212">
                  <a:extLst>
                    <a:ext uri="{9D8B030D-6E8A-4147-A177-3AD203B41FA5}">
                      <a16:colId xmlns:a16="http://schemas.microsoft.com/office/drawing/2014/main" val="20000"/>
                    </a:ext>
                  </a:extLst>
                </a:gridCol>
                <a:gridCol w="4322763">
                  <a:extLst>
                    <a:ext uri="{9D8B030D-6E8A-4147-A177-3AD203B41FA5}">
                      <a16:colId xmlns:a16="http://schemas.microsoft.com/office/drawing/2014/main" val="20001"/>
                    </a:ext>
                  </a:extLst>
                </a:gridCol>
              </a:tblGrid>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1" i="0" u="none" strike="noStrike" cap="none" normalizeH="0" baseline="0">
                          <a:ln>
                            <a:noFill/>
                          </a:ln>
                          <a:solidFill>
                            <a:srgbClr val="FFFFFF"/>
                          </a:solidFill>
                          <a:effectLst/>
                          <a:latin typeface="Comic Sans MS" pitchFamily="66" charset="0"/>
                        </a:rPr>
                        <a:t>Selection</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1" i="0" u="none" strike="noStrike" cap="none" normalizeH="0" baseline="0">
                          <a:ln>
                            <a:noFill/>
                          </a:ln>
                          <a:solidFill>
                            <a:srgbClr val="FFFFFF"/>
                          </a:solidFill>
                          <a:effectLst/>
                          <a:latin typeface="Comic Sans MS" pitchFamily="66" charset="0"/>
                        </a:rPr>
                        <a:t>Impacts</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A</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B</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CPI</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C</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CPI, and CT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D</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and CT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E</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None of the above</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15" name="Rectangle 4">
            <a:extLst>
              <a:ext uri="{FF2B5EF4-FFF2-40B4-BE49-F238E27FC236}">
                <a16:creationId xmlns:a16="http://schemas.microsoft.com/office/drawing/2014/main" id="{25BBC92F-F4D7-6C41-93B9-D110353802BF}"/>
              </a:ext>
            </a:extLst>
          </p:cNvPr>
          <p:cNvSpPr>
            <a:spLocks noChangeArrowheads="1"/>
          </p:cNvSpPr>
          <p:nvPr>
            <p:custDataLst>
              <p:tags r:id="rId5"/>
            </p:custDataLst>
          </p:nvPr>
        </p:nvSpPr>
        <p:spPr bwMode="auto">
          <a:xfrm>
            <a:off x="14335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CPU Execution Time</a:t>
            </a:r>
          </a:p>
        </p:txBody>
      </p:sp>
      <p:sp>
        <p:nvSpPr>
          <p:cNvPr id="16" name="Rectangle 5">
            <a:extLst>
              <a:ext uri="{FF2B5EF4-FFF2-40B4-BE49-F238E27FC236}">
                <a16:creationId xmlns:a16="http://schemas.microsoft.com/office/drawing/2014/main" id="{F7F321CB-9931-C341-BEDF-93A9E1DD3ED5}"/>
              </a:ext>
            </a:extLst>
          </p:cNvPr>
          <p:cNvSpPr>
            <a:spLocks noChangeArrowheads="1"/>
          </p:cNvSpPr>
          <p:nvPr>
            <p:custDataLst>
              <p:tags r:id="rId6"/>
            </p:custDataLst>
          </p:nvPr>
        </p:nvSpPr>
        <p:spPr bwMode="auto">
          <a:xfrm>
            <a:off x="33385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t>Instruction Count</a:t>
            </a:r>
          </a:p>
        </p:txBody>
      </p:sp>
      <p:sp>
        <p:nvSpPr>
          <p:cNvPr id="17" name="Rectangle 6">
            <a:extLst>
              <a:ext uri="{FF2B5EF4-FFF2-40B4-BE49-F238E27FC236}">
                <a16:creationId xmlns:a16="http://schemas.microsoft.com/office/drawing/2014/main" id="{27142599-DC60-D249-82CD-E30ED79E6C01}"/>
              </a:ext>
            </a:extLst>
          </p:cNvPr>
          <p:cNvSpPr>
            <a:spLocks noChangeArrowheads="1"/>
          </p:cNvSpPr>
          <p:nvPr>
            <p:custDataLst>
              <p:tags r:id="rId7"/>
            </p:custDataLst>
          </p:nvPr>
        </p:nvSpPr>
        <p:spPr bwMode="auto">
          <a:xfrm>
            <a:off x="4862513" y="1016000"/>
            <a:ext cx="16129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CPI</a:t>
            </a:r>
          </a:p>
        </p:txBody>
      </p:sp>
      <p:sp>
        <p:nvSpPr>
          <p:cNvPr id="18" name="Rectangle 7">
            <a:extLst>
              <a:ext uri="{FF2B5EF4-FFF2-40B4-BE49-F238E27FC236}">
                <a16:creationId xmlns:a16="http://schemas.microsoft.com/office/drawing/2014/main" id="{F3D35052-F987-F647-A5A8-E1EC47686984}"/>
              </a:ext>
            </a:extLst>
          </p:cNvPr>
          <p:cNvSpPr>
            <a:spLocks noChangeArrowheads="1"/>
          </p:cNvSpPr>
          <p:nvPr>
            <p:custDataLst>
              <p:tags r:id="rId8"/>
            </p:custDataLst>
          </p:nvPr>
        </p:nvSpPr>
        <p:spPr bwMode="auto">
          <a:xfrm>
            <a:off x="57769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Clock Cycle Time</a:t>
            </a:r>
          </a:p>
        </p:txBody>
      </p:sp>
      <p:sp>
        <p:nvSpPr>
          <p:cNvPr id="19" name="Rectangle 8">
            <a:extLst>
              <a:ext uri="{FF2B5EF4-FFF2-40B4-BE49-F238E27FC236}">
                <a16:creationId xmlns:a16="http://schemas.microsoft.com/office/drawing/2014/main" id="{68B8264C-20B5-364E-BCB7-787077F481FB}"/>
              </a:ext>
            </a:extLst>
          </p:cNvPr>
          <p:cNvSpPr>
            <a:spLocks noChangeArrowheads="1"/>
          </p:cNvSpPr>
          <p:nvPr>
            <p:custDataLst>
              <p:tags r:id="rId9"/>
            </p:custDataLst>
          </p:nvPr>
        </p:nvSpPr>
        <p:spPr bwMode="auto">
          <a:xfrm>
            <a:off x="2957513" y="1168400"/>
            <a:ext cx="3095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20" name="Rectangle 9">
            <a:extLst>
              <a:ext uri="{FF2B5EF4-FFF2-40B4-BE49-F238E27FC236}">
                <a16:creationId xmlns:a16="http://schemas.microsoft.com/office/drawing/2014/main" id="{B98CD1F8-A7DC-6C48-922E-0370B9EAC40F}"/>
              </a:ext>
            </a:extLst>
          </p:cNvPr>
          <p:cNvSpPr>
            <a:spLocks noChangeArrowheads="1"/>
          </p:cNvSpPr>
          <p:nvPr>
            <p:custDataLst>
              <p:tags r:id="rId10"/>
            </p:custDataLst>
          </p:nvPr>
        </p:nvSpPr>
        <p:spPr bwMode="auto">
          <a:xfrm>
            <a:off x="4481513" y="116840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sp>
        <p:nvSpPr>
          <p:cNvPr id="21" name="Rectangle 10">
            <a:extLst>
              <a:ext uri="{FF2B5EF4-FFF2-40B4-BE49-F238E27FC236}">
                <a16:creationId xmlns:a16="http://schemas.microsoft.com/office/drawing/2014/main" id="{610CDE86-921B-804E-8839-FA94031921D6}"/>
              </a:ext>
            </a:extLst>
          </p:cNvPr>
          <p:cNvSpPr>
            <a:spLocks noChangeArrowheads="1"/>
          </p:cNvSpPr>
          <p:nvPr>
            <p:custDataLst>
              <p:tags r:id="rId11"/>
            </p:custDataLst>
          </p:nvPr>
        </p:nvSpPr>
        <p:spPr bwMode="auto">
          <a:xfrm>
            <a:off x="5395913" y="116840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sp>
        <p:nvSpPr>
          <p:cNvPr id="22" name="Rectangle 34">
            <a:extLst>
              <a:ext uri="{FF2B5EF4-FFF2-40B4-BE49-F238E27FC236}">
                <a16:creationId xmlns:a16="http://schemas.microsoft.com/office/drawing/2014/main" id="{632DDF43-A8B3-A74D-8EF3-CAA357B4D3D8}"/>
              </a:ext>
            </a:extLst>
          </p:cNvPr>
          <p:cNvSpPr>
            <a:spLocks noChangeArrowheads="1"/>
          </p:cNvSpPr>
          <p:nvPr>
            <p:custDataLst>
              <p:tags r:id="rId12"/>
            </p:custDataLst>
          </p:nvPr>
        </p:nvSpPr>
        <p:spPr bwMode="auto">
          <a:xfrm>
            <a:off x="3514726" y="1557337"/>
            <a:ext cx="5588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solidFill>
                  <a:srgbClr val="0066FF"/>
                </a:solidFill>
              </a:rPr>
              <a:t>IC</a:t>
            </a:r>
          </a:p>
        </p:txBody>
      </p:sp>
      <p:sp>
        <p:nvSpPr>
          <p:cNvPr id="23" name="Rectangle 35">
            <a:extLst>
              <a:ext uri="{FF2B5EF4-FFF2-40B4-BE49-F238E27FC236}">
                <a16:creationId xmlns:a16="http://schemas.microsoft.com/office/drawing/2014/main" id="{24592292-2D9E-0E46-B1A3-650CB09AC387}"/>
              </a:ext>
            </a:extLst>
          </p:cNvPr>
          <p:cNvSpPr>
            <a:spLocks noChangeArrowheads="1"/>
          </p:cNvSpPr>
          <p:nvPr>
            <p:custDataLst>
              <p:tags r:id="rId13"/>
            </p:custDataLst>
          </p:nvPr>
        </p:nvSpPr>
        <p:spPr bwMode="auto">
          <a:xfrm>
            <a:off x="5916613" y="1506538"/>
            <a:ext cx="558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solidFill>
                  <a:srgbClr val="0066FF"/>
                </a:solidFill>
              </a:rPr>
              <a:t>CT</a:t>
            </a:r>
          </a:p>
        </p:txBody>
      </p:sp>
    </p:spTree>
    <p:extLst>
      <p:ext uri="{BB962C8B-B14F-4D97-AF65-F5344CB8AC3E}">
        <p14:creationId xmlns:p14="http://schemas.microsoft.com/office/powerpoint/2010/main" val="1273523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71396E03-D431-0940-A3EF-C156E060EF31}"/>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53CCCD92-28AA-FB42-960F-0723E84D5719}" type="slidenum">
              <a:rPr lang="en-US" altLang="en-US" sz="1400"/>
              <a:pPr/>
              <a:t>13</a:t>
            </a:fld>
            <a:endParaRPr lang="en-US" altLang="en-US" sz="1400"/>
          </a:p>
        </p:txBody>
      </p:sp>
      <p:sp>
        <p:nvSpPr>
          <p:cNvPr id="11267" name="Rectangle 2">
            <a:extLst>
              <a:ext uri="{FF2B5EF4-FFF2-40B4-BE49-F238E27FC236}">
                <a16:creationId xmlns:a16="http://schemas.microsoft.com/office/drawing/2014/main" id="{D4588A23-9E10-CE4F-9D7B-E274304317AD}"/>
              </a:ext>
            </a:extLst>
          </p:cNvPr>
          <p:cNvSpPr>
            <a:spLocks noGrp="1" noChangeArrowheads="1"/>
          </p:cNvSpPr>
          <p:nvPr>
            <p:ph type="title"/>
            <p:custDataLst>
              <p:tags r:id="rId2"/>
            </p:custDataLst>
          </p:nvPr>
        </p:nvSpPr>
        <p:spPr>
          <a:xfrm>
            <a:off x="685800" y="0"/>
            <a:ext cx="7772400" cy="1143000"/>
          </a:xfrm>
          <a:noFill/>
        </p:spPr>
        <p:txBody>
          <a:bodyPr/>
          <a:lstStyle/>
          <a:p>
            <a:r>
              <a:rPr lang="en-US" altLang="en-US"/>
              <a:t>Who Affects Performance?</a:t>
            </a:r>
          </a:p>
        </p:txBody>
      </p:sp>
      <p:sp>
        <p:nvSpPr>
          <p:cNvPr id="11268" name="Rectangle 3">
            <a:extLst>
              <a:ext uri="{FF2B5EF4-FFF2-40B4-BE49-F238E27FC236}">
                <a16:creationId xmlns:a16="http://schemas.microsoft.com/office/drawing/2014/main" id="{B893D53E-18BD-564B-B488-80D8D3FB8D82}"/>
              </a:ext>
            </a:extLst>
          </p:cNvPr>
          <p:cNvSpPr>
            <a:spLocks noGrp="1" noChangeArrowheads="1"/>
          </p:cNvSpPr>
          <p:nvPr>
            <p:ph type="body" sz="half" idx="1"/>
            <p:custDataLst>
              <p:tags r:id="rId3"/>
            </p:custDataLst>
          </p:nvPr>
        </p:nvSpPr>
        <p:spPr>
          <a:xfrm>
            <a:off x="457200" y="1905000"/>
            <a:ext cx="7688263" cy="1119188"/>
          </a:xfrm>
          <a:noFill/>
        </p:spPr>
        <p:txBody>
          <a:bodyPr/>
          <a:lstStyle/>
          <a:p>
            <a:r>
              <a:rPr lang="en-US" altLang="en-US" sz="2800">
                <a:solidFill>
                  <a:srgbClr val="009900"/>
                </a:solidFill>
              </a:rPr>
              <a:t>What can a compiler influence?</a:t>
            </a:r>
          </a:p>
        </p:txBody>
      </p:sp>
      <p:graphicFrame>
        <p:nvGraphicFramePr>
          <p:cNvPr id="301067" name="Group 11">
            <a:extLst>
              <a:ext uri="{FF2B5EF4-FFF2-40B4-BE49-F238E27FC236}">
                <a16:creationId xmlns:a16="http://schemas.microsoft.com/office/drawing/2014/main" id="{42E37D3E-F584-4042-BB69-89A7FA40B43E}"/>
              </a:ext>
            </a:extLst>
          </p:cNvPr>
          <p:cNvGraphicFramePr>
            <a:graphicFrameLocks noGrp="1"/>
          </p:cNvGraphicFramePr>
          <p:nvPr>
            <p:ph sz="half" idx="2"/>
            <p:custDataLst>
              <p:tags r:id="rId4"/>
            </p:custDataLst>
          </p:nvPr>
        </p:nvGraphicFramePr>
        <p:xfrm>
          <a:off x="2014538" y="3470275"/>
          <a:ext cx="6403975" cy="3108624"/>
        </p:xfrm>
        <a:graphic>
          <a:graphicData uri="http://schemas.openxmlformats.org/drawingml/2006/table">
            <a:tbl>
              <a:tblPr/>
              <a:tblGrid>
                <a:gridCol w="2081212">
                  <a:extLst>
                    <a:ext uri="{9D8B030D-6E8A-4147-A177-3AD203B41FA5}">
                      <a16:colId xmlns:a16="http://schemas.microsoft.com/office/drawing/2014/main" val="20000"/>
                    </a:ext>
                  </a:extLst>
                </a:gridCol>
                <a:gridCol w="4322763">
                  <a:extLst>
                    <a:ext uri="{9D8B030D-6E8A-4147-A177-3AD203B41FA5}">
                      <a16:colId xmlns:a16="http://schemas.microsoft.com/office/drawing/2014/main" val="20001"/>
                    </a:ext>
                  </a:extLst>
                </a:gridCol>
              </a:tblGrid>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1" i="0" u="none" strike="noStrike" cap="none" normalizeH="0" baseline="0">
                          <a:ln>
                            <a:noFill/>
                          </a:ln>
                          <a:solidFill>
                            <a:srgbClr val="FFFFFF"/>
                          </a:solidFill>
                          <a:effectLst/>
                          <a:latin typeface="Comic Sans MS" pitchFamily="66" charset="0"/>
                        </a:rPr>
                        <a:t>Selection</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1" i="0" u="none" strike="noStrike" cap="none" normalizeH="0" baseline="0">
                          <a:ln>
                            <a:noFill/>
                          </a:ln>
                          <a:solidFill>
                            <a:srgbClr val="FFFFFF"/>
                          </a:solidFill>
                          <a:effectLst/>
                          <a:latin typeface="Comic Sans MS" pitchFamily="66" charset="0"/>
                        </a:rPr>
                        <a:t>Impacts</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A</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B</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CPI</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C</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CPI, and CT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D</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CPI and CT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E</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None of the above</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15" name="Rectangle 4">
            <a:extLst>
              <a:ext uri="{FF2B5EF4-FFF2-40B4-BE49-F238E27FC236}">
                <a16:creationId xmlns:a16="http://schemas.microsoft.com/office/drawing/2014/main" id="{35E8D89D-5B8A-8748-9C3A-D113DB5049EE}"/>
              </a:ext>
            </a:extLst>
          </p:cNvPr>
          <p:cNvSpPr>
            <a:spLocks noChangeArrowheads="1"/>
          </p:cNvSpPr>
          <p:nvPr>
            <p:custDataLst>
              <p:tags r:id="rId5"/>
            </p:custDataLst>
          </p:nvPr>
        </p:nvSpPr>
        <p:spPr bwMode="auto">
          <a:xfrm>
            <a:off x="14335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CPU Execution Time</a:t>
            </a:r>
          </a:p>
        </p:txBody>
      </p:sp>
      <p:sp>
        <p:nvSpPr>
          <p:cNvPr id="16" name="Rectangle 5">
            <a:extLst>
              <a:ext uri="{FF2B5EF4-FFF2-40B4-BE49-F238E27FC236}">
                <a16:creationId xmlns:a16="http://schemas.microsoft.com/office/drawing/2014/main" id="{C6058795-0872-E34F-9537-F293C5BD342E}"/>
              </a:ext>
            </a:extLst>
          </p:cNvPr>
          <p:cNvSpPr>
            <a:spLocks noChangeArrowheads="1"/>
          </p:cNvSpPr>
          <p:nvPr>
            <p:custDataLst>
              <p:tags r:id="rId6"/>
            </p:custDataLst>
          </p:nvPr>
        </p:nvSpPr>
        <p:spPr bwMode="auto">
          <a:xfrm>
            <a:off x="33385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t>Instruction Count</a:t>
            </a:r>
          </a:p>
        </p:txBody>
      </p:sp>
      <p:sp>
        <p:nvSpPr>
          <p:cNvPr id="17" name="Rectangle 6">
            <a:extLst>
              <a:ext uri="{FF2B5EF4-FFF2-40B4-BE49-F238E27FC236}">
                <a16:creationId xmlns:a16="http://schemas.microsoft.com/office/drawing/2014/main" id="{F59E8F92-48BE-B849-BB34-F72472F9902F}"/>
              </a:ext>
            </a:extLst>
          </p:cNvPr>
          <p:cNvSpPr>
            <a:spLocks noChangeArrowheads="1"/>
          </p:cNvSpPr>
          <p:nvPr>
            <p:custDataLst>
              <p:tags r:id="rId7"/>
            </p:custDataLst>
          </p:nvPr>
        </p:nvSpPr>
        <p:spPr bwMode="auto">
          <a:xfrm>
            <a:off x="4862513" y="1016000"/>
            <a:ext cx="16129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CPI</a:t>
            </a:r>
          </a:p>
        </p:txBody>
      </p:sp>
      <p:sp>
        <p:nvSpPr>
          <p:cNvPr id="18" name="Rectangle 7">
            <a:extLst>
              <a:ext uri="{FF2B5EF4-FFF2-40B4-BE49-F238E27FC236}">
                <a16:creationId xmlns:a16="http://schemas.microsoft.com/office/drawing/2014/main" id="{CF8C4743-E4AB-2F45-AF11-57D4B893A067}"/>
              </a:ext>
            </a:extLst>
          </p:cNvPr>
          <p:cNvSpPr>
            <a:spLocks noChangeArrowheads="1"/>
          </p:cNvSpPr>
          <p:nvPr>
            <p:custDataLst>
              <p:tags r:id="rId8"/>
            </p:custDataLst>
          </p:nvPr>
        </p:nvSpPr>
        <p:spPr bwMode="auto">
          <a:xfrm>
            <a:off x="57769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Clock Cycle Time</a:t>
            </a:r>
          </a:p>
        </p:txBody>
      </p:sp>
      <p:sp>
        <p:nvSpPr>
          <p:cNvPr id="19" name="Rectangle 8">
            <a:extLst>
              <a:ext uri="{FF2B5EF4-FFF2-40B4-BE49-F238E27FC236}">
                <a16:creationId xmlns:a16="http://schemas.microsoft.com/office/drawing/2014/main" id="{9938B8E4-B078-0D41-89C2-B847B908F834}"/>
              </a:ext>
            </a:extLst>
          </p:cNvPr>
          <p:cNvSpPr>
            <a:spLocks noChangeArrowheads="1"/>
          </p:cNvSpPr>
          <p:nvPr>
            <p:custDataLst>
              <p:tags r:id="rId9"/>
            </p:custDataLst>
          </p:nvPr>
        </p:nvSpPr>
        <p:spPr bwMode="auto">
          <a:xfrm>
            <a:off x="2957513" y="1168400"/>
            <a:ext cx="3095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20" name="Rectangle 9">
            <a:extLst>
              <a:ext uri="{FF2B5EF4-FFF2-40B4-BE49-F238E27FC236}">
                <a16:creationId xmlns:a16="http://schemas.microsoft.com/office/drawing/2014/main" id="{B774B470-7BB9-F849-BD56-0E6C9A8DBCB1}"/>
              </a:ext>
            </a:extLst>
          </p:cNvPr>
          <p:cNvSpPr>
            <a:spLocks noChangeArrowheads="1"/>
          </p:cNvSpPr>
          <p:nvPr>
            <p:custDataLst>
              <p:tags r:id="rId10"/>
            </p:custDataLst>
          </p:nvPr>
        </p:nvSpPr>
        <p:spPr bwMode="auto">
          <a:xfrm>
            <a:off x="4481513" y="116840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sp>
        <p:nvSpPr>
          <p:cNvPr id="21" name="Rectangle 10">
            <a:extLst>
              <a:ext uri="{FF2B5EF4-FFF2-40B4-BE49-F238E27FC236}">
                <a16:creationId xmlns:a16="http://schemas.microsoft.com/office/drawing/2014/main" id="{1F8D8D97-8354-0848-8DD3-523112333236}"/>
              </a:ext>
            </a:extLst>
          </p:cNvPr>
          <p:cNvSpPr>
            <a:spLocks noChangeArrowheads="1"/>
          </p:cNvSpPr>
          <p:nvPr>
            <p:custDataLst>
              <p:tags r:id="rId11"/>
            </p:custDataLst>
          </p:nvPr>
        </p:nvSpPr>
        <p:spPr bwMode="auto">
          <a:xfrm>
            <a:off x="5395913" y="116840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sp>
        <p:nvSpPr>
          <p:cNvPr id="22" name="Rectangle 34">
            <a:extLst>
              <a:ext uri="{FF2B5EF4-FFF2-40B4-BE49-F238E27FC236}">
                <a16:creationId xmlns:a16="http://schemas.microsoft.com/office/drawing/2014/main" id="{F2440BC0-E2A2-7D43-A2CB-B2422077CD6D}"/>
              </a:ext>
            </a:extLst>
          </p:cNvPr>
          <p:cNvSpPr>
            <a:spLocks noChangeArrowheads="1"/>
          </p:cNvSpPr>
          <p:nvPr>
            <p:custDataLst>
              <p:tags r:id="rId12"/>
            </p:custDataLst>
          </p:nvPr>
        </p:nvSpPr>
        <p:spPr bwMode="auto">
          <a:xfrm>
            <a:off x="3514726" y="1557337"/>
            <a:ext cx="5588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solidFill>
                  <a:srgbClr val="0066FF"/>
                </a:solidFill>
              </a:rPr>
              <a:t>IC</a:t>
            </a:r>
          </a:p>
        </p:txBody>
      </p:sp>
      <p:sp>
        <p:nvSpPr>
          <p:cNvPr id="23" name="Rectangle 35">
            <a:extLst>
              <a:ext uri="{FF2B5EF4-FFF2-40B4-BE49-F238E27FC236}">
                <a16:creationId xmlns:a16="http://schemas.microsoft.com/office/drawing/2014/main" id="{DD386E73-D902-4741-8534-CE35403F9A04}"/>
              </a:ext>
            </a:extLst>
          </p:cNvPr>
          <p:cNvSpPr>
            <a:spLocks noChangeArrowheads="1"/>
          </p:cNvSpPr>
          <p:nvPr>
            <p:custDataLst>
              <p:tags r:id="rId13"/>
            </p:custDataLst>
          </p:nvPr>
        </p:nvSpPr>
        <p:spPr bwMode="auto">
          <a:xfrm>
            <a:off x="5916613" y="1506538"/>
            <a:ext cx="558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solidFill>
                  <a:srgbClr val="0066FF"/>
                </a:solidFill>
              </a:rPr>
              <a:t>CT</a:t>
            </a:r>
          </a:p>
        </p:txBody>
      </p:sp>
    </p:spTree>
    <p:extLst>
      <p:ext uri="{BB962C8B-B14F-4D97-AF65-F5344CB8AC3E}">
        <p14:creationId xmlns:p14="http://schemas.microsoft.com/office/powerpoint/2010/main" val="35974536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BA2E5113-2D1D-F149-A86B-E1D103C03476}"/>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DD884849-B9C3-FC44-AFDA-A91B193045A7}" type="slidenum">
              <a:rPr lang="en-US" altLang="en-US" sz="1400"/>
              <a:pPr/>
              <a:t>14</a:t>
            </a:fld>
            <a:endParaRPr lang="en-US" altLang="en-US" sz="1400"/>
          </a:p>
        </p:txBody>
      </p:sp>
      <p:sp>
        <p:nvSpPr>
          <p:cNvPr id="12291" name="Rectangle 2">
            <a:extLst>
              <a:ext uri="{FF2B5EF4-FFF2-40B4-BE49-F238E27FC236}">
                <a16:creationId xmlns:a16="http://schemas.microsoft.com/office/drawing/2014/main" id="{25DB9795-0B8E-8845-964F-2A66FC83BD6A}"/>
              </a:ext>
            </a:extLst>
          </p:cNvPr>
          <p:cNvSpPr>
            <a:spLocks noGrp="1" noChangeArrowheads="1"/>
          </p:cNvSpPr>
          <p:nvPr>
            <p:ph type="title"/>
            <p:custDataLst>
              <p:tags r:id="rId2"/>
            </p:custDataLst>
          </p:nvPr>
        </p:nvSpPr>
        <p:spPr>
          <a:xfrm>
            <a:off x="685800" y="0"/>
            <a:ext cx="7772400" cy="1143000"/>
          </a:xfrm>
          <a:noFill/>
        </p:spPr>
        <p:txBody>
          <a:bodyPr/>
          <a:lstStyle/>
          <a:p>
            <a:r>
              <a:rPr lang="en-US" altLang="en-US" dirty="0"/>
              <a:t>Who Affects Performance?</a:t>
            </a:r>
          </a:p>
        </p:txBody>
      </p:sp>
      <p:sp>
        <p:nvSpPr>
          <p:cNvPr id="12292" name="Rectangle 3">
            <a:extLst>
              <a:ext uri="{FF2B5EF4-FFF2-40B4-BE49-F238E27FC236}">
                <a16:creationId xmlns:a16="http://schemas.microsoft.com/office/drawing/2014/main" id="{599DBFD1-96F8-3443-BC0A-DE6D97A7EAE7}"/>
              </a:ext>
            </a:extLst>
          </p:cNvPr>
          <p:cNvSpPr>
            <a:spLocks noGrp="1" noChangeArrowheads="1"/>
          </p:cNvSpPr>
          <p:nvPr>
            <p:ph type="body" sz="half" idx="1"/>
            <p:custDataLst>
              <p:tags r:id="rId3"/>
            </p:custDataLst>
          </p:nvPr>
        </p:nvSpPr>
        <p:spPr>
          <a:xfrm>
            <a:off x="381000" y="1828800"/>
            <a:ext cx="7688263" cy="1119188"/>
          </a:xfrm>
          <a:noFill/>
        </p:spPr>
        <p:txBody>
          <a:bodyPr/>
          <a:lstStyle/>
          <a:p>
            <a:r>
              <a:rPr lang="en-US" altLang="en-US" sz="2800">
                <a:solidFill>
                  <a:srgbClr val="009900"/>
                </a:solidFill>
              </a:rPr>
              <a:t>What can an instruction set architect influence?</a:t>
            </a:r>
          </a:p>
        </p:txBody>
      </p:sp>
      <p:sp>
        <p:nvSpPr>
          <p:cNvPr id="12293" name="Rectangle 4">
            <a:extLst>
              <a:ext uri="{FF2B5EF4-FFF2-40B4-BE49-F238E27FC236}">
                <a16:creationId xmlns:a16="http://schemas.microsoft.com/office/drawing/2014/main" id="{5823F469-59D9-AC4C-838E-83F4FA5FCA3B}"/>
              </a:ext>
            </a:extLst>
          </p:cNvPr>
          <p:cNvSpPr>
            <a:spLocks noChangeArrowheads="1"/>
          </p:cNvSpPr>
          <p:nvPr>
            <p:custDataLst>
              <p:tags r:id="rId4"/>
            </p:custDataLst>
          </p:nvPr>
        </p:nvSpPr>
        <p:spPr bwMode="auto">
          <a:xfrm>
            <a:off x="14335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CPU Execution Time</a:t>
            </a:r>
          </a:p>
        </p:txBody>
      </p:sp>
      <p:sp>
        <p:nvSpPr>
          <p:cNvPr id="12294" name="Rectangle 5">
            <a:extLst>
              <a:ext uri="{FF2B5EF4-FFF2-40B4-BE49-F238E27FC236}">
                <a16:creationId xmlns:a16="http://schemas.microsoft.com/office/drawing/2014/main" id="{8D50291B-EA33-2140-A592-503F036CA240}"/>
              </a:ext>
            </a:extLst>
          </p:cNvPr>
          <p:cNvSpPr>
            <a:spLocks noChangeArrowheads="1"/>
          </p:cNvSpPr>
          <p:nvPr>
            <p:custDataLst>
              <p:tags r:id="rId5"/>
            </p:custDataLst>
          </p:nvPr>
        </p:nvSpPr>
        <p:spPr bwMode="auto">
          <a:xfrm>
            <a:off x="33385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t>Instruction Count</a:t>
            </a:r>
          </a:p>
        </p:txBody>
      </p:sp>
      <p:sp>
        <p:nvSpPr>
          <p:cNvPr id="12295" name="Rectangle 6">
            <a:extLst>
              <a:ext uri="{FF2B5EF4-FFF2-40B4-BE49-F238E27FC236}">
                <a16:creationId xmlns:a16="http://schemas.microsoft.com/office/drawing/2014/main" id="{AB4B9347-400F-E04C-88FF-BD0F0477B5DF}"/>
              </a:ext>
            </a:extLst>
          </p:cNvPr>
          <p:cNvSpPr>
            <a:spLocks noChangeArrowheads="1"/>
          </p:cNvSpPr>
          <p:nvPr>
            <p:custDataLst>
              <p:tags r:id="rId6"/>
            </p:custDataLst>
          </p:nvPr>
        </p:nvSpPr>
        <p:spPr bwMode="auto">
          <a:xfrm>
            <a:off x="4862513" y="1016000"/>
            <a:ext cx="16129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CPI</a:t>
            </a:r>
          </a:p>
        </p:txBody>
      </p:sp>
      <p:sp>
        <p:nvSpPr>
          <p:cNvPr id="12296" name="Rectangle 7">
            <a:extLst>
              <a:ext uri="{FF2B5EF4-FFF2-40B4-BE49-F238E27FC236}">
                <a16:creationId xmlns:a16="http://schemas.microsoft.com/office/drawing/2014/main" id="{CA8CE10D-5A11-E146-B468-C44633A28FE4}"/>
              </a:ext>
            </a:extLst>
          </p:cNvPr>
          <p:cNvSpPr>
            <a:spLocks noChangeArrowheads="1"/>
          </p:cNvSpPr>
          <p:nvPr>
            <p:custDataLst>
              <p:tags r:id="rId7"/>
            </p:custDataLst>
          </p:nvPr>
        </p:nvSpPr>
        <p:spPr bwMode="auto">
          <a:xfrm>
            <a:off x="57769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Clock Cycle Time</a:t>
            </a:r>
          </a:p>
        </p:txBody>
      </p:sp>
      <p:sp>
        <p:nvSpPr>
          <p:cNvPr id="12297" name="Rectangle 8">
            <a:extLst>
              <a:ext uri="{FF2B5EF4-FFF2-40B4-BE49-F238E27FC236}">
                <a16:creationId xmlns:a16="http://schemas.microsoft.com/office/drawing/2014/main" id="{6C3C85F3-77D0-174D-91A0-F830142A64D0}"/>
              </a:ext>
            </a:extLst>
          </p:cNvPr>
          <p:cNvSpPr>
            <a:spLocks noChangeArrowheads="1"/>
          </p:cNvSpPr>
          <p:nvPr>
            <p:custDataLst>
              <p:tags r:id="rId8"/>
            </p:custDataLst>
          </p:nvPr>
        </p:nvSpPr>
        <p:spPr bwMode="auto">
          <a:xfrm>
            <a:off x="2957513" y="1168400"/>
            <a:ext cx="3095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12298" name="Rectangle 9">
            <a:extLst>
              <a:ext uri="{FF2B5EF4-FFF2-40B4-BE49-F238E27FC236}">
                <a16:creationId xmlns:a16="http://schemas.microsoft.com/office/drawing/2014/main" id="{BD9BAE27-8B9F-F842-A4D1-160695F2CF73}"/>
              </a:ext>
            </a:extLst>
          </p:cNvPr>
          <p:cNvSpPr>
            <a:spLocks noChangeArrowheads="1"/>
          </p:cNvSpPr>
          <p:nvPr>
            <p:custDataLst>
              <p:tags r:id="rId9"/>
            </p:custDataLst>
          </p:nvPr>
        </p:nvSpPr>
        <p:spPr bwMode="auto">
          <a:xfrm>
            <a:off x="4481513" y="116840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sp>
        <p:nvSpPr>
          <p:cNvPr id="12299" name="Rectangle 10">
            <a:extLst>
              <a:ext uri="{FF2B5EF4-FFF2-40B4-BE49-F238E27FC236}">
                <a16:creationId xmlns:a16="http://schemas.microsoft.com/office/drawing/2014/main" id="{E4F60A7E-FD17-AD4B-A94E-EEBC7B6C0AA9}"/>
              </a:ext>
            </a:extLst>
          </p:cNvPr>
          <p:cNvSpPr>
            <a:spLocks noChangeArrowheads="1"/>
          </p:cNvSpPr>
          <p:nvPr>
            <p:custDataLst>
              <p:tags r:id="rId10"/>
            </p:custDataLst>
          </p:nvPr>
        </p:nvSpPr>
        <p:spPr bwMode="auto">
          <a:xfrm>
            <a:off x="5395913" y="116840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graphicFrame>
        <p:nvGraphicFramePr>
          <p:cNvPr id="303115" name="Group 11">
            <a:extLst>
              <a:ext uri="{FF2B5EF4-FFF2-40B4-BE49-F238E27FC236}">
                <a16:creationId xmlns:a16="http://schemas.microsoft.com/office/drawing/2014/main" id="{A6ECA1B7-6D97-5E4D-846E-8C5B365254C7}"/>
              </a:ext>
            </a:extLst>
          </p:cNvPr>
          <p:cNvGraphicFramePr>
            <a:graphicFrameLocks noGrp="1"/>
          </p:cNvGraphicFramePr>
          <p:nvPr>
            <p:ph sz="half" idx="2"/>
            <p:custDataLst>
              <p:tags r:id="rId11"/>
            </p:custDataLst>
          </p:nvPr>
        </p:nvGraphicFramePr>
        <p:xfrm>
          <a:off x="2014538" y="3470275"/>
          <a:ext cx="6403975" cy="3108624"/>
        </p:xfrm>
        <a:graphic>
          <a:graphicData uri="http://schemas.openxmlformats.org/drawingml/2006/table">
            <a:tbl>
              <a:tblPr/>
              <a:tblGrid>
                <a:gridCol w="2081212">
                  <a:extLst>
                    <a:ext uri="{9D8B030D-6E8A-4147-A177-3AD203B41FA5}">
                      <a16:colId xmlns:a16="http://schemas.microsoft.com/office/drawing/2014/main" val="20000"/>
                    </a:ext>
                  </a:extLst>
                </a:gridCol>
                <a:gridCol w="4322763">
                  <a:extLst>
                    <a:ext uri="{9D8B030D-6E8A-4147-A177-3AD203B41FA5}">
                      <a16:colId xmlns:a16="http://schemas.microsoft.com/office/drawing/2014/main" val="20001"/>
                    </a:ext>
                  </a:extLst>
                </a:gridCol>
              </a:tblGrid>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1" i="0" u="none" strike="noStrike" cap="none" normalizeH="0" baseline="0">
                          <a:ln>
                            <a:noFill/>
                          </a:ln>
                          <a:solidFill>
                            <a:srgbClr val="FFFFFF"/>
                          </a:solidFill>
                          <a:effectLst/>
                          <a:latin typeface="Comic Sans MS" pitchFamily="66" charset="0"/>
                        </a:rPr>
                        <a:t>Selection</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1" i="0" u="none" strike="noStrike" cap="none" normalizeH="0" baseline="0">
                          <a:ln>
                            <a:noFill/>
                          </a:ln>
                          <a:solidFill>
                            <a:srgbClr val="FFFFFF"/>
                          </a:solidFill>
                          <a:effectLst/>
                          <a:latin typeface="Comic Sans MS" pitchFamily="66" charset="0"/>
                        </a:rPr>
                        <a:t>Impacts</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A</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B</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CPI</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C</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CPI, and CT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D</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CPI and CT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E</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None of the above</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12323" name="Rectangle 34">
            <a:extLst>
              <a:ext uri="{FF2B5EF4-FFF2-40B4-BE49-F238E27FC236}">
                <a16:creationId xmlns:a16="http://schemas.microsoft.com/office/drawing/2014/main" id="{1D87EF1D-8032-5D43-BD8F-8C127B2C6419}"/>
              </a:ext>
            </a:extLst>
          </p:cNvPr>
          <p:cNvSpPr>
            <a:spLocks noChangeArrowheads="1"/>
          </p:cNvSpPr>
          <p:nvPr>
            <p:custDataLst>
              <p:tags r:id="rId12"/>
            </p:custDataLst>
          </p:nvPr>
        </p:nvSpPr>
        <p:spPr bwMode="auto">
          <a:xfrm>
            <a:off x="3514726" y="1557337"/>
            <a:ext cx="5588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solidFill>
                  <a:srgbClr val="0066FF"/>
                </a:solidFill>
              </a:rPr>
              <a:t>IC</a:t>
            </a:r>
          </a:p>
        </p:txBody>
      </p:sp>
      <p:sp>
        <p:nvSpPr>
          <p:cNvPr id="12324" name="Rectangle 35">
            <a:extLst>
              <a:ext uri="{FF2B5EF4-FFF2-40B4-BE49-F238E27FC236}">
                <a16:creationId xmlns:a16="http://schemas.microsoft.com/office/drawing/2014/main" id="{F2B7FAF8-E2E7-B347-A88D-98DF07E02A78}"/>
              </a:ext>
            </a:extLst>
          </p:cNvPr>
          <p:cNvSpPr>
            <a:spLocks noChangeArrowheads="1"/>
          </p:cNvSpPr>
          <p:nvPr>
            <p:custDataLst>
              <p:tags r:id="rId13"/>
            </p:custDataLst>
          </p:nvPr>
        </p:nvSpPr>
        <p:spPr bwMode="auto">
          <a:xfrm>
            <a:off x="5916613" y="1506538"/>
            <a:ext cx="558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solidFill>
                  <a:srgbClr val="0066FF"/>
                </a:solidFill>
              </a:rPr>
              <a:t>CT</a:t>
            </a:r>
          </a:p>
        </p:txBody>
      </p:sp>
    </p:spTree>
    <p:extLst>
      <p:ext uri="{BB962C8B-B14F-4D97-AF65-F5344CB8AC3E}">
        <p14:creationId xmlns:p14="http://schemas.microsoft.com/office/powerpoint/2010/main" val="34059473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C619A284-529F-9449-BFAC-2A0E1ABEFDBA}"/>
              </a:ext>
            </a:extLst>
          </p:cNvPr>
          <p:cNvSpPr>
            <a:spLocks noGrp="1"/>
          </p:cNvSpPr>
          <p:nvPr>
            <p:ph type="sldNum" sz="quarter" idx="10"/>
            <p:custDataLst>
              <p:tags r:id="rId1"/>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C99A8341-D005-7943-9133-84F5AEC6D35C}" type="slidenum">
              <a:rPr lang="en-US" altLang="en-US" sz="1400"/>
              <a:pPr/>
              <a:t>15</a:t>
            </a:fld>
            <a:endParaRPr lang="en-US" altLang="en-US" sz="1400"/>
          </a:p>
        </p:txBody>
      </p:sp>
      <p:sp>
        <p:nvSpPr>
          <p:cNvPr id="13315" name="Rectangle 2">
            <a:extLst>
              <a:ext uri="{FF2B5EF4-FFF2-40B4-BE49-F238E27FC236}">
                <a16:creationId xmlns:a16="http://schemas.microsoft.com/office/drawing/2014/main" id="{598AD054-28E0-454A-90C3-BEF86EF39CE1}"/>
              </a:ext>
            </a:extLst>
          </p:cNvPr>
          <p:cNvSpPr>
            <a:spLocks noGrp="1" noChangeArrowheads="1"/>
          </p:cNvSpPr>
          <p:nvPr>
            <p:ph type="title"/>
            <p:custDataLst>
              <p:tags r:id="rId2"/>
            </p:custDataLst>
          </p:nvPr>
        </p:nvSpPr>
        <p:spPr>
          <a:xfrm>
            <a:off x="685800" y="0"/>
            <a:ext cx="7772400" cy="1143000"/>
          </a:xfrm>
          <a:noFill/>
        </p:spPr>
        <p:txBody>
          <a:bodyPr/>
          <a:lstStyle/>
          <a:p>
            <a:r>
              <a:rPr lang="en-US" altLang="en-US"/>
              <a:t>Who Affects Performance?</a:t>
            </a:r>
          </a:p>
        </p:txBody>
      </p:sp>
      <p:sp>
        <p:nvSpPr>
          <p:cNvPr id="13316" name="Rectangle 3">
            <a:extLst>
              <a:ext uri="{FF2B5EF4-FFF2-40B4-BE49-F238E27FC236}">
                <a16:creationId xmlns:a16="http://schemas.microsoft.com/office/drawing/2014/main" id="{DCF9CFAD-EC8C-9643-A349-E970CBEA9E24}"/>
              </a:ext>
            </a:extLst>
          </p:cNvPr>
          <p:cNvSpPr>
            <a:spLocks noGrp="1" noChangeArrowheads="1"/>
          </p:cNvSpPr>
          <p:nvPr>
            <p:ph type="body" sz="half" idx="1"/>
            <p:custDataLst>
              <p:tags r:id="rId3"/>
            </p:custDataLst>
          </p:nvPr>
        </p:nvSpPr>
        <p:spPr>
          <a:xfrm>
            <a:off x="533400" y="1905000"/>
            <a:ext cx="7688263" cy="1119188"/>
          </a:xfrm>
          <a:noFill/>
        </p:spPr>
        <p:txBody>
          <a:bodyPr/>
          <a:lstStyle/>
          <a:p>
            <a:r>
              <a:rPr lang="en-US" altLang="en-US" sz="2800" dirty="0">
                <a:solidFill>
                  <a:srgbClr val="009900"/>
                </a:solidFill>
              </a:rPr>
              <a:t>What can an hardware designer influence? (fixed ISA)</a:t>
            </a:r>
          </a:p>
        </p:txBody>
      </p:sp>
      <p:graphicFrame>
        <p:nvGraphicFramePr>
          <p:cNvPr id="305163" name="Group 11">
            <a:extLst>
              <a:ext uri="{FF2B5EF4-FFF2-40B4-BE49-F238E27FC236}">
                <a16:creationId xmlns:a16="http://schemas.microsoft.com/office/drawing/2014/main" id="{063079BD-B5C3-4D4F-9D9B-497D4F1BE6BC}"/>
              </a:ext>
            </a:extLst>
          </p:cNvPr>
          <p:cNvGraphicFramePr>
            <a:graphicFrameLocks noGrp="1"/>
          </p:cNvGraphicFramePr>
          <p:nvPr>
            <p:ph sz="half" idx="2"/>
            <p:custDataLst>
              <p:tags r:id="rId4"/>
            </p:custDataLst>
          </p:nvPr>
        </p:nvGraphicFramePr>
        <p:xfrm>
          <a:off x="2014538" y="3470275"/>
          <a:ext cx="6403975" cy="3108624"/>
        </p:xfrm>
        <a:graphic>
          <a:graphicData uri="http://schemas.openxmlformats.org/drawingml/2006/table">
            <a:tbl>
              <a:tblPr/>
              <a:tblGrid>
                <a:gridCol w="2081212">
                  <a:extLst>
                    <a:ext uri="{9D8B030D-6E8A-4147-A177-3AD203B41FA5}">
                      <a16:colId xmlns:a16="http://schemas.microsoft.com/office/drawing/2014/main" val="20000"/>
                    </a:ext>
                  </a:extLst>
                </a:gridCol>
                <a:gridCol w="4322763">
                  <a:extLst>
                    <a:ext uri="{9D8B030D-6E8A-4147-A177-3AD203B41FA5}">
                      <a16:colId xmlns:a16="http://schemas.microsoft.com/office/drawing/2014/main" val="20001"/>
                    </a:ext>
                  </a:extLst>
                </a:gridCol>
              </a:tblGrid>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1" i="0" u="none" strike="noStrike" cap="none" normalizeH="0" baseline="0">
                          <a:ln>
                            <a:noFill/>
                          </a:ln>
                          <a:solidFill>
                            <a:srgbClr val="FFFFFF"/>
                          </a:solidFill>
                          <a:effectLst/>
                          <a:latin typeface="Comic Sans MS" pitchFamily="66" charset="0"/>
                        </a:rPr>
                        <a:t>Selection</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1" i="0" u="none" strike="noStrike" cap="none" normalizeH="0" baseline="0">
                          <a:ln>
                            <a:noFill/>
                          </a:ln>
                          <a:solidFill>
                            <a:srgbClr val="FFFFFF"/>
                          </a:solidFill>
                          <a:effectLst/>
                          <a:latin typeface="Comic Sans MS" pitchFamily="66" charset="0"/>
                        </a:rPr>
                        <a:t>Impacts</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A</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B</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CPI</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C</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IC, CPI, and CT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D</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CPI and CT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518054">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E</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800" b="0" i="0" u="none" strike="noStrike" cap="none" normalizeH="0" baseline="0">
                          <a:ln>
                            <a:noFill/>
                          </a:ln>
                          <a:solidFill>
                            <a:srgbClr val="000000"/>
                          </a:solidFill>
                          <a:effectLst/>
                          <a:latin typeface="Comic Sans MS" pitchFamily="66" charset="0"/>
                        </a:rPr>
                        <a:t>None of the above</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15" name="Rectangle 4">
            <a:extLst>
              <a:ext uri="{FF2B5EF4-FFF2-40B4-BE49-F238E27FC236}">
                <a16:creationId xmlns:a16="http://schemas.microsoft.com/office/drawing/2014/main" id="{3786217C-2628-AB44-A37F-226BF5032BFB}"/>
              </a:ext>
            </a:extLst>
          </p:cNvPr>
          <p:cNvSpPr>
            <a:spLocks noChangeArrowheads="1"/>
          </p:cNvSpPr>
          <p:nvPr>
            <p:custDataLst>
              <p:tags r:id="rId5"/>
            </p:custDataLst>
          </p:nvPr>
        </p:nvSpPr>
        <p:spPr bwMode="auto">
          <a:xfrm>
            <a:off x="14335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CPU Execution Time</a:t>
            </a:r>
          </a:p>
        </p:txBody>
      </p:sp>
      <p:sp>
        <p:nvSpPr>
          <p:cNvPr id="16" name="Rectangle 5">
            <a:extLst>
              <a:ext uri="{FF2B5EF4-FFF2-40B4-BE49-F238E27FC236}">
                <a16:creationId xmlns:a16="http://schemas.microsoft.com/office/drawing/2014/main" id="{66D4B751-2924-6344-B75F-CFFF2D767432}"/>
              </a:ext>
            </a:extLst>
          </p:cNvPr>
          <p:cNvSpPr>
            <a:spLocks noChangeArrowheads="1"/>
          </p:cNvSpPr>
          <p:nvPr>
            <p:custDataLst>
              <p:tags r:id="rId6"/>
            </p:custDataLst>
          </p:nvPr>
        </p:nvSpPr>
        <p:spPr bwMode="auto">
          <a:xfrm>
            <a:off x="33385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t>Instruction Count</a:t>
            </a:r>
          </a:p>
        </p:txBody>
      </p:sp>
      <p:sp>
        <p:nvSpPr>
          <p:cNvPr id="17" name="Rectangle 6">
            <a:extLst>
              <a:ext uri="{FF2B5EF4-FFF2-40B4-BE49-F238E27FC236}">
                <a16:creationId xmlns:a16="http://schemas.microsoft.com/office/drawing/2014/main" id="{0ED8DBE7-02AA-6A4E-B263-8D0DD1CA3ECC}"/>
              </a:ext>
            </a:extLst>
          </p:cNvPr>
          <p:cNvSpPr>
            <a:spLocks noChangeArrowheads="1"/>
          </p:cNvSpPr>
          <p:nvPr>
            <p:custDataLst>
              <p:tags r:id="rId7"/>
            </p:custDataLst>
          </p:nvPr>
        </p:nvSpPr>
        <p:spPr bwMode="auto">
          <a:xfrm>
            <a:off x="4862513" y="1016000"/>
            <a:ext cx="16129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CPI</a:t>
            </a:r>
          </a:p>
        </p:txBody>
      </p:sp>
      <p:sp>
        <p:nvSpPr>
          <p:cNvPr id="18" name="Rectangle 7">
            <a:extLst>
              <a:ext uri="{FF2B5EF4-FFF2-40B4-BE49-F238E27FC236}">
                <a16:creationId xmlns:a16="http://schemas.microsoft.com/office/drawing/2014/main" id="{8816B091-648A-3743-9DBD-F3ECCF9C849E}"/>
              </a:ext>
            </a:extLst>
          </p:cNvPr>
          <p:cNvSpPr>
            <a:spLocks noChangeArrowheads="1"/>
          </p:cNvSpPr>
          <p:nvPr>
            <p:custDataLst>
              <p:tags r:id="rId8"/>
            </p:custDataLst>
          </p:nvPr>
        </p:nvSpPr>
        <p:spPr bwMode="auto">
          <a:xfrm>
            <a:off x="5776913" y="1016000"/>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Clock Cycle Time</a:t>
            </a:r>
          </a:p>
        </p:txBody>
      </p:sp>
      <p:sp>
        <p:nvSpPr>
          <p:cNvPr id="19" name="Rectangle 8">
            <a:extLst>
              <a:ext uri="{FF2B5EF4-FFF2-40B4-BE49-F238E27FC236}">
                <a16:creationId xmlns:a16="http://schemas.microsoft.com/office/drawing/2014/main" id="{3A652B31-F4ED-AB4F-8777-045BBE6740D7}"/>
              </a:ext>
            </a:extLst>
          </p:cNvPr>
          <p:cNvSpPr>
            <a:spLocks noChangeArrowheads="1"/>
          </p:cNvSpPr>
          <p:nvPr>
            <p:custDataLst>
              <p:tags r:id="rId9"/>
            </p:custDataLst>
          </p:nvPr>
        </p:nvSpPr>
        <p:spPr bwMode="auto">
          <a:xfrm>
            <a:off x="2957513" y="1168400"/>
            <a:ext cx="3095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20" name="Rectangle 9">
            <a:extLst>
              <a:ext uri="{FF2B5EF4-FFF2-40B4-BE49-F238E27FC236}">
                <a16:creationId xmlns:a16="http://schemas.microsoft.com/office/drawing/2014/main" id="{9C9B080A-2CF8-C840-841D-23809A21E2CC}"/>
              </a:ext>
            </a:extLst>
          </p:cNvPr>
          <p:cNvSpPr>
            <a:spLocks noChangeArrowheads="1"/>
          </p:cNvSpPr>
          <p:nvPr>
            <p:custDataLst>
              <p:tags r:id="rId10"/>
            </p:custDataLst>
          </p:nvPr>
        </p:nvSpPr>
        <p:spPr bwMode="auto">
          <a:xfrm>
            <a:off x="4481513" y="116840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sp>
        <p:nvSpPr>
          <p:cNvPr id="21" name="Rectangle 10">
            <a:extLst>
              <a:ext uri="{FF2B5EF4-FFF2-40B4-BE49-F238E27FC236}">
                <a16:creationId xmlns:a16="http://schemas.microsoft.com/office/drawing/2014/main" id="{8689C99B-8DA7-C949-ACD9-33E17938B8D0}"/>
              </a:ext>
            </a:extLst>
          </p:cNvPr>
          <p:cNvSpPr>
            <a:spLocks noChangeArrowheads="1"/>
          </p:cNvSpPr>
          <p:nvPr>
            <p:custDataLst>
              <p:tags r:id="rId11"/>
            </p:custDataLst>
          </p:nvPr>
        </p:nvSpPr>
        <p:spPr bwMode="auto">
          <a:xfrm>
            <a:off x="5395913" y="1168400"/>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sp>
        <p:nvSpPr>
          <p:cNvPr id="22" name="Rectangle 34">
            <a:extLst>
              <a:ext uri="{FF2B5EF4-FFF2-40B4-BE49-F238E27FC236}">
                <a16:creationId xmlns:a16="http://schemas.microsoft.com/office/drawing/2014/main" id="{50755083-25BD-DA4B-9EB9-1BE4A0A12578}"/>
              </a:ext>
            </a:extLst>
          </p:cNvPr>
          <p:cNvSpPr>
            <a:spLocks noChangeArrowheads="1"/>
          </p:cNvSpPr>
          <p:nvPr>
            <p:custDataLst>
              <p:tags r:id="rId12"/>
            </p:custDataLst>
          </p:nvPr>
        </p:nvSpPr>
        <p:spPr bwMode="auto">
          <a:xfrm>
            <a:off x="3514726" y="1557337"/>
            <a:ext cx="5588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solidFill>
                  <a:srgbClr val="0066FF"/>
                </a:solidFill>
              </a:rPr>
              <a:t>IC</a:t>
            </a:r>
          </a:p>
        </p:txBody>
      </p:sp>
      <p:sp>
        <p:nvSpPr>
          <p:cNvPr id="23" name="Rectangle 35">
            <a:extLst>
              <a:ext uri="{FF2B5EF4-FFF2-40B4-BE49-F238E27FC236}">
                <a16:creationId xmlns:a16="http://schemas.microsoft.com/office/drawing/2014/main" id="{F96B2F43-795D-5042-A61B-5729F93B5357}"/>
              </a:ext>
            </a:extLst>
          </p:cNvPr>
          <p:cNvSpPr>
            <a:spLocks noChangeArrowheads="1"/>
          </p:cNvSpPr>
          <p:nvPr>
            <p:custDataLst>
              <p:tags r:id="rId13"/>
            </p:custDataLst>
          </p:nvPr>
        </p:nvSpPr>
        <p:spPr bwMode="auto">
          <a:xfrm>
            <a:off x="5916613" y="1506538"/>
            <a:ext cx="558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dirty="0">
                <a:solidFill>
                  <a:srgbClr val="0066FF"/>
                </a:solidFill>
              </a:rPr>
              <a:t>CT</a:t>
            </a:r>
          </a:p>
        </p:txBody>
      </p:sp>
    </p:spTree>
    <p:extLst>
      <p:ext uri="{BB962C8B-B14F-4D97-AF65-F5344CB8AC3E}">
        <p14:creationId xmlns:p14="http://schemas.microsoft.com/office/powerpoint/2010/main" val="6219516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DEACEBD1-D910-A14D-8A75-17B0DF921D33}"/>
              </a:ext>
            </a:extLst>
          </p:cNvPr>
          <p:cNvSpPr>
            <a:spLocks noGrp="1"/>
          </p:cNvSpPr>
          <p:nvPr>
            <p:ph type="sldNum" sz="quarter" idx="10"/>
            <p:custDataLst>
              <p:tags r:id="rId2"/>
            </p:custDataLst>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p>
        </p:txBody>
      </p:sp>
      <p:sp>
        <p:nvSpPr>
          <p:cNvPr id="14339" name="Rectangle 2">
            <a:extLst>
              <a:ext uri="{FF2B5EF4-FFF2-40B4-BE49-F238E27FC236}">
                <a16:creationId xmlns:a16="http://schemas.microsoft.com/office/drawing/2014/main" id="{F49100D0-2816-2A42-9920-2E4FDE9D5CBF}"/>
              </a:ext>
            </a:extLst>
          </p:cNvPr>
          <p:cNvSpPr>
            <a:spLocks noGrp="1" noChangeArrowheads="1"/>
          </p:cNvSpPr>
          <p:nvPr>
            <p:ph type="title"/>
            <p:custDataLst>
              <p:tags r:id="rId3"/>
            </p:custDataLst>
          </p:nvPr>
        </p:nvSpPr>
        <p:spPr>
          <a:xfrm>
            <a:off x="685800" y="0"/>
            <a:ext cx="7772400" cy="1143000"/>
          </a:xfrm>
          <a:noFill/>
        </p:spPr>
        <p:txBody>
          <a:bodyPr/>
          <a:lstStyle/>
          <a:p>
            <a:r>
              <a:rPr lang="en-US" altLang="en-US" dirty="0"/>
              <a:t>Performance Variation</a:t>
            </a:r>
          </a:p>
        </p:txBody>
      </p:sp>
      <p:sp>
        <p:nvSpPr>
          <p:cNvPr id="14340" name="Rectangle 3">
            <a:extLst>
              <a:ext uri="{FF2B5EF4-FFF2-40B4-BE49-F238E27FC236}">
                <a16:creationId xmlns:a16="http://schemas.microsoft.com/office/drawing/2014/main" id="{FF2298D3-8636-A642-A049-C29E56073294}"/>
              </a:ext>
            </a:extLst>
          </p:cNvPr>
          <p:cNvSpPr>
            <a:spLocks noChangeArrowheads="1"/>
          </p:cNvSpPr>
          <p:nvPr>
            <p:custDataLst>
              <p:tags r:id="rId4"/>
            </p:custDataLst>
          </p:nvPr>
        </p:nvSpPr>
        <p:spPr bwMode="auto">
          <a:xfrm>
            <a:off x="1357313" y="1134641"/>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CPU Execution Time</a:t>
            </a:r>
          </a:p>
        </p:txBody>
      </p:sp>
      <p:sp>
        <p:nvSpPr>
          <p:cNvPr id="14341" name="Rectangle 4">
            <a:extLst>
              <a:ext uri="{FF2B5EF4-FFF2-40B4-BE49-F238E27FC236}">
                <a16:creationId xmlns:a16="http://schemas.microsoft.com/office/drawing/2014/main" id="{DEF6205C-20D1-4841-8B2E-096BF1D01B2E}"/>
              </a:ext>
            </a:extLst>
          </p:cNvPr>
          <p:cNvSpPr>
            <a:spLocks noChangeArrowheads="1"/>
          </p:cNvSpPr>
          <p:nvPr>
            <p:custDataLst>
              <p:tags r:id="rId5"/>
            </p:custDataLst>
          </p:nvPr>
        </p:nvSpPr>
        <p:spPr bwMode="auto">
          <a:xfrm>
            <a:off x="3262313" y="1134641"/>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Instruction Count</a:t>
            </a:r>
          </a:p>
        </p:txBody>
      </p:sp>
      <p:sp>
        <p:nvSpPr>
          <p:cNvPr id="14342" name="Rectangle 5">
            <a:extLst>
              <a:ext uri="{FF2B5EF4-FFF2-40B4-BE49-F238E27FC236}">
                <a16:creationId xmlns:a16="http://schemas.microsoft.com/office/drawing/2014/main" id="{C02E699A-B3C6-664B-ADB1-5F62E7350C14}"/>
              </a:ext>
            </a:extLst>
          </p:cNvPr>
          <p:cNvSpPr>
            <a:spLocks noChangeArrowheads="1"/>
          </p:cNvSpPr>
          <p:nvPr>
            <p:custDataLst>
              <p:tags r:id="rId6"/>
            </p:custDataLst>
          </p:nvPr>
        </p:nvSpPr>
        <p:spPr bwMode="auto">
          <a:xfrm>
            <a:off x="4786313" y="1134641"/>
            <a:ext cx="16129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CPI</a:t>
            </a:r>
          </a:p>
        </p:txBody>
      </p:sp>
      <p:sp>
        <p:nvSpPr>
          <p:cNvPr id="14343" name="Rectangle 6">
            <a:extLst>
              <a:ext uri="{FF2B5EF4-FFF2-40B4-BE49-F238E27FC236}">
                <a16:creationId xmlns:a16="http://schemas.microsoft.com/office/drawing/2014/main" id="{0159A3C7-73E9-594B-B108-6F4B0AA62B98}"/>
              </a:ext>
            </a:extLst>
          </p:cNvPr>
          <p:cNvSpPr>
            <a:spLocks noChangeArrowheads="1"/>
          </p:cNvSpPr>
          <p:nvPr>
            <p:custDataLst>
              <p:tags r:id="rId7"/>
            </p:custDataLst>
          </p:nvPr>
        </p:nvSpPr>
        <p:spPr bwMode="auto">
          <a:xfrm>
            <a:off x="5700713" y="1134641"/>
            <a:ext cx="16129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Clock Cycle Time</a:t>
            </a:r>
          </a:p>
        </p:txBody>
      </p:sp>
      <p:sp>
        <p:nvSpPr>
          <p:cNvPr id="14344" name="Rectangle 7">
            <a:extLst>
              <a:ext uri="{FF2B5EF4-FFF2-40B4-BE49-F238E27FC236}">
                <a16:creationId xmlns:a16="http://schemas.microsoft.com/office/drawing/2014/main" id="{2CE453AF-1BCC-394A-89DE-D5F00163D89D}"/>
              </a:ext>
            </a:extLst>
          </p:cNvPr>
          <p:cNvSpPr>
            <a:spLocks noChangeArrowheads="1"/>
          </p:cNvSpPr>
          <p:nvPr>
            <p:custDataLst>
              <p:tags r:id="rId8"/>
            </p:custDataLst>
          </p:nvPr>
        </p:nvSpPr>
        <p:spPr bwMode="auto">
          <a:xfrm>
            <a:off x="2881313" y="1287041"/>
            <a:ext cx="3095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t>=</a:t>
            </a:r>
          </a:p>
        </p:txBody>
      </p:sp>
      <p:sp>
        <p:nvSpPr>
          <p:cNvPr id="14345" name="Rectangle 8">
            <a:extLst>
              <a:ext uri="{FF2B5EF4-FFF2-40B4-BE49-F238E27FC236}">
                <a16:creationId xmlns:a16="http://schemas.microsoft.com/office/drawing/2014/main" id="{1892B4F8-1349-1B4C-942A-25DEB4EED76A}"/>
              </a:ext>
            </a:extLst>
          </p:cNvPr>
          <p:cNvSpPr>
            <a:spLocks noChangeArrowheads="1"/>
          </p:cNvSpPr>
          <p:nvPr>
            <p:custDataLst>
              <p:tags r:id="rId9"/>
            </p:custDataLst>
          </p:nvPr>
        </p:nvSpPr>
        <p:spPr bwMode="auto">
          <a:xfrm>
            <a:off x="4405313" y="1287041"/>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sp>
        <p:nvSpPr>
          <p:cNvPr id="14346" name="Rectangle 9">
            <a:extLst>
              <a:ext uri="{FF2B5EF4-FFF2-40B4-BE49-F238E27FC236}">
                <a16:creationId xmlns:a16="http://schemas.microsoft.com/office/drawing/2014/main" id="{FE699542-C010-2646-AE92-42E76F124CC6}"/>
              </a:ext>
            </a:extLst>
          </p:cNvPr>
          <p:cNvSpPr>
            <a:spLocks noChangeArrowheads="1"/>
          </p:cNvSpPr>
          <p:nvPr>
            <p:custDataLst>
              <p:tags r:id="rId10"/>
            </p:custDataLst>
          </p:nvPr>
        </p:nvSpPr>
        <p:spPr bwMode="auto">
          <a:xfrm>
            <a:off x="5319713" y="1287041"/>
            <a:ext cx="333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a:latin typeface="Arial" panose="020B0604020202020204" pitchFamily="34" charset="0"/>
              </a:rPr>
              <a:t>X</a:t>
            </a:r>
          </a:p>
        </p:txBody>
      </p:sp>
      <p:graphicFrame>
        <p:nvGraphicFramePr>
          <p:cNvPr id="14347" name="Object 10">
            <a:hlinkClick r:id="" action="ppaction://ole?verb=0"/>
            <a:extLst>
              <a:ext uri="{FF2B5EF4-FFF2-40B4-BE49-F238E27FC236}">
                <a16:creationId xmlns:a16="http://schemas.microsoft.com/office/drawing/2014/main" id="{9AE67B1C-EAF7-FF44-834F-CA8FF8608CB0}"/>
              </a:ext>
            </a:extLst>
          </p:cNvPr>
          <p:cNvGraphicFramePr>
            <a:graphicFrameLocks/>
          </p:cNvGraphicFramePr>
          <p:nvPr>
            <p:custDataLst>
              <p:tags r:id="rId11"/>
            </p:custDataLst>
          </p:nvPr>
        </p:nvGraphicFramePr>
        <p:xfrm>
          <a:off x="541338" y="1903413"/>
          <a:ext cx="5756275" cy="3452812"/>
        </p:xfrm>
        <a:graphic>
          <a:graphicData uri="http://schemas.openxmlformats.org/presentationml/2006/ole">
            <mc:AlternateContent xmlns:mc="http://schemas.openxmlformats.org/markup-compatibility/2006">
              <mc:Choice xmlns:v="urn:schemas-microsoft-com:vml" Requires="v">
                <p:oleObj spid="_x0000_s179237" name="Document" r:id="rId28" imgW="5956300" imgH="3568700" progId="Word.Document.8">
                  <p:embed/>
                </p:oleObj>
              </mc:Choice>
              <mc:Fallback>
                <p:oleObj name="Document" r:id="rId28" imgW="5956300" imgH="3568700" progId="Word.Document.8">
                  <p:embed/>
                  <p:pic>
                    <p:nvPicPr>
                      <p:cNvPr id="14347" name="Object 10">
                        <a:hlinkClick r:id="" action="ppaction://ole?verb=0"/>
                        <a:extLst>
                          <a:ext uri="{FF2B5EF4-FFF2-40B4-BE49-F238E27FC236}">
                            <a16:creationId xmlns:a16="http://schemas.microsoft.com/office/drawing/2014/main" id="{9AE67B1C-EAF7-FF44-834F-CA8FF8608CB0}"/>
                          </a:ext>
                        </a:extLst>
                      </p:cNvPr>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1338" y="1903413"/>
                        <a:ext cx="5756275"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8" name="Text Box 11">
            <a:extLst>
              <a:ext uri="{FF2B5EF4-FFF2-40B4-BE49-F238E27FC236}">
                <a16:creationId xmlns:a16="http://schemas.microsoft.com/office/drawing/2014/main" id="{CD73403B-E81B-3043-814A-7E5719C5BE41}"/>
              </a:ext>
            </a:extLst>
          </p:cNvPr>
          <p:cNvSpPr txBox="1">
            <a:spLocks noChangeArrowheads="1"/>
          </p:cNvSpPr>
          <p:nvPr>
            <p:custDataLst>
              <p:tags r:id="rId12"/>
            </p:custDataLst>
          </p:nvPr>
        </p:nvSpPr>
        <p:spPr bwMode="auto">
          <a:xfrm>
            <a:off x="2930525" y="2757488"/>
            <a:ext cx="884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Same</a:t>
            </a:r>
          </a:p>
        </p:txBody>
      </p:sp>
      <p:sp>
        <p:nvSpPr>
          <p:cNvPr id="14349" name="Text Box 12">
            <a:extLst>
              <a:ext uri="{FF2B5EF4-FFF2-40B4-BE49-F238E27FC236}">
                <a16:creationId xmlns:a16="http://schemas.microsoft.com/office/drawing/2014/main" id="{4477C638-0AB9-C24F-BF81-18A9B511D07A}"/>
              </a:ext>
            </a:extLst>
          </p:cNvPr>
          <p:cNvSpPr txBox="1">
            <a:spLocks noChangeArrowheads="1"/>
          </p:cNvSpPr>
          <p:nvPr>
            <p:custDataLst>
              <p:tags r:id="rId13"/>
            </p:custDataLst>
          </p:nvPr>
        </p:nvSpPr>
        <p:spPr bwMode="auto">
          <a:xfrm>
            <a:off x="4054475" y="2767013"/>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Diff</a:t>
            </a:r>
          </a:p>
        </p:txBody>
      </p:sp>
      <p:sp>
        <p:nvSpPr>
          <p:cNvPr id="14350" name="Text Box 13">
            <a:extLst>
              <a:ext uri="{FF2B5EF4-FFF2-40B4-BE49-F238E27FC236}">
                <a16:creationId xmlns:a16="http://schemas.microsoft.com/office/drawing/2014/main" id="{351D1B40-6AC1-B54B-A890-F895284A56A9}"/>
              </a:ext>
            </a:extLst>
          </p:cNvPr>
          <p:cNvSpPr txBox="1">
            <a:spLocks noChangeArrowheads="1"/>
          </p:cNvSpPr>
          <p:nvPr>
            <p:custDataLst>
              <p:tags r:id="rId14"/>
            </p:custDataLst>
          </p:nvPr>
        </p:nvSpPr>
        <p:spPr bwMode="auto">
          <a:xfrm>
            <a:off x="4968875" y="2776538"/>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Same</a:t>
            </a:r>
          </a:p>
        </p:txBody>
      </p:sp>
      <p:sp>
        <p:nvSpPr>
          <p:cNvPr id="14351" name="Text Box 14">
            <a:extLst>
              <a:ext uri="{FF2B5EF4-FFF2-40B4-BE49-F238E27FC236}">
                <a16:creationId xmlns:a16="http://schemas.microsoft.com/office/drawing/2014/main" id="{B533E6D2-378B-1A48-9139-8D8D89E5CF15}"/>
              </a:ext>
            </a:extLst>
          </p:cNvPr>
          <p:cNvSpPr txBox="1">
            <a:spLocks noChangeArrowheads="1"/>
          </p:cNvSpPr>
          <p:nvPr>
            <p:custDataLst>
              <p:tags r:id="rId15"/>
            </p:custDataLst>
          </p:nvPr>
        </p:nvSpPr>
        <p:spPr bwMode="auto">
          <a:xfrm>
            <a:off x="2940050" y="3386138"/>
            <a:ext cx="884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Same</a:t>
            </a:r>
          </a:p>
        </p:txBody>
      </p:sp>
      <p:sp>
        <p:nvSpPr>
          <p:cNvPr id="14352" name="Text Box 15">
            <a:extLst>
              <a:ext uri="{FF2B5EF4-FFF2-40B4-BE49-F238E27FC236}">
                <a16:creationId xmlns:a16="http://schemas.microsoft.com/office/drawing/2014/main" id="{979DFA5A-167F-414B-8772-F02A062B3201}"/>
              </a:ext>
            </a:extLst>
          </p:cNvPr>
          <p:cNvSpPr txBox="1">
            <a:spLocks noChangeArrowheads="1"/>
          </p:cNvSpPr>
          <p:nvPr>
            <p:custDataLst>
              <p:tags r:id="rId16"/>
            </p:custDataLst>
          </p:nvPr>
        </p:nvSpPr>
        <p:spPr bwMode="auto">
          <a:xfrm>
            <a:off x="4064000" y="3395663"/>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Same</a:t>
            </a:r>
          </a:p>
        </p:txBody>
      </p:sp>
      <p:sp>
        <p:nvSpPr>
          <p:cNvPr id="14353" name="Text Box 16">
            <a:extLst>
              <a:ext uri="{FF2B5EF4-FFF2-40B4-BE49-F238E27FC236}">
                <a16:creationId xmlns:a16="http://schemas.microsoft.com/office/drawing/2014/main" id="{4AD57CE7-051F-3640-8B89-4C4729524659}"/>
              </a:ext>
            </a:extLst>
          </p:cNvPr>
          <p:cNvSpPr txBox="1">
            <a:spLocks noChangeArrowheads="1"/>
          </p:cNvSpPr>
          <p:nvPr>
            <p:custDataLst>
              <p:tags r:id="rId17"/>
            </p:custDataLst>
          </p:nvPr>
        </p:nvSpPr>
        <p:spPr bwMode="auto">
          <a:xfrm>
            <a:off x="4978400" y="3405188"/>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Diff</a:t>
            </a:r>
          </a:p>
        </p:txBody>
      </p:sp>
      <p:sp>
        <p:nvSpPr>
          <p:cNvPr id="14354" name="Text Box 17">
            <a:extLst>
              <a:ext uri="{FF2B5EF4-FFF2-40B4-BE49-F238E27FC236}">
                <a16:creationId xmlns:a16="http://schemas.microsoft.com/office/drawing/2014/main" id="{2408ABC7-FF92-EA43-8D47-327C410355DF}"/>
              </a:ext>
            </a:extLst>
          </p:cNvPr>
          <p:cNvSpPr txBox="1">
            <a:spLocks noChangeArrowheads="1"/>
          </p:cNvSpPr>
          <p:nvPr>
            <p:custDataLst>
              <p:tags r:id="rId18"/>
            </p:custDataLst>
          </p:nvPr>
        </p:nvSpPr>
        <p:spPr bwMode="auto">
          <a:xfrm>
            <a:off x="2930525" y="4100513"/>
            <a:ext cx="884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Same</a:t>
            </a:r>
          </a:p>
        </p:txBody>
      </p:sp>
      <p:sp>
        <p:nvSpPr>
          <p:cNvPr id="14355" name="Text Box 18">
            <a:extLst>
              <a:ext uri="{FF2B5EF4-FFF2-40B4-BE49-F238E27FC236}">
                <a16:creationId xmlns:a16="http://schemas.microsoft.com/office/drawing/2014/main" id="{B7124D70-5FA0-E14C-B6BD-1B378BC1BCF8}"/>
              </a:ext>
            </a:extLst>
          </p:cNvPr>
          <p:cNvSpPr txBox="1">
            <a:spLocks noChangeArrowheads="1"/>
          </p:cNvSpPr>
          <p:nvPr>
            <p:custDataLst>
              <p:tags r:id="rId19"/>
            </p:custDataLst>
          </p:nvPr>
        </p:nvSpPr>
        <p:spPr bwMode="auto">
          <a:xfrm>
            <a:off x="4054475" y="4110038"/>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Diff</a:t>
            </a:r>
          </a:p>
        </p:txBody>
      </p:sp>
      <p:sp>
        <p:nvSpPr>
          <p:cNvPr id="14356" name="Text Box 19">
            <a:extLst>
              <a:ext uri="{FF2B5EF4-FFF2-40B4-BE49-F238E27FC236}">
                <a16:creationId xmlns:a16="http://schemas.microsoft.com/office/drawing/2014/main" id="{61C3CDB4-D3C3-A447-8DCA-C1B482874022}"/>
              </a:ext>
            </a:extLst>
          </p:cNvPr>
          <p:cNvSpPr txBox="1">
            <a:spLocks noChangeArrowheads="1"/>
          </p:cNvSpPr>
          <p:nvPr>
            <p:custDataLst>
              <p:tags r:id="rId20"/>
            </p:custDataLst>
          </p:nvPr>
        </p:nvSpPr>
        <p:spPr bwMode="auto">
          <a:xfrm>
            <a:off x="4968875" y="4119563"/>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Diff</a:t>
            </a:r>
          </a:p>
        </p:txBody>
      </p:sp>
      <p:graphicFrame>
        <p:nvGraphicFramePr>
          <p:cNvPr id="307251" name="Group 51">
            <a:extLst>
              <a:ext uri="{FF2B5EF4-FFF2-40B4-BE49-F238E27FC236}">
                <a16:creationId xmlns:a16="http://schemas.microsoft.com/office/drawing/2014/main" id="{39DFE590-C890-F245-99C9-A2541B161568}"/>
              </a:ext>
            </a:extLst>
          </p:cNvPr>
          <p:cNvGraphicFramePr>
            <a:graphicFrameLocks noGrp="1"/>
          </p:cNvGraphicFramePr>
          <p:nvPr>
            <p:ph idx="1"/>
            <p:custDataLst>
              <p:tags r:id="rId21"/>
            </p:custDataLst>
          </p:nvPr>
        </p:nvGraphicFramePr>
        <p:xfrm>
          <a:off x="6580188" y="1912938"/>
          <a:ext cx="2395537" cy="4114802"/>
        </p:xfrm>
        <a:graphic>
          <a:graphicData uri="http://schemas.openxmlformats.org/drawingml/2006/table">
            <a:tbl>
              <a:tblPr/>
              <a:tblGrid>
                <a:gridCol w="777875">
                  <a:extLst>
                    <a:ext uri="{9D8B030D-6E8A-4147-A177-3AD203B41FA5}">
                      <a16:colId xmlns:a16="http://schemas.microsoft.com/office/drawing/2014/main" val="20000"/>
                    </a:ext>
                  </a:extLst>
                </a:gridCol>
                <a:gridCol w="1617662">
                  <a:extLst>
                    <a:ext uri="{9D8B030D-6E8A-4147-A177-3AD203B41FA5}">
                      <a16:colId xmlns:a16="http://schemas.microsoft.com/office/drawing/2014/main" val="20001"/>
                    </a:ext>
                  </a:extLst>
                </a:gridCol>
              </a:tblGrid>
              <a:tr h="712788">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Selection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1" i="0" u="none" strike="noStrike" cap="none" normalizeH="0" baseline="0">
                          <a:ln>
                            <a:noFill/>
                          </a:ln>
                          <a:solidFill>
                            <a:srgbClr val="FFFFFF"/>
                          </a:solidFill>
                          <a:effectLst/>
                          <a:latin typeface="Comic Sans MS" pitchFamily="66" charset="0"/>
                        </a:rPr>
                        <a:t>Row(s) Correct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66738">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69850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1 and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711200">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712788">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2 and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712788">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75000"/>
                        <a:buFontTx/>
                        <a:buNone/>
                        <a:tabLst/>
                      </a:pPr>
                      <a:r>
                        <a:rPr kumimoji="0" lang="en-US" sz="2000" b="0" i="0" u="none" strike="noStrike" cap="none" normalizeH="0" baseline="0">
                          <a:ln>
                            <a:noFill/>
                          </a:ln>
                          <a:solidFill>
                            <a:srgbClr val="000000"/>
                          </a:solidFill>
                          <a:effectLst/>
                          <a:latin typeface="Comic Sans MS" pitchFamily="66" charset="0"/>
                        </a:rPr>
                        <a:t>None of the above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14380" name="Text Box 43">
            <a:extLst>
              <a:ext uri="{FF2B5EF4-FFF2-40B4-BE49-F238E27FC236}">
                <a16:creationId xmlns:a16="http://schemas.microsoft.com/office/drawing/2014/main" id="{BD27A956-7824-4C43-8FC9-ACC4E3447C09}"/>
              </a:ext>
            </a:extLst>
          </p:cNvPr>
          <p:cNvSpPr txBox="1">
            <a:spLocks noChangeArrowheads="1"/>
          </p:cNvSpPr>
          <p:nvPr>
            <p:custDataLst>
              <p:tags r:id="rId22"/>
            </p:custDataLst>
          </p:nvPr>
        </p:nvSpPr>
        <p:spPr bwMode="auto">
          <a:xfrm>
            <a:off x="0" y="2212975"/>
            <a:ext cx="884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50000"/>
              </a:spcBef>
            </a:pPr>
            <a:r>
              <a:rPr lang="en-US" altLang="en-US" sz="1800"/>
              <a:t>ROW</a:t>
            </a:r>
          </a:p>
        </p:txBody>
      </p:sp>
      <p:sp>
        <p:nvSpPr>
          <p:cNvPr id="14381" name="Text Box 44">
            <a:extLst>
              <a:ext uri="{FF2B5EF4-FFF2-40B4-BE49-F238E27FC236}">
                <a16:creationId xmlns:a16="http://schemas.microsoft.com/office/drawing/2014/main" id="{E0DC1E91-FFE3-1F46-B809-5D7F52F50AA5}"/>
              </a:ext>
            </a:extLst>
          </p:cNvPr>
          <p:cNvSpPr txBox="1">
            <a:spLocks noChangeArrowheads="1"/>
          </p:cNvSpPr>
          <p:nvPr>
            <p:custDataLst>
              <p:tags r:id="rId23"/>
            </p:custDataLst>
          </p:nvPr>
        </p:nvSpPr>
        <p:spPr bwMode="auto">
          <a:xfrm>
            <a:off x="9525" y="266223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1</a:t>
            </a:r>
          </a:p>
        </p:txBody>
      </p:sp>
      <p:sp>
        <p:nvSpPr>
          <p:cNvPr id="14382" name="Text Box 45">
            <a:extLst>
              <a:ext uri="{FF2B5EF4-FFF2-40B4-BE49-F238E27FC236}">
                <a16:creationId xmlns:a16="http://schemas.microsoft.com/office/drawing/2014/main" id="{CC013FF9-7069-D244-B9FE-5D9B14F4A630}"/>
              </a:ext>
            </a:extLst>
          </p:cNvPr>
          <p:cNvSpPr txBox="1">
            <a:spLocks noChangeArrowheads="1"/>
          </p:cNvSpPr>
          <p:nvPr>
            <p:custDataLst>
              <p:tags r:id="rId24"/>
            </p:custDataLst>
          </p:nvPr>
        </p:nvSpPr>
        <p:spPr bwMode="auto">
          <a:xfrm>
            <a:off x="28575" y="342423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2</a:t>
            </a:r>
          </a:p>
        </p:txBody>
      </p:sp>
      <p:sp>
        <p:nvSpPr>
          <p:cNvPr id="14383" name="Text Box 46">
            <a:extLst>
              <a:ext uri="{FF2B5EF4-FFF2-40B4-BE49-F238E27FC236}">
                <a16:creationId xmlns:a16="http://schemas.microsoft.com/office/drawing/2014/main" id="{8F309720-694A-0C4E-BEC1-3778A6DAAD52}"/>
              </a:ext>
            </a:extLst>
          </p:cNvPr>
          <p:cNvSpPr txBox="1">
            <a:spLocks noChangeArrowheads="1"/>
          </p:cNvSpPr>
          <p:nvPr>
            <p:custDataLst>
              <p:tags r:id="rId25"/>
            </p:custDataLst>
          </p:nvPr>
        </p:nvSpPr>
        <p:spPr bwMode="auto">
          <a:xfrm>
            <a:off x="19050" y="40528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3</a:t>
            </a:r>
          </a:p>
        </p:txBody>
      </p:sp>
    </p:spTree>
    <p:extLst>
      <p:ext uri="{BB962C8B-B14F-4D97-AF65-F5344CB8AC3E}">
        <p14:creationId xmlns:p14="http://schemas.microsoft.com/office/powerpoint/2010/main" val="21983960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71F89361-2483-7A4B-8D07-F9B586E60306}" type="slidenum">
              <a:rPr lang="en-AU" altLang="en-US" sz="1400"/>
              <a:pPr>
                <a:spcBef>
                  <a:spcPct val="0"/>
                </a:spcBef>
                <a:buClrTx/>
                <a:buSzTx/>
                <a:buFontTx/>
                <a:buNone/>
              </a:pPr>
              <a:t>17</a:t>
            </a:fld>
            <a:endParaRPr lang="en-AU" altLang="en-US" sz="1400"/>
          </a:p>
        </p:txBody>
      </p:sp>
      <p:sp>
        <p:nvSpPr>
          <p:cNvPr id="90114" name="Rectangle 2"/>
          <p:cNvSpPr>
            <a:spLocks noGrp="1" noChangeArrowheads="1"/>
          </p:cNvSpPr>
          <p:nvPr>
            <p:ph type="title"/>
          </p:nvPr>
        </p:nvSpPr>
        <p:spPr/>
        <p:txBody>
          <a:bodyPr/>
          <a:lstStyle/>
          <a:p>
            <a:pPr eaLnBrk="1" hangingPunct="1"/>
            <a:r>
              <a:rPr lang="en-US" altLang="en-US"/>
              <a:t>Power Trends</a:t>
            </a:r>
          </a:p>
        </p:txBody>
      </p:sp>
      <p:sp>
        <p:nvSpPr>
          <p:cNvPr id="90115" name="Rectangle 3"/>
          <p:cNvSpPr>
            <a:spLocks noGrp="1" noChangeArrowheads="1"/>
          </p:cNvSpPr>
          <p:nvPr>
            <p:ph type="body" idx="1"/>
          </p:nvPr>
        </p:nvSpPr>
        <p:spPr>
          <a:xfrm>
            <a:off x="684213" y="4149725"/>
            <a:ext cx="8270875" cy="647700"/>
          </a:xfrm>
        </p:spPr>
        <p:txBody>
          <a:bodyPr/>
          <a:lstStyle/>
          <a:p>
            <a:pPr eaLnBrk="1" hangingPunct="1"/>
            <a:r>
              <a:rPr lang="en-US" altLang="en-US"/>
              <a:t>In CMOS IC technology</a:t>
            </a:r>
          </a:p>
        </p:txBody>
      </p:sp>
      <p:sp>
        <p:nvSpPr>
          <p:cNvPr id="90116" name="Text Box 4"/>
          <p:cNvSpPr txBox="1">
            <a:spLocks noChangeArrowheads="1"/>
          </p:cNvSpPr>
          <p:nvPr/>
        </p:nvSpPr>
        <p:spPr bwMode="auto">
          <a:xfrm rot="5400000">
            <a:off x="7804150" y="974725"/>
            <a:ext cx="231298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US" altLang="en-US" sz="1800">
                <a:solidFill>
                  <a:schemeClr val="folHlink"/>
                </a:solidFill>
              </a:rPr>
              <a:t>§1.7 The Power Wall</a:t>
            </a:r>
          </a:p>
        </p:txBody>
      </p:sp>
      <p:graphicFrame>
        <p:nvGraphicFramePr>
          <p:cNvPr id="90117" name="Object 6"/>
          <p:cNvGraphicFramePr>
            <a:graphicFrameLocks noChangeAspect="1"/>
          </p:cNvGraphicFramePr>
          <p:nvPr/>
        </p:nvGraphicFramePr>
        <p:xfrm>
          <a:off x="1331913" y="4941888"/>
          <a:ext cx="7081837" cy="503237"/>
        </p:xfrm>
        <a:graphic>
          <a:graphicData uri="http://schemas.openxmlformats.org/presentationml/2006/ole">
            <mc:AlternateContent xmlns:mc="http://schemas.openxmlformats.org/markup-compatibility/2006">
              <mc:Choice xmlns:v="urn:schemas-microsoft-com:vml" Requires="v">
                <p:oleObj spid="_x0000_s90237" name="Equation" r:id="rId4" imgW="3213100" imgH="228600" progId="Equation.3">
                  <p:embed/>
                </p:oleObj>
              </mc:Choice>
              <mc:Fallback>
                <p:oleObj name="Equation" r:id="rId4" imgW="32131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941888"/>
                        <a:ext cx="7081837" cy="50323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0118" name="AutoShape 7"/>
          <p:cNvSpPr>
            <a:spLocks/>
          </p:cNvSpPr>
          <p:nvPr/>
        </p:nvSpPr>
        <p:spPr bwMode="auto">
          <a:xfrm>
            <a:off x="7740650" y="5805488"/>
            <a:ext cx="1003300" cy="403225"/>
          </a:xfrm>
          <a:prstGeom prst="borderCallout1">
            <a:avLst>
              <a:gd name="adj1" fmla="val 28347"/>
              <a:gd name="adj2" fmla="val -7597"/>
              <a:gd name="adj3" fmla="val -83463"/>
              <a:gd name="adj4" fmla="val -25000"/>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lgn="ctr">
              <a:spcBef>
                <a:spcPct val="0"/>
              </a:spcBef>
              <a:buClrTx/>
              <a:buSzTx/>
              <a:buFontTx/>
              <a:buNone/>
            </a:pPr>
            <a:r>
              <a:rPr lang="en-US" altLang="en-US" sz="1800"/>
              <a:t>×</a:t>
            </a:r>
            <a:r>
              <a:rPr lang="en-AU" altLang="en-US" sz="1800"/>
              <a:t>1000</a:t>
            </a:r>
          </a:p>
        </p:txBody>
      </p:sp>
      <p:sp>
        <p:nvSpPr>
          <p:cNvPr id="90119" name="AutoShape 8"/>
          <p:cNvSpPr>
            <a:spLocks/>
          </p:cNvSpPr>
          <p:nvPr/>
        </p:nvSpPr>
        <p:spPr bwMode="auto">
          <a:xfrm>
            <a:off x="2051050" y="5805488"/>
            <a:ext cx="1003300" cy="403225"/>
          </a:xfrm>
          <a:prstGeom prst="borderCallout1">
            <a:avLst>
              <a:gd name="adj1" fmla="val 28347"/>
              <a:gd name="adj2" fmla="val -7597"/>
              <a:gd name="adj3" fmla="val -84250"/>
              <a:gd name="adj4" fmla="val -2927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lgn="ctr">
              <a:spcBef>
                <a:spcPct val="0"/>
              </a:spcBef>
              <a:buClrTx/>
              <a:buSzTx/>
              <a:buFontTx/>
              <a:buNone/>
            </a:pPr>
            <a:r>
              <a:rPr lang="en-US" altLang="en-US" sz="1800"/>
              <a:t>×</a:t>
            </a:r>
            <a:r>
              <a:rPr lang="en-AU" altLang="en-US" sz="1800"/>
              <a:t>30</a:t>
            </a:r>
          </a:p>
        </p:txBody>
      </p:sp>
      <p:sp>
        <p:nvSpPr>
          <p:cNvPr id="90120" name="AutoShape 9"/>
          <p:cNvSpPr>
            <a:spLocks/>
          </p:cNvSpPr>
          <p:nvPr/>
        </p:nvSpPr>
        <p:spPr bwMode="auto">
          <a:xfrm>
            <a:off x="5867400" y="5805488"/>
            <a:ext cx="1223963" cy="403225"/>
          </a:xfrm>
          <a:prstGeom prst="borderCallout1">
            <a:avLst>
              <a:gd name="adj1" fmla="val 28347"/>
              <a:gd name="adj2" fmla="val -6227"/>
              <a:gd name="adj3" fmla="val -81495"/>
              <a:gd name="adj4" fmla="val -27755"/>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lgn="ctr">
              <a:spcBef>
                <a:spcPct val="0"/>
              </a:spcBef>
              <a:buClrTx/>
              <a:buSzTx/>
              <a:buFontTx/>
              <a:buNone/>
            </a:pPr>
            <a:r>
              <a:rPr lang="en-US" altLang="en-US" sz="1800"/>
              <a:t>5V → 1V</a:t>
            </a:r>
            <a:endParaRPr lang="en-AU" altLang="en-US" sz="1800"/>
          </a:p>
        </p:txBody>
      </p:sp>
      <p:pic>
        <p:nvPicPr>
          <p:cNvPr id="9012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268413"/>
            <a:ext cx="69056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Wall</a:t>
            </a:r>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18</a:t>
            </a:fld>
            <a:endParaRPr lang="en-AU" altLang="en-US"/>
          </a:p>
        </p:txBody>
      </p:sp>
      <p:sp>
        <p:nvSpPr>
          <p:cNvPr id="5" name="Rectangle 5"/>
          <p:cNvSpPr>
            <a:spLocks noChangeArrowheads="1"/>
          </p:cNvSpPr>
          <p:nvPr/>
        </p:nvSpPr>
        <p:spPr bwMode="auto">
          <a:xfrm>
            <a:off x="684213" y="1268413"/>
            <a:ext cx="82708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800100" indent="-34290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AU" altLang="en-US" sz="3200" dirty="0"/>
              <a:t>Reduce Voltage</a:t>
            </a:r>
          </a:p>
          <a:p>
            <a:pPr lvl="1" eaLnBrk="1" hangingPunct="1">
              <a:spcBef>
                <a:spcPct val="20000"/>
              </a:spcBef>
              <a:buClr>
                <a:schemeClr val="folHlink"/>
              </a:buClr>
              <a:buSzPct val="60000"/>
              <a:buFont typeface="Wingdings" charset="2"/>
              <a:buChar char="n"/>
            </a:pPr>
            <a:r>
              <a:rPr lang="en-AU" altLang="en-US" sz="3200" dirty="0"/>
              <a:t>With lower voltage, transistors “leak”.  Currently responsible for 40% of the power consumption</a:t>
            </a:r>
          </a:p>
          <a:p>
            <a:pPr eaLnBrk="1" hangingPunct="1">
              <a:spcBef>
                <a:spcPct val="20000"/>
              </a:spcBef>
              <a:buClr>
                <a:schemeClr val="folHlink"/>
              </a:buClr>
              <a:buSzPct val="60000"/>
              <a:buFont typeface="Wingdings" charset="2"/>
              <a:buChar char="n"/>
            </a:pPr>
            <a:r>
              <a:rPr lang="en-AU" altLang="en-US" sz="3200" dirty="0"/>
              <a:t>Reduce Heat</a:t>
            </a:r>
          </a:p>
          <a:p>
            <a:pPr lvl="1" eaLnBrk="1" hangingPunct="1">
              <a:spcBef>
                <a:spcPct val="20000"/>
              </a:spcBef>
              <a:buClr>
                <a:schemeClr val="folHlink"/>
              </a:buClr>
              <a:buSzPct val="60000"/>
              <a:buFont typeface="Wingdings" charset="2"/>
              <a:buChar char="n"/>
            </a:pPr>
            <a:r>
              <a:rPr lang="en-AU" altLang="en-US" sz="3200" dirty="0"/>
              <a:t>More powerful cooling</a:t>
            </a:r>
          </a:p>
          <a:p>
            <a:pPr eaLnBrk="1" hangingPunct="1">
              <a:spcBef>
                <a:spcPct val="20000"/>
              </a:spcBef>
              <a:buClr>
                <a:schemeClr val="folHlink"/>
              </a:buClr>
              <a:buSzPct val="60000"/>
              <a:buFont typeface="Wingdings" charset="2"/>
              <a:buChar char="n"/>
            </a:pPr>
            <a:r>
              <a:rPr lang="en-AU" altLang="en-US" sz="3200" dirty="0"/>
              <a:t>How else can we improve performance?</a:t>
            </a:r>
          </a:p>
        </p:txBody>
      </p:sp>
    </p:spTree>
    <p:extLst>
      <p:ext uri="{BB962C8B-B14F-4D97-AF65-F5344CB8AC3E}">
        <p14:creationId xmlns:p14="http://schemas.microsoft.com/office/powerpoint/2010/main" val="160260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6AA58D97-5AC4-074A-A970-A96D019F1EA3}" type="slidenum">
              <a:rPr lang="en-AU" altLang="en-US" sz="1400"/>
              <a:pPr>
                <a:spcBef>
                  <a:spcPct val="0"/>
                </a:spcBef>
                <a:buClrTx/>
                <a:buSzTx/>
                <a:buFontTx/>
                <a:buNone/>
              </a:pPr>
              <a:t>19</a:t>
            </a:fld>
            <a:endParaRPr lang="en-AU" altLang="en-US" sz="1400"/>
          </a:p>
        </p:txBody>
      </p:sp>
      <p:sp>
        <p:nvSpPr>
          <p:cNvPr id="94210" name="Rectangle 2"/>
          <p:cNvSpPr>
            <a:spLocks noGrp="1" noChangeArrowheads="1"/>
          </p:cNvSpPr>
          <p:nvPr>
            <p:ph type="title"/>
          </p:nvPr>
        </p:nvSpPr>
        <p:spPr/>
        <p:txBody>
          <a:bodyPr/>
          <a:lstStyle/>
          <a:p>
            <a:pPr eaLnBrk="1" hangingPunct="1"/>
            <a:r>
              <a:rPr lang="en-US" altLang="en-US"/>
              <a:t>Uniprocessor Performance</a:t>
            </a:r>
          </a:p>
        </p:txBody>
      </p:sp>
      <p:sp>
        <p:nvSpPr>
          <p:cNvPr id="94211" name="Text Box 4"/>
          <p:cNvSpPr txBox="1">
            <a:spLocks noChangeArrowheads="1"/>
          </p:cNvSpPr>
          <p:nvPr/>
        </p:nvSpPr>
        <p:spPr bwMode="auto">
          <a:xfrm rot="5400000">
            <a:off x="6163469" y="2613819"/>
            <a:ext cx="5594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US" altLang="en-US" sz="1800">
                <a:solidFill>
                  <a:schemeClr val="folHlink"/>
                </a:solidFill>
              </a:rPr>
              <a:t>§1.8 The Sea Change: The Switch to Multiprocessors</a:t>
            </a:r>
          </a:p>
        </p:txBody>
      </p:sp>
      <p:pic>
        <p:nvPicPr>
          <p:cNvPr id="942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077913"/>
            <a:ext cx="763270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AutoShape 7"/>
          <p:cNvSpPr>
            <a:spLocks/>
          </p:cNvSpPr>
          <p:nvPr/>
        </p:nvSpPr>
        <p:spPr bwMode="auto">
          <a:xfrm>
            <a:off x="1116013" y="5516563"/>
            <a:ext cx="5400675" cy="649287"/>
          </a:xfrm>
          <a:prstGeom prst="borderCallout1">
            <a:avLst>
              <a:gd name="adj1" fmla="val 17602"/>
              <a:gd name="adj2" fmla="val 101412"/>
              <a:gd name="adj3" fmla="val -147431"/>
              <a:gd name="adj4" fmla="val 107435"/>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50000"/>
              </a:spcBef>
              <a:buClrTx/>
              <a:buSzTx/>
              <a:buFontTx/>
              <a:buNone/>
            </a:pPr>
            <a:r>
              <a:rPr lang="en-AU" altLang="en-US" sz="1600"/>
              <a:t>Constrained by power, instruction-level parallelism, memory latency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What is performance?</a:t>
            </a:r>
          </a:p>
          <a:p>
            <a:pPr lvl="1"/>
            <a:r>
              <a:rPr lang="en-US" dirty="0"/>
              <a:t>1 / Execution Time</a:t>
            </a:r>
          </a:p>
          <a:p>
            <a:r>
              <a:rPr lang="en-US" dirty="0"/>
              <a:t>Formula for CPU Time?</a:t>
            </a:r>
          </a:p>
          <a:p>
            <a:endParaRPr lang="en-US" dirty="0"/>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2</a:t>
            </a:fld>
            <a:endParaRPr lang="en-AU" altLang="en-US"/>
          </a:p>
        </p:txBody>
      </p:sp>
      <p:graphicFrame>
        <p:nvGraphicFramePr>
          <p:cNvPr id="5" name="Object 4">
            <a:extLst>
              <a:ext uri="{FF2B5EF4-FFF2-40B4-BE49-F238E27FC236}">
                <a16:creationId xmlns:a16="http://schemas.microsoft.com/office/drawing/2014/main" id="{243A952F-5C21-1845-AECB-B6158C1E97C4}"/>
              </a:ext>
            </a:extLst>
          </p:cNvPr>
          <p:cNvGraphicFramePr>
            <a:graphicFrameLocks noChangeAspect="1"/>
          </p:cNvGraphicFramePr>
          <p:nvPr>
            <p:extLst>
              <p:ext uri="{D42A27DB-BD31-4B8C-83A1-F6EECF244321}">
                <p14:modId xmlns:p14="http://schemas.microsoft.com/office/powerpoint/2010/main" val="1829408277"/>
              </p:ext>
            </p:extLst>
          </p:nvPr>
        </p:nvGraphicFramePr>
        <p:xfrm>
          <a:off x="1187624" y="2955131"/>
          <a:ext cx="7459662" cy="1452563"/>
        </p:xfrm>
        <a:graphic>
          <a:graphicData uri="http://schemas.openxmlformats.org/presentationml/2006/ole">
            <mc:AlternateContent xmlns:mc="http://schemas.openxmlformats.org/markup-compatibility/2006">
              <mc:Choice xmlns:v="urn:schemas-microsoft-com:vml" Requires="v">
                <p:oleObj spid="_x0000_s188426" name="Equation" r:id="rId4" imgW="3390900" imgH="660400" progId="Equation.3">
                  <p:embed/>
                </p:oleObj>
              </mc:Choice>
              <mc:Fallback>
                <p:oleObj name="Equation" r:id="rId4" imgW="3390900" imgH="660400" progId="Equation.3">
                  <p:embed/>
                  <p:pic>
                    <p:nvPicPr>
                      <p:cNvPr id="757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955131"/>
                        <a:ext cx="7459662" cy="14525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05329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D9C094AF-E327-B94E-A7DE-87BD1F4E9CF6}" type="slidenum">
              <a:rPr lang="en-AU" altLang="en-US" sz="1400"/>
              <a:pPr>
                <a:spcBef>
                  <a:spcPct val="0"/>
                </a:spcBef>
                <a:buClrTx/>
                <a:buSzTx/>
                <a:buFontTx/>
                <a:buNone/>
              </a:pPr>
              <a:t>20</a:t>
            </a:fld>
            <a:endParaRPr lang="en-AU" altLang="en-US" sz="1400"/>
          </a:p>
        </p:txBody>
      </p:sp>
      <p:sp>
        <p:nvSpPr>
          <p:cNvPr id="96258" name="Rectangle 2"/>
          <p:cNvSpPr>
            <a:spLocks noGrp="1" noChangeArrowheads="1"/>
          </p:cNvSpPr>
          <p:nvPr>
            <p:ph type="title"/>
          </p:nvPr>
        </p:nvSpPr>
        <p:spPr/>
        <p:txBody>
          <a:bodyPr/>
          <a:lstStyle/>
          <a:p>
            <a:pPr eaLnBrk="1" hangingPunct="1"/>
            <a:r>
              <a:rPr lang="en-AU" altLang="en-US"/>
              <a:t>Multiprocessors</a:t>
            </a:r>
          </a:p>
        </p:txBody>
      </p:sp>
      <p:sp>
        <p:nvSpPr>
          <p:cNvPr id="96259" name="Rectangle 3"/>
          <p:cNvSpPr>
            <a:spLocks noGrp="1" noChangeArrowheads="1"/>
          </p:cNvSpPr>
          <p:nvPr>
            <p:ph type="body" idx="1"/>
          </p:nvPr>
        </p:nvSpPr>
        <p:spPr/>
        <p:txBody>
          <a:bodyPr/>
          <a:lstStyle/>
          <a:p>
            <a:pPr eaLnBrk="1" hangingPunct="1"/>
            <a:r>
              <a:rPr lang="en-AU" altLang="en-US"/>
              <a:t>Multicore microprocessors</a:t>
            </a:r>
          </a:p>
          <a:p>
            <a:pPr lvl="1" eaLnBrk="1" hangingPunct="1"/>
            <a:r>
              <a:rPr lang="en-AU" altLang="en-US"/>
              <a:t>More than one processor per chip</a:t>
            </a:r>
          </a:p>
          <a:p>
            <a:pPr eaLnBrk="1" hangingPunct="1"/>
            <a:r>
              <a:rPr lang="en-AU" altLang="en-US"/>
              <a:t>Requires explicitly parallel programming</a:t>
            </a:r>
          </a:p>
          <a:p>
            <a:pPr lvl="1" eaLnBrk="1" hangingPunct="1"/>
            <a:r>
              <a:rPr lang="en-AU" altLang="en-US"/>
              <a:t>Compare with instruction level parallelism</a:t>
            </a:r>
          </a:p>
          <a:p>
            <a:pPr lvl="2" eaLnBrk="1" hangingPunct="1"/>
            <a:r>
              <a:rPr lang="en-AU" altLang="en-US"/>
              <a:t>Hardware executes multiple instructions at once</a:t>
            </a:r>
          </a:p>
          <a:p>
            <a:pPr lvl="2" eaLnBrk="1" hangingPunct="1"/>
            <a:r>
              <a:rPr lang="en-AU" altLang="en-US"/>
              <a:t>Hidden from the programmer</a:t>
            </a:r>
          </a:p>
          <a:p>
            <a:pPr lvl="1" eaLnBrk="1" hangingPunct="1"/>
            <a:r>
              <a:rPr lang="en-AU" altLang="en-US"/>
              <a:t>Hard to do</a:t>
            </a:r>
          </a:p>
          <a:p>
            <a:pPr lvl="2" eaLnBrk="1" hangingPunct="1"/>
            <a:r>
              <a:rPr lang="en-AU" altLang="en-US"/>
              <a:t>Programming for performance</a:t>
            </a:r>
          </a:p>
          <a:p>
            <a:pPr lvl="2" eaLnBrk="1" hangingPunct="1"/>
            <a:r>
              <a:rPr lang="en-AU" altLang="en-US"/>
              <a:t>Load balancing</a:t>
            </a:r>
          </a:p>
          <a:p>
            <a:pPr lvl="2" eaLnBrk="1" hangingPunct="1"/>
            <a:r>
              <a:rPr lang="en-AU" altLang="en-US"/>
              <a:t>Optimizing communication and synchronization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What I want you to do</a:t>
            </a:r>
          </a:p>
        </p:txBody>
      </p:sp>
      <p:sp>
        <p:nvSpPr>
          <p:cNvPr id="28675" name="Content Placeholder 2"/>
          <p:cNvSpPr>
            <a:spLocks noGrp="1"/>
          </p:cNvSpPr>
          <p:nvPr>
            <p:ph idx="1"/>
          </p:nvPr>
        </p:nvSpPr>
        <p:spPr/>
        <p:txBody>
          <a:bodyPr/>
          <a:lstStyle/>
          <a:p>
            <a:r>
              <a:rPr lang="en-US" altLang="en-US" dirty="0"/>
              <a:t>Finish Chapter 1</a:t>
            </a:r>
          </a:p>
          <a:p>
            <a:r>
              <a:rPr lang="en-US" altLang="en-US" dirty="0"/>
              <a:t>Read </a:t>
            </a:r>
            <a:r>
              <a:rPr lang="en-US" altLang="en-US"/>
              <a:t>Appendix B.1-B.3</a:t>
            </a:r>
            <a:endParaRPr lang="en-US" altLang="en-US" dirty="0"/>
          </a:p>
          <a:p>
            <a:r>
              <a:rPr lang="en-US" altLang="en-US" dirty="0"/>
              <a:t>Work on homework 1</a:t>
            </a:r>
          </a:p>
        </p:txBody>
      </p:sp>
    </p:spTree>
    <p:extLst>
      <p:ext uri="{BB962C8B-B14F-4D97-AF65-F5344CB8AC3E}">
        <p14:creationId xmlns:p14="http://schemas.microsoft.com/office/powerpoint/2010/main" val="220655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9281708" cy="769441"/>
          </a:xfrm>
        </p:spPr>
        <p:txBody>
          <a:bodyPr wrap="none">
            <a:normAutofit/>
          </a:bodyPr>
          <a:lstStyle/>
          <a:p>
            <a:r>
              <a:rPr lang="en-US" sz="4000" dirty="0"/>
              <a:t>Clock Cycles per Instruction (CPI)</a:t>
            </a:r>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3</a:t>
            </a:fld>
            <a:endParaRPr lang="en-AU" altLang="en-US"/>
          </a:p>
        </p:txBody>
      </p:sp>
      <p:sp>
        <p:nvSpPr>
          <p:cNvPr id="5" name="Content Placeholder 2"/>
          <p:cNvSpPr>
            <a:spLocks noGrp="1"/>
          </p:cNvSpPr>
          <p:nvPr>
            <p:ph idx="1"/>
          </p:nvPr>
        </p:nvSpPr>
        <p:spPr>
          <a:xfrm>
            <a:off x="684213" y="1125538"/>
            <a:ext cx="8270875" cy="5111750"/>
          </a:xfrm>
        </p:spPr>
        <p:txBody>
          <a:bodyPr/>
          <a:lstStyle/>
          <a:p>
            <a:r>
              <a:rPr lang="en-US" altLang="en-US" dirty="0"/>
              <a:t>Clock Cycles per Instruction (CPI)</a:t>
            </a:r>
          </a:p>
          <a:p>
            <a:pPr lvl="1"/>
            <a:r>
              <a:rPr lang="en-US" altLang="en-US" dirty="0"/>
              <a:t>Number of clock cycles per instruction for a program</a:t>
            </a:r>
          </a:p>
        </p:txBody>
      </p:sp>
    </p:spTree>
    <p:extLst>
      <p:ext uri="{BB962C8B-B14F-4D97-AF65-F5344CB8AC3E}">
        <p14:creationId xmlns:p14="http://schemas.microsoft.com/office/powerpoint/2010/main" val="183389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4834F66E-3FEF-6242-BC5C-E166BE578017}" type="slidenum">
              <a:rPr lang="en-AU" altLang="en-US" sz="1400"/>
              <a:pPr>
                <a:spcBef>
                  <a:spcPct val="0"/>
                </a:spcBef>
                <a:buClrTx/>
                <a:buSzTx/>
                <a:buFontTx/>
                <a:buNone/>
              </a:pPr>
              <a:t>4</a:t>
            </a:fld>
            <a:endParaRPr lang="en-AU" altLang="en-US" sz="1400"/>
          </a:p>
        </p:txBody>
      </p:sp>
      <p:sp>
        <p:nvSpPr>
          <p:cNvPr id="79874" name="Rectangle 2"/>
          <p:cNvSpPr>
            <a:spLocks noGrp="1" noChangeArrowheads="1"/>
          </p:cNvSpPr>
          <p:nvPr>
            <p:ph type="title"/>
          </p:nvPr>
        </p:nvSpPr>
        <p:spPr/>
        <p:txBody>
          <a:bodyPr/>
          <a:lstStyle/>
          <a:p>
            <a:pPr eaLnBrk="1" hangingPunct="1"/>
            <a:r>
              <a:rPr lang="en-US" altLang="en-US"/>
              <a:t>Instruction Count and CPI</a:t>
            </a:r>
            <a:endParaRPr lang="en-AU" altLang="en-US"/>
          </a:p>
        </p:txBody>
      </p:sp>
      <p:sp>
        <p:nvSpPr>
          <p:cNvPr id="79875" name="Rectangle 3"/>
          <p:cNvSpPr>
            <a:spLocks noGrp="1" noChangeArrowheads="1"/>
          </p:cNvSpPr>
          <p:nvPr>
            <p:ph type="body" idx="1"/>
          </p:nvPr>
        </p:nvSpPr>
        <p:spPr>
          <a:xfrm>
            <a:off x="1182688" y="3462338"/>
            <a:ext cx="7772400" cy="2774950"/>
          </a:xfrm>
        </p:spPr>
        <p:txBody>
          <a:bodyPr/>
          <a:lstStyle/>
          <a:p>
            <a:pPr eaLnBrk="1" hangingPunct="1"/>
            <a:r>
              <a:rPr lang="en-US" altLang="en-US" sz="2800"/>
              <a:t>Instruction Count for a program</a:t>
            </a:r>
          </a:p>
          <a:p>
            <a:pPr lvl="1" eaLnBrk="1" hangingPunct="1"/>
            <a:r>
              <a:rPr lang="en-US" altLang="en-US" sz="2400"/>
              <a:t>Determined by program, ISA and compiler</a:t>
            </a:r>
          </a:p>
          <a:p>
            <a:pPr eaLnBrk="1" hangingPunct="1"/>
            <a:r>
              <a:rPr lang="en-US" altLang="en-US" sz="2800"/>
              <a:t>Average cycles per instruction</a:t>
            </a:r>
          </a:p>
          <a:p>
            <a:pPr lvl="1" eaLnBrk="1" hangingPunct="1"/>
            <a:r>
              <a:rPr lang="en-US" altLang="en-US" sz="2400"/>
              <a:t>Determined by CPU hardware</a:t>
            </a:r>
          </a:p>
          <a:p>
            <a:pPr lvl="1" eaLnBrk="1" hangingPunct="1"/>
            <a:r>
              <a:rPr lang="en-US" altLang="en-US" sz="2400"/>
              <a:t>If different instructions have different CPI</a:t>
            </a:r>
          </a:p>
          <a:p>
            <a:pPr lvl="2" eaLnBrk="1" hangingPunct="1"/>
            <a:r>
              <a:rPr lang="en-US" altLang="en-US" sz="2000"/>
              <a:t>Average CPI affected by instruction mix</a:t>
            </a:r>
            <a:endParaRPr lang="en-AU" altLang="en-US" sz="2000"/>
          </a:p>
        </p:txBody>
      </p:sp>
      <p:graphicFrame>
        <p:nvGraphicFramePr>
          <p:cNvPr id="79876" name="Object 4"/>
          <p:cNvGraphicFramePr>
            <a:graphicFrameLocks noChangeAspect="1"/>
          </p:cNvGraphicFramePr>
          <p:nvPr/>
        </p:nvGraphicFramePr>
        <p:xfrm>
          <a:off x="706438" y="1319213"/>
          <a:ext cx="8129587" cy="2063750"/>
        </p:xfrm>
        <a:graphic>
          <a:graphicData uri="http://schemas.openxmlformats.org/presentationml/2006/ole">
            <mc:AlternateContent xmlns:mc="http://schemas.openxmlformats.org/markup-compatibility/2006">
              <mc:Choice xmlns:v="urn:schemas-microsoft-com:vml" Requires="v">
                <p:oleObj spid="_x0000_s79992" name="Equation" r:id="rId4" imgW="3695700" imgH="939800" progId="Equation.3">
                  <p:embed/>
                </p:oleObj>
              </mc:Choice>
              <mc:Fallback>
                <p:oleObj name="Equation" r:id="rId4" imgW="36957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1319213"/>
                        <a:ext cx="8129587" cy="20637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856B6FDC-E3B6-5749-A059-6AD4CEEC664F}" type="slidenum">
              <a:rPr lang="en-AU" altLang="en-US" sz="1400"/>
              <a:pPr>
                <a:spcBef>
                  <a:spcPct val="0"/>
                </a:spcBef>
                <a:buClrTx/>
                <a:buSzTx/>
                <a:buFontTx/>
                <a:buNone/>
              </a:pPr>
              <a:t>5</a:t>
            </a:fld>
            <a:endParaRPr lang="en-AU" altLang="en-US" sz="1400"/>
          </a:p>
        </p:txBody>
      </p:sp>
      <p:sp>
        <p:nvSpPr>
          <p:cNvPr id="81922" name="Rectangle 2"/>
          <p:cNvSpPr>
            <a:spLocks noGrp="1" noChangeArrowheads="1"/>
          </p:cNvSpPr>
          <p:nvPr>
            <p:ph type="title"/>
          </p:nvPr>
        </p:nvSpPr>
        <p:spPr/>
        <p:txBody>
          <a:bodyPr/>
          <a:lstStyle/>
          <a:p>
            <a:pPr eaLnBrk="1" hangingPunct="1"/>
            <a:r>
              <a:rPr lang="en-US" altLang="en-US"/>
              <a:t>CPI Example</a:t>
            </a:r>
            <a:endParaRPr lang="en-AU" altLang="en-US"/>
          </a:p>
        </p:txBody>
      </p:sp>
      <p:sp>
        <p:nvSpPr>
          <p:cNvPr id="81923" name="Rectangle 3"/>
          <p:cNvSpPr>
            <a:spLocks noGrp="1" noChangeArrowheads="1"/>
          </p:cNvSpPr>
          <p:nvPr>
            <p:ph type="body" idx="1"/>
          </p:nvPr>
        </p:nvSpPr>
        <p:spPr>
          <a:xfrm>
            <a:off x="684213" y="1125538"/>
            <a:ext cx="8270875" cy="2016125"/>
          </a:xfrm>
        </p:spPr>
        <p:txBody>
          <a:bodyPr/>
          <a:lstStyle/>
          <a:p>
            <a:pPr eaLnBrk="1" hangingPunct="1">
              <a:lnSpc>
                <a:spcPct val="90000"/>
              </a:lnSpc>
            </a:pPr>
            <a:r>
              <a:rPr lang="en-US" altLang="en-US" sz="2800" dirty="0"/>
              <a:t>Computer A: Cycle Time = 250ps, CPI = 2.0</a:t>
            </a:r>
          </a:p>
          <a:p>
            <a:pPr eaLnBrk="1" hangingPunct="1">
              <a:lnSpc>
                <a:spcPct val="90000"/>
              </a:lnSpc>
            </a:pPr>
            <a:r>
              <a:rPr lang="en-US" altLang="en-US" sz="2800" dirty="0"/>
              <a:t>Computer B: Cycle Time = 500ps, CPI = 1.2</a:t>
            </a:r>
          </a:p>
          <a:p>
            <a:pPr eaLnBrk="1" hangingPunct="1">
              <a:lnSpc>
                <a:spcPct val="90000"/>
              </a:lnSpc>
            </a:pPr>
            <a:r>
              <a:rPr lang="en-US" altLang="en-US" sz="2800" dirty="0"/>
              <a:t>Same ISA</a:t>
            </a:r>
          </a:p>
          <a:p>
            <a:pPr eaLnBrk="1" hangingPunct="1">
              <a:lnSpc>
                <a:spcPct val="90000"/>
              </a:lnSpc>
            </a:pPr>
            <a:r>
              <a:rPr lang="en-US" altLang="en-US" sz="2800" dirty="0"/>
              <a:t>Which is faster, and by how much?</a:t>
            </a:r>
          </a:p>
          <a:p>
            <a:pPr eaLnBrk="1" hangingPunct="1">
              <a:lnSpc>
                <a:spcPct val="90000"/>
              </a:lnSpc>
            </a:pPr>
            <a:endParaRPr lang="en-AU" altLang="en-US" sz="2800" dirty="0"/>
          </a:p>
        </p:txBody>
      </p:sp>
      <p:graphicFrame>
        <p:nvGraphicFramePr>
          <p:cNvPr id="81924" name="Object 4"/>
          <p:cNvGraphicFramePr>
            <a:graphicFrameLocks noChangeAspect="1"/>
          </p:cNvGraphicFramePr>
          <p:nvPr/>
        </p:nvGraphicFramePr>
        <p:xfrm>
          <a:off x="1066800" y="3141663"/>
          <a:ext cx="7034213" cy="2997200"/>
        </p:xfrm>
        <a:graphic>
          <a:graphicData uri="http://schemas.openxmlformats.org/presentationml/2006/ole">
            <mc:AlternateContent xmlns:mc="http://schemas.openxmlformats.org/markup-compatibility/2006">
              <mc:Choice xmlns:v="urn:schemas-microsoft-com:vml" Requires="v">
                <p:oleObj spid="_x0000_s82042" name="Equation" r:id="rId4" imgW="3517900" imgH="1498600" progId="Equation.3">
                  <p:embed/>
                </p:oleObj>
              </mc:Choice>
              <mc:Fallback>
                <p:oleObj name="Equation" r:id="rId4" imgW="3517900" imgH="149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141663"/>
                        <a:ext cx="7034213" cy="29972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25" name="AutoShape 5"/>
          <p:cNvSpPr>
            <a:spLocks/>
          </p:cNvSpPr>
          <p:nvPr/>
        </p:nvSpPr>
        <p:spPr bwMode="auto">
          <a:xfrm>
            <a:off x="7164388" y="3717925"/>
            <a:ext cx="1722437" cy="360363"/>
          </a:xfrm>
          <a:prstGeom prst="borderCallout1">
            <a:avLst>
              <a:gd name="adj1" fmla="val 31718"/>
              <a:gd name="adj2" fmla="val -4426"/>
              <a:gd name="adj3" fmla="val 48019"/>
              <a:gd name="adj4" fmla="val -5557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lgn="ctr">
              <a:spcBef>
                <a:spcPct val="0"/>
              </a:spcBef>
              <a:buClrTx/>
              <a:buSzTx/>
              <a:buFontTx/>
              <a:buNone/>
            </a:pPr>
            <a:r>
              <a:rPr lang="en-US" altLang="en-US" sz="1800"/>
              <a:t>A is faster…</a:t>
            </a:r>
            <a:endParaRPr lang="en-AU" altLang="en-US" sz="1800"/>
          </a:p>
        </p:txBody>
      </p:sp>
      <p:sp>
        <p:nvSpPr>
          <p:cNvPr id="81926" name="AutoShape 6"/>
          <p:cNvSpPr>
            <a:spLocks/>
          </p:cNvSpPr>
          <p:nvPr/>
        </p:nvSpPr>
        <p:spPr bwMode="auto">
          <a:xfrm>
            <a:off x="7164388" y="5518150"/>
            <a:ext cx="1722437" cy="360363"/>
          </a:xfrm>
          <a:prstGeom prst="borderCallout1">
            <a:avLst>
              <a:gd name="adj1" fmla="val 31718"/>
              <a:gd name="adj2" fmla="val -4426"/>
              <a:gd name="adj3" fmla="val 22468"/>
              <a:gd name="adj4" fmla="val -12940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lgn="ctr">
              <a:spcBef>
                <a:spcPct val="0"/>
              </a:spcBef>
              <a:buClrTx/>
              <a:buSzTx/>
              <a:buFontTx/>
              <a:buNone/>
            </a:pPr>
            <a:r>
              <a:rPr lang="en-US" altLang="en-US" sz="1800" dirty="0"/>
              <a:t>…by this much</a:t>
            </a:r>
            <a:endParaRPr lang="en-AU"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P spid="819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C84378FB-0DC1-E64B-B4CB-5BCDB3EF0D69}" type="slidenum">
              <a:rPr lang="en-AU" altLang="en-US" sz="1400"/>
              <a:pPr>
                <a:spcBef>
                  <a:spcPct val="0"/>
                </a:spcBef>
                <a:buClrTx/>
                <a:buSzTx/>
                <a:buFontTx/>
                <a:buNone/>
              </a:pPr>
              <a:t>6</a:t>
            </a:fld>
            <a:endParaRPr lang="en-AU" altLang="en-US" sz="1400"/>
          </a:p>
        </p:txBody>
      </p:sp>
      <p:sp>
        <p:nvSpPr>
          <p:cNvPr id="83970" name="Rectangle 2"/>
          <p:cNvSpPr>
            <a:spLocks noGrp="1" noChangeArrowheads="1"/>
          </p:cNvSpPr>
          <p:nvPr>
            <p:ph type="title"/>
          </p:nvPr>
        </p:nvSpPr>
        <p:spPr/>
        <p:txBody>
          <a:bodyPr/>
          <a:lstStyle/>
          <a:p>
            <a:pPr eaLnBrk="1" hangingPunct="1"/>
            <a:r>
              <a:rPr lang="en-US" altLang="en-US"/>
              <a:t>CPI in More Detail</a:t>
            </a:r>
            <a:endParaRPr lang="en-AU" altLang="en-US"/>
          </a:p>
        </p:txBody>
      </p:sp>
      <p:sp>
        <p:nvSpPr>
          <p:cNvPr id="83971" name="Rectangle 3"/>
          <p:cNvSpPr>
            <a:spLocks noGrp="1" noChangeArrowheads="1"/>
          </p:cNvSpPr>
          <p:nvPr>
            <p:ph type="body" idx="1"/>
          </p:nvPr>
        </p:nvSpPr>
        <p:spPr>
          <a:xfrm>
            <a:off x="684213" y="1125538"/>
            <a:ext cx="8270875" cy="1228725"/>
          </a:xfrm>
        </p:spPr>
        <p:txBody>
          <a:bodyPr/>
          <a:lstStyle/>
          <a:p>
            <a:pPr eaLnBrk="1" hangingPunct="1"/>
            <a:r>
              <a:rPr lang="en-US" altLang="en-US"/>
              <a:t>If different instruction classes take different numbers of cycles</a:t>
            </a:r>
            <a:endParaRPr lang="en-AU" altLang="en-US"/>
          </a:p>
        </p:txBody>
      </p:sp>
      <p:graphicFrame>
        <p:nvGraphicFramePr>
          <p:cNvPr id="83972" name="Object 4"/>
          <p:cNvGraphicFramePr>
            <a:graphicFrameLocks noChangeAspect="1"/>
          </p:cNvGraphicFramePr>
          <p:nvPr/>
        </p:nvGraphicFramePr>
        <p:xfrm>
          <a:off x="1436688" y="2420938"/>
          <a:ext cx="6427787" cy="949325"/>
        </p:xfrm>
        <a:graphic>
          <a:graphicData uri="http://schemas.openxmlformats.org/presentationml/2006/ole">
            <mc:AlternateContent xmlns:mc="http://schemas.openxmlformats.org/markup-compatibility/2006">
              <mc:Choice xmlns:v="urn:schemas-microsoft-com:vml" Requires="v">
                <p:oleObj spid="_x0000_s84205" name="Equation" r:id="rId4" imgW="2921000" imgH="431800" progId="Equation.3">
                  <p:embed/>
                </p:oleObj>
              </mc:Choice>
              <mc:Fallback>
                <p:oleObj name="Equation" r:id="rId4" imgW="29210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688" y="2420938"/>
                        <a:ext cx="6427787" cy="94932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3973" name="Rectangle 5"/>
          <p:cNvSpPr>
            <a:spLocks noChangeArrowheads="1"/>
          </p:cNvSpPr>
          <p:nvPr/>
        </p:nvSpPr>
        <p:spPr bwMode="auto">
          <a:xfrm>
            <a:off x="1182688" y="357346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eaLnBrk="1" hangingPunct="1"/>
            <a:r>
              <a:rPr lang="en-US" altLang="en-US"/>
              <a:t>Weighted average CPI</a:t>
            </a:r>
            <a:endParaRPr lang="en-AU" altLang="en-US"/>
          </a:p>
        </p:txBody>
      </p:sp>
      <p:graphicFrame>
        <p:nvGraphicFramePr>
          <p:cNvPr id="83974" name="Object 6"/>
          <p:cNvGraphicFramePr>
            <a:graphicFrameLocks noChangeAspect="1"/>
          </p:cNvGraphicFramePr>
          <p:nvPr/>
        </p:nvGraphicFramePr>
        <p:xfrm>
          <a:off x="588963" y="4292600"/>
          <a:ext cx="8105775" cy="949325"/>
        </p:xfrm>
        <a:graphic>
          <a:graphicData uri="http://schemas.openxmlformats.org/presentationml/2006/ole">
            <mc:AlternateContent xmlns:mc="http://schemas.openxmlformats.org/markup-compatibility/2006">
              <mc:Choice xmlns:v="urn:schemas-microsoft-com:vml" Requires="v">
                <p:oleObj spid="_x0000_s84206" name="Equation" r:id="rId6" imgW="3683000" imgH="431800" progId="Equation.3">
                  <p:embed/>
                </p:oleObj>
              </mc:Choice>
              <mc:Fallback>
                <p:oleObj name="Equation" r:id="rId6" imgW="36830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963" y="4292600"/>
                        <a:ext cx="8105775" cy="94932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3975" name="AutoShape 7"/>
          <p:cNvSpPr>
            <a:spLocks/>
          </p:cNvSpPr>
          <p:nvPr/>
        </p:nvSpPr>
        <p:spPr bwMode="auto">
          <a:xfrm rot="5400000">
            <a:off x="6947694" y="4293394"/>
            <a:ext cx="215900" cy="2376488"/>
          </a:xfrm>
          <a:prstGeom prst="rightBrace">
            <a:avLst>
              <a:gd name="adj1" fmla="val 9172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endParaRPr lang="en-US" altLang="en-US" sz="1800"/>
          </a:p>
        </p:txBody>
      </p:sp>
      <p:sp>
        <p:nvSpPr>
          <p:cNvPr id="83976" name="Text Box 8"/>
          <p:cNvSpPr txBox="1">
            <a:spLocks noChangeArrowheads="1"/>
          </p:cNvSpPr>
          <p:nvPr/>
        </p:nvSpPr>
        <p:spPr bwMode="auto">
          <a:xfrm>
            <a:off x="5994400" y="5649913"/>
            <a:ext cx="2085975" cy="376237"/>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lgn="ctr">
              <a:spcBef>
                <a:spcPct val="0"/>
              </a:spcBef>
              <a:buClrTx/>
              <a:buSzTx/>
              <a:buFontTx/>
              <a:buNone/>
            </a:pPr>
            <a:r>
              <a:rPr lang="en-US" altLang="en-US" sz="1800"/>
              <a:t>Relative frequency</a:t>
            </a:r>
            <a:endParaRPr lang="en-AU"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 Example</a:t>
            </a:r>
          </a:p>
        </p:txBody>
      </p:sp>
      <p:sp>
        <p:nvSpPr>
          <p:cNvPr id="4" name="Footer Placeholder 3"/>
          <p:cNvSpPr>
            <a:spLocks noGrp="1"/>
          </p:cNvSpPr>
          <p:nvPr>
            <p:ph type="ftr" sz="quarter" idx="10"/>
          </p:nvPr>
        </p:nvSpPr>
        <p:spPr/>
        <p:txBody>
          <a:bodyPr/>
          <a:lstStyle/>
          <a:p>
            <a:pPr>
              <a:defRPr/>
            </a:pPr>
            <a:r>
              <a:rPr lang="en-AU" altLang="en-US"/>
              <a:t>Chapter 1 — Computer Abstractions and Technology — </a:t>
            </a:r>
            <a:fld id="{A562C786-EE3F-FD40-B876-B6D46C614EF3}" type="slidenum">
              <a:rPr lang="en-AU" altLang="en-US" smtClean="0"/>
              <a:pPr>
                <a:defRPr/>
              </a:pPr>
              <a:t>7</a:t>
            </a:fld>
            <a:endParaRPr lang="en-AU" altLang="en-US"/>
          </a:p>
        </p:txBody>
      </p:sp>
      <p:sp>
        <p:nvSpPr>
          <p:cNvPr id="5" name="Rectangle 3"/>
          <p:cNvSpPr txBox="1">
            <a:spLocks noChangeArrowheads="1"/>
          </p:cNvSpPr>
          <p:nvPr/>
        </p:nvSpPr>
        <p:spPr bwMode="auto">
          <a:xfrm>
            <a:off x="684213" y="1125538"/>
            <a:ext cx="82708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lnSpc>
                <a:spcPct val="90000"/>
              </a:lnSpc>
            </a:pPr>
            <a:r>
              <a:rPr lang="en-US" altLang="en-US" sz="2800" kern="0"/>
              <a:t>Alternative compiled code sequences using instructions in classes A, B, C</a:t>
            </a:r>
            <a:endParaRPr lang="en-AU" altLang="en-US" sz="2800" kern="0" dirty="0"/>
          </a:p>
        </p:txBody>
      </p:sp>
      <p:graphicFrame>
        <p:nvGraphicFramePr>
          <p:cNvPr id="6" name="Group 40"/>
          <p:cNvGraphicFramePr>
            <a:graphicFrameLocks noGrp="1"/>
          </p:cNvGraphicFramePr>
          <p:nvPr/>
        </p:nvGraphicFramePr>
        <p:xfrm>
          <a:off x="1619250" y="2276475"/>
          <a:ext cx="6600825" cy="1593850"/>
        </p:xfrm>
        <a:graphic>
          <a:graphicData uri="http://schemas.openxmlformats.org/drawingml/2006/table">
            <a:tbl>
              <a:tblPr/>
              <a:tblGrid>
                <a:gridCol w="2520950">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3968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Class</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A</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B</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C</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CPI for class</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1</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2</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3</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IC in sequence 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2</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1</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2</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IC in sequence 2</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4</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1</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1</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31"/>
          <p:cNvSpPr>
            <a:spLocks noChangeArrowheads="1"/>
          </p:cNvSpPr>
          <p:nvPr/>
        </p:nvSpPr>
        <p:spPr bwMode="auto">
          <a:xfrm>
            <a:off x="539750" y="4076700"/>
            <a:ext cx="38877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US" altLang="en-US" sz="2800"/>
              <a:t>Sequence 1: </a:t>
            </a:r>
          </a:p>
          <a:p>
            <a:pPr lvl="1" eaLnBrk="1" hangingPunct="1">
              <a:spcBef>
                <a:spcPct val="20000"/>
              </a:spcBef>
              <a:buClr>
                <a:schemeClr val="hlink"/>
              </a:buClr>
              <a:buSzPct val="55000"/>
              <a:buFont typeface="Wingdings" charset="2"/>
              <a:buChar char="n"/>
            </a:pPr>
            <a:r>
              <a:rPr lang="en-US" altLang="en-US" sz="2400"/>
              <a:t>IC</a:t>
            </a:r>
          </a:p>
          <a:p>
            <a:pPr lvl="1" eaLnBrk="1" hangingPunct="1">
              <a:spcBef>
                <a:spcPct val="20000"/>
              </a:spcBef>
              <a:buClr>
                <a:schemeClr val="hlink"/>
              </a:buClr>
              <a:buSzPct val="55000"/>
              <a:buFont typeface="Wingdings" charset="2"/>
              <a:buChar char="n"/>
            </a:pPr>
            <a:r>
              <a:rPr lang="en-US" altLang="en-US" sz="2400"/>
              <a:t>Clock Cycles</a:t>
            </a:r>
          </a:p>
          <a:p>
            <a:pPr lvl="1" eaLnBrk="1" hangingPunct="1">
              <a:spcBef>
                <a:spcPct val="20000"/>
              </a:spcBef>
              <a:buClr>
                <a:schemeClr val="hlink"/>
              </a:buClr>
              <a:buSzPct val="55000"/>
              <a:buFont typeface="Wingdings" charset="2"/>
              <a:buChar char="n"/>
            </a:pPr>
            <a:r>
              <a:rPr lang="en-US" altLang="en-US" sz="2400"/>
              <a:t>Avg. CPI</a:t>
            </a:r>
          </a:p>
        </p:txBody>
      </p:sp>
      <p:sp>
        <p:nvSpPr>
          <p:cNvPr id="8" name="Rectangle 32"/>
          <p:cNvSpPr>
            <a:spLocks noChangeArrowheads="1"/>
          </p:cNvSpPr>
          <p:nvPr/>
        </p:nvSpPr>
        <p:spPr bwMode="auto">
          <a:xfrm>
            <a:off x="4787900" y="4076700"/>
            <a:ext cx="38877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US" altLang="en-US" sz="2800"/>
              <a:t>Sequence 2: </a:t>
            </a:r>
          </a:p>
          <a:p>
            <a:pPr lvl="1" eaLnBrk="1" hangingPunct="1">
              <a:spcBef>
                <a:spcPct val="20000"/>
              </a:spcBef>
              <a:buClr>
                <a:schemeClr val="hlink"/>
              </a:buClr>
              <a:buSzPct val="55000"/>
              <a:buFont typeface="Wingdings" charset="2"/>
              <a:buChar char="n"/>
            </a:pPr>
            <a:r>
              <a:rPr lang="en-US" altLang="en-US" sz="2400"/>
              <a:t>IC</a:t>
            </a:r>
          </a:p>
          <a:p>
            <a:pPr lvl="1" eaLnBrk="1" hangingPunct="1">
              <a:spcBef>
                <a:spcPct val="20000"/>
              </a:spcBef>
              <a:buClr>
                <a:schemeClr val="hlink"/>
              </a:buClr>
              <a:buSzPct val="55000"/>
              <a:buFont typeface="Wingdings" charset="2"/>
              <a:buChar char="n"/>
            </a:pPr>
            <a:r>
              <a:rPr lang="en-US" altLang="en-US" sz="2400"/>
              <a:t>Clock Cycles</a:t>
            </a:r>
          </a:p>
          <a:p>
            <a:pPr lvl="1" eaLnBrk="1" hangingPunct="1">
              <a:spcBef>
                <a:spcPct val="20000"/>
              </a:spcBef>
              <a:buClr>
                <a:schemeClr val="hlink"/>
              </a:buClr>
              <a:buSzPct val="55000"/>
              <a:buFont typeface="Wingdings" charset="2"/>
              <a:buChar char="n"/>
            </a:pPr>
            <a:r>
              <a:rPr lang="en-US" altLang="en-US" sz="2400"/>
              <a:t>Avg. CPI</a:t>
            </a:r>
          </a:p>
        </p:txBody>
      </p:sp>
    </p:spTree>
    <p:extLst>
      <p:ext uri="{BB962C8B-B14F-4D97-AF65-F5344CB8AC3E}">
        <p14:creationId xmlns:p14="http://schemas.microsoft.com/office/powerpoint/2010/main" val="161029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60DBC4AE-5BAF-0841-912A-C890F668567C}" type="slidenum">
              <a:rPr lang="en-AU" altLang="en-US" sz="1400"/>
              <a:pPr>
                <a:spcBef>
                  <a:spcPct val="0"/>
                </a:spcBef>
                <a:buClrTx/>
                <a:buSzTx/>
                <a:buFontTx/>
                <a:buNone/>
              </a:pPr>
              <a:t>8</a:t>
            </a:fld>
            <a:endParaRPr lang="en-AU" altLang="en-US" sz="1400"/>
          </a:p>
        </p:txBody>
      </p:sp>
      <p:sp>
        <p:nvSpPr>
          <p:cNvPr id="86018" name="Rectangle 2"/>
          <p:cNvSpPr>
            <a:spLocks noGrp="1" noChangeArrowheads="1"/>
          </p:cNvSpPr>
          <p:nvPr>
            <p:ph type="title"/>
          </p:nvPr>
        </p:nvSpPr>
        <p:spPr/>
        <p:txBody>
          <a:bodyPr/>
          <a:lstStyle/>
          <a:p>
            <a:pPr eaLnBrk="1" hangingPunct="1"/>
            <a:r>
              <a:rPr lang="en-US" altLang="en-US"/>
              <a:t>CPI Example</a:t>
            </a:r>
            <a:endParaRPr lang="en-AU" altLang="en-US"/>
          </a:p>
        </p:txBody>
      </p:sp>
      <p:sp>
        <p:nvSpPr>
          <p:cNvPr id="86019" name="Rectangle 3"/>
          <p:cNvSpPr>
            <a:spLocks noGrp="1" noChangeArrowheads="1"/>
          </p:cNvSpPr>
          <p:nvPr>
            <p:ph type="body" idx="1"/>
          </p:nvPr>
        </p:nvSpPr>
        <p:spPr>
          <a:xfrm>
            <a:off x="684213" y="1125538"/>
            <a:ext cx="8270875" cy="996950"/>
          </a:xfrm>
        </p:spPr>
        <p:txBody>
          <a:bodyPr/>
          <a:lstStyle/>
          <a:p>
            <a:pPr eaLnBrk="1" hangingPunct="1">
              <a:lnSpc>
                <a:spcPct val="90000"/>
              </a:lnSpc>
            </a:pPr>
            <a:r>
              <a:rPr lang="en-US" altLang="en-US" sz="2800"/>
              <a:t>Alternative compiled code sequences using instructions in classes A, B, C</a:t>
            </a:r>
            <a:endParaRPr lang="en-AU" altLang="en-US" sz="2800"/>
          </a:p>
        </p:txBody>
      </p:sp>
      <p:graphicFrame>
        <p:nvGraphicFramePr>
          <p:cNvPr id="321576" name="Group 40"/>
          <p:cNvGraphicFramePr>
            <a:graphicFrameLocks noGrp="1"/>
          </p:cNvGraphicFramePr>
          <p:nvPr/>
        </p:nvGraphicFramePr>
        <p:xfrm>
          <a:off x="1619250" y="2276475"/>
          <a:ext cx="6600825" cy="1593850"/>
        </p:xfrm>
        <a:graphic>
          <a:graphicData uri="http://schemas.openxmlformats.org/drawingml/2006/table">
            <a:tbl>
              <a:tblPr/>
              <a:tblGrid>
                <a:gridCol w="2520950">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3968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Class</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A</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B</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C</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CPI for class</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1</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2</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3</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IC in sequence 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2</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1</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2</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IC in sequence 2</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4</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a:ln>
                            <a:noFill/>
                          </a:ln>
                          <a:solidFill>
                            <a:schemeClr val="tx1"/>
                          </a:solidFill>
                          <a:effectLst/>
                          <a:latin typeface="Arial" charset="0"/>
                        </a:rPr>
                        <a:t>1</a:t>
                      </a:r>
                      <a:endParaRPr kumimoji="0" lang="en-AU" altLang="en-US" sz="20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2000" b="0" i="0" u="none" strike="noStrike" cap="none" normalizeH="0" baseline="0" dirty="0">
                          <a:ln>
                            <a:noFill/>
                          </a:ln>
                          <a:solidFill>
                            <a:schemeClr val="tx1"/>
                          </a:solidFill>
                          <a:effectLst/>
                          <a:latin typeface="Arial" charset="0"/>
                        </a:rPr>
                        <a:t>1</a:t>
                      </a:r>
                      <a:endParaRPr kumimoji="0" lang="en-AU" altLang="en-US" sz="20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6047" name="Rectangle 31"/>
          <p:cNvSpPr>
            <a:spLocks noChangeArrowheads="1"/>
          </p:cNvSpPr>
          <p:nvPr/>
        </p:nvSpPr>
        <p:spPr bwMode="auto">
          <a:xfrm>
            <a:off x="539750" y="4076700"/>
            <a:ext cx="38877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eaLnBrk="1" hangingPunct="1"/>
            <a:r>
              <a:rPr lang="en-US" altLang="en-US" sz="2800" dirty="0"/>
              <a:t>Sequence 1: IC = 5</a:t>
            </a:r>
          </a:p>
          <a:p>
            <a:pPr lvl="1" eaLnBrk="1" hangingPunct="1"/>
            <a:r>
              <a:rPr lang="en-US" altLang="en-US" sz="2400" dirty="0"/>
              <a:t>Clock Cycles</a:t>
            </a:r>
            <a:br>
              <a:rPr lang="en-US" altLang="en-US" sz="2400" dirty="0"/>
            </a:br>
            <a:r>
              <a:rPr lang="en-US" altLang="en-US" sz="2400" dirty="0"/>
              <a:t>= 2×1 + 1×2 + 2×3</a:t>
            </a:r>
            <a:br>
              <a:rPr lang="en-US" altLang="en-US" sz="2400" dirty="0"/>
            </a:br>
            <a:r>
              <a:rPr lang="en-US" altLang="en-US" sz="2400" dirty="0"/>
              <a:t>= 10</a:t>
            </a:r>
          </a:p>
          <a:p>
            <a:pPr lvl="1" eaLnBrk="1" hangingPunct="1"/>
            <a:r>
              <a:rPr lang="en-US" altLang="en-US" sz="2400" dirty="0"/>
              <a:t>Avg. CPI = 10/5 = 2.0</a:t>
            </a:r>
          </a:p>
        </p:txBody>
      </p:sp>
      <p:sp>
        <p:nvSpPr>
          <p:cNvPr id="86048" name="Rectangle 32"/>
          <p:cNvSpPr>
            <a:spLocks noChangeArrowheads="1"/>
          </p:cNvSpPr>
          <p:nvPr/>
        </p:nvSpPr>
        <p:spPr bwMode="auto">
          <a:xfrm>
            <a:off x="4787900" y="4076700"/>
            <a:ext cx="38877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eaLnBrk="1" hangingPunct="1"/>
            <a:r>
              <a:rPr lang="en-US" altLang="en-US" sz="2800"/>
              <a:t>Sequence 2: IC = 6</a:t>
            </a:r>
          </a:p>
          <a:p>
            <a:pPr lvl="1" eaLnBrk="1" hangingPunct="1"/>
            <a:r>
              <a:rPr lang="en-US" altLang="en-US" sz="2400"/>
              <a:t>Clock Cycles</a:t>
            </a:r>
            <a:br>
              <a:rPr lang="en-US" altLang="en-US" sz="2400"/>
            </a:br>
            <a:r>
              <a:rPr lang="en-US" altLang="en-US" sz="2400"/>
              <a:t>= 4×1 + 1×2 + 1×3</a:t>
            </a:r>
            <a:br>
              <a:rPr lang="en-US" altLang="en-US" sz="2400"/>
            </a:br>
            <a:r>
              <a:rPr lang="en-US" altLang="en-US" sz="2400"/>
              <a:t>= 9</a:t>
            </a:r>
          </a:p>
          <a:p>
            <a:pPr lvl="1" eaLnBrk="1" hangingPunct="1"/>
            <a:r>
              <a:rPr lang="en-US" altLang="en-US" sz="2400"/>
              <a:t>Avg. CPI = 9/6 = 1.5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AU" altLang="en-US" sz="1400"/>
              <a:t>Chapter 1 — Computer Abstractions and Technology — </a:t>
            </a:r>
            <a:fld id="{776BE75B-201A-4949-AF89-AC503666926D}" type="slidenum">
              <a:rPr lang="en-AU" altLang="en-US" sz="1400"/>
              <a:pPr>
                <a:spcBef>
                  <a:spcPct val="0"/>
                </a:spcBef>
                <a:buClrTx/>
                <a:buSzTx/>
                <a:buFontTx/>
                <a:buNone/>
              </a:pPr>
              <a:t>9</a:t>
            </a:fld>
            <a:endParaRPr lang="en-AU" altLang="en-US" sz="1400"/>
          </a:p>
        </p:txBody>
      </p:sp>
      <p:sp>
        <p:nvSpPr>
          <p:cNvPr id="88066" name="Rectangle 2"/>
          <p:cNvSpPr>
            <a:spLocks noGrp="1" noChangeArrowheads="1"/>
          </p:cNvSpPr>
          <p:nvPr>
            <p:ph type="title"/>
          </p:nvPr>
        </p:nvSpPr>
        <p:spPr/>
        <p:txBody>
          <a:bodyPr/>
          <a:lstStyle/>
          <a:p>
            <a:pPr eaLnBrk="1" hangingPunct="1"/>
            <a:r>
              <a:rPr lang="en-AU" altLang="en-US"/>
              <a:t>Performance Summary</a:t>
            </a:r>
          </a:p>
        </p:txBody>
      </p:sp>
      <p:sp>
        <p:nvSpPr>
          <p:cNvPr id="88067" name="Rectangle 3"/>
          <p:cNvSpPr>
            <a:spLocks noGrp="1" noChangeArrowheads="1"/>
          </p:cNvSpPr>
          <p:nvPr>
            <p:ph type="body" idx="1"/>
          </p:nvPr>
        </p:nvSpPr>
        <p:spPr>
          <a:xfrm>
            <a:off x="684213" y="3284538"/>
            <a:ext cx="8270875" cy="2952750"/>
          </a:xfrm>
        </p:spPr>
        <p:txBody>
          <a:bodyPr/>
          <a:lstStyle/>
          <a:p>
            <a:pPr eaLnBrk="1" hangingPunct="1"/>
            <a:r>
              <a:rPr lang="en-AU" altLang="en-US"/>
              <a:t>Performance depends on</a:t>
            </a:r>
          </a:p>
          <a:p>
            <a:pPr lvl="1" eaLnBrk="1" hangingPunct="1"/>
            <a:r>
              <a:rPr lang="en-AU" altLang="en-US"/>
              <a:t>Algorithm: affects IC, possibly CPI</a:t>
            </a:r>
          </a:p>
          <a:p>
            <a:pPr lvl="1" eaLnBrk="1" hangingPunct="1"/>
            <a:r>
              <a:rPr lang="en-AU" altLang="en-US"/>
              <a:t>Programming language: affects IC, CPI</a:t>
            </a:r>
          </a:p>
          <a:p>
            <a:pPr lvl="1" eaLnBrk="1" hangingPunct="1"/>
            <a:r>
              <a:rPr lang="en-AU" altLang="en-US"/>
              <a:t>Compiler: affects IC, CPI</a:t>
            </a:r>
          </a:p>
          <a:p>
            <a:pPr lvl="1" eaLnBrk="1" hangingPunct="1"/>
            <a:r>
              <a:rPr lang="en-AU" altLang="en-US"/>
              <a:t>Instruction set architecture: affects IC, CPI, T</a:t>
            </a:r>
            <a:r>
              <a:rPr lang="en-AU" altLang="en-US" baseline="-25000"/>
              <a:t>c</a:t>
            </a:r>
          </a:p>
        </p:txBody>
      </p:sp>
      <p:sp>
        <p:nvSpPr>
          <p:cNvPr id="88068" name="Text Box 4"/>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Arial" charset="0"/>
              </a:defRPr>
            </a:lvl1pPr>
            <a:lvl2pPr marL="742950" indent="-285750">
              <a:spcBef>
                <a:spcPct val="20000"/>
              </a:spcBef>
              <a:buClr>
                <a:schemeClr val="hlink"/>
              </a:buClr>
              <a:buSzPct val="55000"/>
              <a:buFont typeface="Wingdings" charset="2"/>
              <a:buChar char="n"/>
              <a:defRPr sz="2800">
                <a:solidFill>
                  <a:schemeClr val="tx1"/>
                </a:solidFill>
                <a:latin typeface="Arial" charset="0"/>
              </a:defRPr>
            </a:lvl2pPr>
            <a:lvl3pPr marL="1143000" indent="-228600">
              <a:spcBef>
                <a:spcPct val="20000"/>
              </a:spcBef>
              <a:buClr>
                <a:schemeClr val="folHlink"/>
              </a:buClr>
              <a:buSzPct val="50000"/>
              <a:buFont typeface="Wingdings" charset="2"/>
              <a:buChar char="n"/>
              <a:defRPr sz="2400">
                <a:solidFill>
                  <a:schemeClr val="tx1"/>
                </a:solidFill>
                <a:latin typeface="Arial" charset="0"/>
              </a:defRPr>
            </a:lvl3pPr>
            <a:lvl4pPr marL="1600200" indent="-228600">
              <a:spcBef>
                <a:spcPct val="20000"/>
              </a:spcBef>
              <a:buClr>
                <a:schemeClr val="accent2"/>
              </a:buClr>
              <a:buSzPct val="55000"/>
              <a:buFont typeface="Wingdings" charset="2"/>
              <a:buChar char="n"/>
              <a:defRPr sz="2000">
                <a:solidFill>
                  <a:schemeClr val="tx1"/>
                </a:solidFill>
                <a:latin typeface="Arial" charset="0"/>
              </a:defRPr>
            </a:lvl4pPr>
            <a:lvl5pPr marL="2057400" indent="-228600">
              <a:spcBef>
                <a:spcPct val="20000"/>
              </a:spcBef>
              <a:buClr>
                <a:schemeClr val="accent1"/>
              </a:buClr>
              <a:buSzPct val="50000"/>
              <a:buFont typeface="Wingdings"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Arial" charset="0"/>
              </a:defRPr>
            </a:lvl9pPr>
          </a:lstStyle>
          <a:p>
            <a:pPr>
              <a:spcBef>
                <a:spcPct val="0"/>
              </a:spcBef>
              <a:buClrTx/>
              <a:buSzTx/>
              <a:buFontTx/>
              <a:buNone/>
            </a:pPr>
            <a:r>
              <a:rPr lang="en-US" altLang="en-US" sz="2400" b="1">
                <a:solidFill>
                  <a:schemeClr val="folHlink"/>
                </a:solidFill>
                <a:latin typeface="Arial Black" charset="0"/>
              </a:rPr>
              <a:t>The BIG Picture</a:t>
            </a:r>
          </a:p>
        </p:txBody>
      </p:sp>
      <p:graphicFrame>
        <p:nvGraphicFramePr>
          <p:cNvPr id="88069" name="Object 5"/>
          <p:cNvGraphicFramePr>
            <a:graphicFrameLocks noChangeAspect="1"/>
          </p:cNvGraphicFramePr>
          <p:nvPr/>
        </p:nvGraphicFramePr>
        <p:xfrm>
          <a:off x="827088" y="2060575"/>
          <a:ext cx="7848600" cy="920750"/>
        </p:xfrm>
        <a:graphic>
          <a:graphicData uri="http://schemas.openxmlformats.org/presentationml/2006/ole">
            <mc:AlternateContent xmlns:mc="http://schemas.openxmlformats.org/markup-compatibility/2006">
              <mc:Choice xmlns:v="urn:schemas-microsoft-com:vml" Requires="v">
                <p:oleObj spid="_x0000_s88185" name="Equation" r:id="rId4" imgW="3568700" imgH="419100" progId="Equation.3">
                  <p:embed/>
                </p:oleObj>
              </mc:Choice>
              <mc:Fallback>
                <p:oleObj name="Equation" r:id="rId4" imgW="35687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060575"/>
                        <a:ext cx="7848600" cy="9207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11200</TotalTime>
  <Words>1705</Words>
  <Application>Microsoft Macintosh PowerPoint</Application>
  <PresentationFormat>On-screen Show (4:3)</PresentationFormat>
  <Paragraphs>408</Paragraphs>
  <Slides>21</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0" baseType="lpstr">
      <vt:lpstr>Arial</vt:lpstr>
      <vt:lpstr>Arial Black</vt:lpstr>
      <vt:lpstr>Comic Sans MS</vt:lpstr>
      <vt:lpstr>Corbel</vt:lpstr>
      <vt:lpstr>Times New Roman</vt:lpstr>
      <vt:lpstr>Wingdings</vt:lpstr>
      <vt:lpstr>2_Blends</vt:lpstr>
      <vt:lpstr>Equation</vt:lpstr>
      <vt:lpstr>Document</vt:lpstr>
      <vt:lpstr>Measuring and discussing Performance</vt:lpstr>
      <vt:lpstr>Review</vt:lpstr>
      <vt:lpstr>Clock Cycles per Instruction (CPI)</vt:lpstr>
      <vt:lpstr>Instruction Count and CPI</vt:lpstr>
      <vt:lpstr>CPI Example</vt:lpstr>
      <vt:lpstr>CPI in More Detail</vt:lpstr>
      <vt:lpstr>CPI Example</vt:lpstr>
      <vt:lpstr>CPI Example</vt:lpstr>
      <vt:lpstr>Performance Summary</vt:lpstr>
      <vt:lpstr>Memorize this, Know it</vt:lpstr>
      <vt:lpstr>PowerPoint Presentation</vt:lpstr>
      <vt:lpstr>Who Affects Performance?</vt:lpstr>
      <vt:lpstr>Who Affects Performance?</vt:lpstr>
      <vt:lpstr>Who Affects Performance?</vt:lpstr>
      <vt:lpstr>Who Affects Performance?</vt:lpstr>
      <vt:lpstr>Performance Variation</vt:lpstr>
      <vt:lpstr>Power Trends</vt:lpstr>
      <vt:lpstr>The Power Wall</vt:lpstr>
      <vt:lpstr>Uniprocessor Performance</vt:lpstr>
      <vt:lpstr>Multiprocessors</vt:lpstr>
      <vt:lpstr>What I want you to do</vt:lpstr>
    </vt:vector>
  </TitlesOfParts>
  <Company>Ashenden Designs Pty Ltd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287</cp:revision>
  <dcterms:created xsi:type="dcterms:W3CDTF">2001-07-25T06:45:25Z</dcterms:created>
  <dcterms:modified xsi:type="dcterms:W3CDTF">2018-08-28T00:45:30Z</dcterms:modified>
</cp:coreProperties>
</file>