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3" r:id="rId2"/>
    <p:sldMasterId id="2147483715" r:id="rId3"/>
  </p:sldMasterIdLst>
  <p:notesMasterIdLst>
    <p:notesMasterId r:id="rId29"/>
  </p:notesMasterIdLst>
  <p:handoutMasterIdLst>
    <p:handoutMasterId r:id="rId30"/>
  </p:handoutMasterIdLst>
  <p:sldIdLst>
    <p:sldId id="390" r:id="rId4"/>
    <p:sldId id="391" r:id="rId5"/>
    <p:sldId id="392" r:id="rId6"/>
    <p:sldId id="410" r:id="rId7"/>
    <p:sldId id="272" r:id="rId8"/>
    <p:sldId id="411" r:id="rId9"/>
    <p:sldId id="273" r:id="rId10"/>
    <p:sldId id="274" r:id="rId11"/>
    <p:sldId id="413" r:id="rId12"/>
    <p:sldId id="271" r:id="rId13"/>
    <p:sldId id="358" r:id="rId14"/>
    <p:sldId id="368" r:id="rId15"/>
    <p:sldId id="369" r:id="rId16"/>
    <p:sldId id="359" r:id="rId17"/>
    <p:sldId id="370" r:id="rId18"/>
    <p:sldId id="366" r:id="rId19"/>
    <p:sldId id="367" r:id="rId20"/>
    <p:sldId id="362" r:id="rId21"/>
    <p:sldId id="363" r:id="rId22"/>
    <p:sldId id="364" r:id="rId23"/>
    <p:sldId id="365" r:id="rId24"/>
    <p:sldId id="412" r:id="rId25"/>
    <p:sldId id="275" r:id="rId26"/>
    <p:sldId id="414" r:id="rId27"/>
    <p:sldId id="276" r:id="rId28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3" autoAdjust="0"/>
    <p:restoredTop sz="79121" autoAdjust="0"/>
  </p:normalViewPr>
  <p:slideViewPr>
    <p:cSldViewPr snapToObjects="1">
      <p:cViewPr varScale="1">
        <p:scale>
          <a:sx n="99" d="100"/>
          <a:sy n="99" d="100"/>
        </p:scale>
        <p:origin x="2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13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13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Relies on speculation to work correctly. We</a:t>
            </a:r>
            <a:r>
              <a:rPr lang="en-US" baseline="0" dirty="0"/>
              <a:t> can’t always speculate correctly, but luckily we often can because of locality</a:t>
            </a:r>
            <a:r>
              <a:rPr lang="mr-IN" baseline="0" dirty="0"/>
              <a:t>…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Library metaphor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13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0489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D3D6FB-DE98-AE4B-8343-4A273B831B48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87BDBB-6D91-DF42-8073-46FFC557A575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7E0C85-8EDD-0D4A-A784-DAD50269C8B3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389D2A-FAFE-8A46-BD85-C2E498296377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Change DRAM to support the cache – improve bandwidth</a:t>
            </a:r>
          </a:p>
          <a:p>
            <a:r>
              <a:rPr lang="en-US" altLang="en-US" dirty="0">
                <a:latin typeface="Times New Roman" charset="0"/>
              </a:rPr>
              <a:t>If you had single word wide DRAM but 4 wide cache, would add extra multiplier of 4 tom middle term.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1 cycle to</a:t>
            </a:r>
            <a:r>
              <a:rPr lang="en-US" altLang="en-US" baseline="0" dirty="0">
                <a:latin typeface="Times New Roman" charset="0"/>
              </a:rPr>
              <a:t> notice the miss, 15 cycles to access the words, 1 more to travel across bus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Interleaved is slightly slower, BUT a lot easier to build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539C4F-320B-A443-BE96-52AB0A7A1F1B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07B9CD-91D1-D64D-AA03-75D252F6882B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Big area of change/research currently! Lots of new technologies!</a:t>
            </a:r>
          </a:p>
          <a:p>
            <a:r>
              <a:rPr lang="en-US" altLang="en-US" dirty="0">
                <a:latin typeface="Times New Roman" charset="0"/>
              </a:rPr>
              <a:t>Some may already have an</a:t>
            </a:r>
            <a:r>
              <a:rPr lang="en-US" altLang="en-US" baseline="0" dirty="0">
                <a:latin typeface="Times New Roman" charset="0"/>
              </a:rPr>
              <a:t> SSD on their laptops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6D9794-C128-6A4E-B1EE-CA6B6AC992C3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45171-7D77-9742-B31D-EE1C410A467A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Flash is typically EEPROM, which we briefly</a:t>
            </a:r>
            <a:r>
              <a:rPr lang="en-US" altLang="en-US" baseline="0" dirty="0">
                <a:latin typeface="Times New Roman" charset="0"/>
              </a:rPr>
              <a:t> talked about in Appendix B.</a:t>
            </a:r>
          </a:p>
          <a:p>
            <a:r>
              <a:rPr lang="en-US" altLang="en-US" baseline="0" dirty="0">
                <a:latin typeface="Times New Roman" charset="0"/>
              </a:rPr>
              <a:t>I don’t actually know that much about the specifics of the types of memory; it quickly gets into electrical engineering territory.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5A0E4F-78F1-AA49-A685-FDBB8B2A8FC2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29330-88ED-6041-97E1-96ED44539F5B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713BB4-F6C8-1D42-BD7D-7E38643E80C2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1AADB5-5E87-5044-8358-99A31AFC7594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AE6F34-83C9-E844-B8C8-1EA8D3CB38C8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B279A9-6637-CC48-8C35-DBEEAF5715DC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*seems*</a:t>
            </a:r>
            <a:r>
              <a:rPr lang="en-US" altLang="en-US" baseline="0" dirty="0">
                <a:latin typeface="Times New Roman" charset="0"/>
              </a:rPr>
              <a:t> fast, but is super slow compared to other memory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“Average” initially over all possible locations</a:t>
            </a:r>
          </a:p>
          <a:p>
            <a:r>
              <a:rPr lang="en-US" altLang="en-US" baseline="0" dirty="0">
                <a:latin typeface="Times New Roman" charset="0"/>
              </a:rPr>
              <a:t>Q: But that’s actually rather pessimistic, b/c of what kind of locality? </a:t>
            </a:r>
          </a:p>
          <a:p>
            <a:r>
              <a:rPr lang="en-US" altLang="en-US" baseline="0" dirty="0">
                <a:latin typeface="Times New Roman" charset="0"/>
              </a:rPr>
              <a:t>A: spatial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DBD5CC-083F-6040-BE20-75902FD7148A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98996E-8D24-7742-BA2B-8C0EEE189FF9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There are lots of other memory technologies. Magnetic</a:t>
            </a:r>
            <a:r>
              <a:rPr lang="en-US" altLang="en-US" baseline="0" dirty="0">
                <a:latin typeface="Times New Roman" charset="0"/>
              </a:rPr>
              <a:t> tape, for example, is EXTREMELY slow but very dense.</a:t>
            </a:r>
          </a:p>
          <a:p>
            <a:r>
              <a:rPr lang="en-US" altLang="en-US" baseline="0" dirty="0">
                <a:latin typeface="Times New Roman" charset="0"/>
              </a:rPr>
              <a:t>Lots of companies used to use tape for backups, and a few still do. I bet there’s warehouses worth of old tape backups sittings somewhere.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5DF0EB-0C60-624B-9D32-11A36AEB0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ED8E4A9-B2B0-314A-A860-FD58B1D8C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341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8FA281-7D30-C046-8999-43A0DD1AC750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450DB7-3559-6840-99B8-DBEB61DDA3CC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 cache is smaller than the rest of memory, so we can only store some things in here.</a:t>
            </a:r>
          </a:p>
          <a:p>
            <a:r>
              <a:rPr lang="en-US" altLang="en-US" dirty="0">
                <a:latin typeface="Times New Roman" charset="0"/>
              </a:rPr>
              <a:t>Brainstorm some ideas on how to do this?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rgbClr val="FF0000"/>
                </a:solidFill>
              </a:rPr>
              <a:t>Book uses library analogy. Lots of similar things about stocking shelves.</a:t>
            </a:r>
          </a:p>
          <a:p>
            <a:endParaRPr lang="en-US" altLang="en-US" sz="1200" dirty="0">
              <a:solidFill>
                <a:srgbClr val="FF0000"/>
              </a:solidFill>
            </a:endParaRPr>
          </a:p>
          <a:p>
            <a:r>
              <a:rPr lang="en-US" altLang="en-US" sz="1200" dirty="0">
                <a:solidFill>
                  <a:srgbClr val="FF0000"/>
                </a:solidFill>
              </a:rPr>
              <a:t>Think for a bit about what you </a:t>
            </a:r>
          </a:p>
          <a:p>
            <a:r>
              <a:rPr lang="en-US" altLang="en-US" sz="1200" dirty="0">
                <a:solidFill>
                  <a:srgbClr val="FF0000"/>
                </a:solidFill>
              </a:rPr>
              <a:t>Might do to improve this (on your own)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13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54786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8FA281-7D30-C046-8999-43A0DD1AC750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450DB7-3559-6840-99B8-DBEB61DDA3CC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Focus on these questions first.</a:t>
            </a:r>
          </a:p>
          <a:p>
            <a:r>
              <a:rPr lang="en-US" altLang="en-US" dirty="0">
                <a:latin typeface="Times New Roman" charset="0"/>
              </a:rPr>
              <a:t>Brainstorm some ideas on 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135610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>
                <a:latin typeface="Times New Roman" charset="0"/>
              </a:rPr>
              <a:t>We</a:t>
            </a:r>
            <a:r>
              <a:rPr lang="en-US" altLang="en-US" baseline="0" dirty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D6E317-8352-DE4F-A7D6-972088F3093D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AEE103-1E22-F343-AD8F-F384084DB5C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9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3083B32-BB45-9B4D-BA5C-049901E9B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0AFFACC-386E-B04D-8EF2-59A8DAD38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</p:spPr>
        <p:txBody>
          <a:bodyPr/>
          <a:lstStyle/>
          <a:p>
            <a:r>
              <a:rPr lang="en-US" altLang="en-US" dirty="0"/>
              <a:t>Correct Answer - 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0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7673ED-C25D-4549-8FBC-1097C09D9D68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118D69-3A2A-CE47-9BB4-BD9CE7C58E37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SRAM</a:t>
            </a:r>
            <a:r>
              <a:rPr lang="en-US" altLang="en-US" baseline="0" dirty="0">
                <a:latin typeface="Times New Roman" charset="0"/>
              </a:rPr>
              <a:t> used to be on separate chips on the motherboard, but now they are built onto the same chip as the CPU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18667-85EC-A34A-BD0C-05CCA3E12D72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22137-2B9B-844F-9702-4D03BD8DAA48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 will always</a:t>
            </a:r>
            <a:r>
              <a:rPr lang="en-US" altLang="en-US" baseline="0" dirty="0">
                <a:latin typeface="Times New Roman" charset="0"/>
              </a:rPr>
              <a:t> be talking about inclusive memory hierarchy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i="1" dirty="0"/>
              <a:t>cache hit </a:t>
            </a:r>
            <a:r>
              <a:rPr lang="en-US" altLang="en-US" dirty="0"/>
              <a:t>-- an access where the data is found in the cache.</a:t>
            </a:r>
          </a:p>
          <a:p>
            <a:r>
              <a:rPr lang="en-US" altLang="en-US" i="1" dirty="0"/>
              <a:t>cache miss </a:t>
            </a:r>
            <a:r>
              <a:rPr lang="en-US" altLang="en-US" dirty="0"/>
              <a:t>-- an access which isn’t</a:t>
            </a:r>
          </a:p>
          <a:p>
            <a:r>
              <a:rPr lang="en-US" altLang="en-US" i="1" dirty="0"/>
              <a:t>hit time </a:t>
            </a:r>
            <a:r>
              <a:rPr lang="en-US" altLang="en-US" dirty="0"/>
              <a:t>-- time to access the cache</a:t>
            </a:r>
          </a:p>
          <a:p>
            <a:r>
              <a:rPr lang="en-US" altLang="en-US" i="1" dirty="0"/>
              <a:t>miss penalty </a:t>
            </a:r>
            <a:r>
              <a:rPr lang="en-US" altLang="en-US" dirty="0"/>
              <a:t>-- time to move data from further level to closer, then to </a:t>
            </a:r>
            <a:r>
              <a:rPr lang="en-US" altLang="en-US" dirty="0" err="1"/>
              <a:t>cpu</a:t>
            </a:r>
            <a:endParaRPr lang="en-US" altLang="en-US" dirty="0"/>
          </a:p>
          <a:p>
            <a:r>
              <a:rPr lang="en-US" altLang="en-US" i="1" dirty="0"/>
              <a:t>hit ratio </a:t>
            </a:r>
            <a:r>
              <a:rPr lang="en-US" altLang="en-US" dirty="0"/>
              <a:t>-- percentage of time the data is found in the cache</a:t>
            </a:r>
          </a:p>
          <a:p>
            <a:r>
              <a:rPr lang="en-US" altLang="en-US" i="1" dirty="0"/>
              <a:t>miss ratio </a:t>
            </a:r>
            <a:r>
              <a:rPr lang="en-US" altLang="en-US" dirty="0"/>
              <a:t>-- (1 - hit ratio)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18667-85EC-A34A-BD0C-05CCA3E12D72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22137-2B9B-844F-9702-4D03BD8DAA48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 will always</a:t>
            </a:r>
            <a:r>
              <a:rPr lang="en-US" altLang="en-US" baseline="0" dirty="0">
                <a:latin typeface="Times New Roman" charset="0"/>
              </a:rPr>
              <a:t> be talking about inclusive memory hierarchy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i="1" dirty="0"/>
              <a:t>cache hit </a:t>
            </a:r>
            <a:r>
              <a:rPr lang="en-US" altLang="en-US" dirty="0"/>
              <a:t>-- an access where the data is found in the cache.</a:t>
            </a:r>
          </a:p>
          <a:p>
            <a:r>
              <a:rPr lang="en-US" altLang="en-US" i="1" dirty="0"/>
              <a:t>cache miss </a:t>
            </a:r>
            <a:r>
              <a:rPr lang="en-US" altLang="en-US" dirty="0"/>
              <a:t>-- an access which isn’t</a:t>
            </a:r>
          </a:p>
          <a:p>
            <a:r>
              <a:rPr lang="en-US" altLang="en-US" i="1" dirty="0"/>
              <a:t>hit time </a:t>
            </a:r>
            <a:r>
              <a:rPr lang="en-US" altLang="en-US" dirty="0"/>
              <a:t>-- time to access the cache</a:t>
            </a:r>
          </a:p>
          <a:p>
            <a:r>
              <a:rPr lang="en-US" altLang="en-US" i="1" dirty="0"/>
              <a:t>miss penalty </a:t>
            </a:r>
            <a:r>
              <a:rPr lang="en-US" altLang="en-US" dirty="0"/>
              <a:t>-- time to move data from further level to closer, then to </a:t>
            </a:r>
            <a:r>
              <a:rPr lang="en-US" altLang="en-US" dirty="0" err="1"/>
              <a:t>cpu</a:t>
            </a:r>
            <a:endParaRPr lang="en-US" altLang="en-US" dirty="0"/>
          </a:p>
          <a:p>
            <a:r>
              <a:rPr lang="en-US" altLang="en-US" i="1" dirty="0"/>
              <a:t>hit ratio </a:t>
            </a:r>
            <a:r>
              <a:rPr lang="en-US" altLang="en-US" dirty="0"/>
              <a:t>-- percentage of time the data is found in the cache</a:t>
            </a:r>
          </a:p>
          <a:p>
            <a:r>
              <a:rPr lang="en-US" altLang="en-US" i="1" dirty="0"/>
              <a:t>miss ratio </a:t>
            </a:r>
            <a:r>
              <a:rPr lang="en-US" altLang="en-US" dirty="0"/>
              <a:t>-- (1 - hit ratio)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0BB486-0869-4D4A-BC00-C8698E61D772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65DD20-8B7E-1144-BCE9-54B8EF7ADD3F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These are 2012 prices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4E1486-3493-324E-A0F7-F12E4E19377D}" type="datetime3">
              <a:rPr lang="en-AU" altLang="en-US">
                <a:latin typeface="Times New Roman" charset="0"/>
              </a:rPr>
              <a:pPr/>
              <a:t>13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F97BB4-A732-EB40-A98C-29735DC0BFFF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535-CCA6-A446-8E78-297E5A0D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951E-4BF2-4C4D-BCA0-5EC60621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D9EF-8366-D149-9B36-A53F251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183D-3E0C-8648-84E9-5213881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F8AB-3352-8742-92B5-07F87129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4" descr="MK Logo (2).png">
            <a:extLst>
              <a:ext uri="{FF2B5EF4-FFF2-40B4-BE49-F238E27FC236}">
                <a16:creationId xmlns:a16="http://schemas.microsoft.com/office/drawing/2014/main" id="{605914C0-7403-B440-9A32-2630ACBCF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E1229D5E-7D02-084D-84F5-F11CB33600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68B60C-66E8-2E45-8150-84D43B22F83B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9D0CD-7FD3-AC40-A730-29EB1940A35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5390B292-50B1-4E4D-895F-2D2C2432BC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2" name="32-Point Star 11">
              <a:extLst>
                <a:ext uri="{FF2B5EF4-FFF2-40B4-BE49-F238E27FC236}">
                  <a16:creationId xmlns:a16="http://schemas.microsoft.com/office/drawing/2014/main" id="{72750D13-2676-8C4C-8FAF-566311D15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E7EFE3-D30C-C046-8450-7473737415D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6BC09E-1D6F-8B48-AE9A-6874A32A747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02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73F-BD35-FD4C-95E1-35D8BB60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0AD5-5E7B-5E41-A0BA-821FB08C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0EC2-43F3-5043-BEC3-167E554F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D9E1-5E3B-224C-A7EB-0EBD117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CB55-6CEA-B341-ADAB-D61F86C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664-C637-484D-B033-7EA820EC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3F29-E239-BE47-A27C-0865EDE5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F173-3B5E-844F-ABBB-D2E41E0E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3912-DC75-2D47-88CB-BD71DFC8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D026-91B1-0E41-ADA9-61F14EEA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D2B-C128-A04B-9AD5-C86FCFB9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CA20-2824-4F48-AD25-0D22A3D9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CD6C8-CEDF-6444-B9D3-8F99E5FD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EA5E-B6C9-1948-AD18-1527C1AE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B86-11AD-1A47-95EA-7311DC3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9D37-6EB9-F14E-BA18-EED29897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DB82-A318-8445-A7F4-3D99303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1BC2-BE1C-974D-A641-E27770E7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E8A7-39E3-614E-A788-6A461448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E957-E42B-8849-84F7-BBA856CE5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8132A-7EF9-C04B-9392-E764CF546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C9DF5-DBE8-F54E-9E27-B2A69634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81BB2-14FD-764D-8AD8-FC532AF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8E8DE-5162-2141-B2EF-6023B6E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1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D487-14C3-7247-9CF5-EDA1587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B005D-4147-BF4E-BE01-0D9D53AF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383D2-BEB7-EF44-96B5-FFAC9D0D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7F124-FFED-BF42-9017-9DAA64B9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5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65B99-1BCC-784E-A341-61529126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5EFF2-8764-9A4C-9A35-EAE1D48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616C6-E196-6745-8D1B-D5F0BA4C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15E-A166-1546-9F78-E1D21F5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7A9E-C177-F847-A68E-0DBDC207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F72F-3DAD-4B47-B3EF-D976FBA6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3143-89DD-3140-A5B1-FF366C9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A896-E4A5-8343-8EEF-54D6984D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BC7B0-FFF0-2A49-8075-28858B91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2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5549-44DF-B341-97DB-D68E3906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DA29B-7DA2-7B46-AD6E-F83AF850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CFF-0E70-5542-A53B-9EFD6991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89BF-B9BE-E248-A82C-451DBFD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B2F6-F209-5149-B9CB-99D2E67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9816-CCBA-8B48-B9B0-8076107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3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D61F-8325-434C-B31B-252468D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11C30-40D0-0145-A223-CBE97202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AA11-5327-0842-B65F-A4ED74E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00D5-7BCE-CE42-824E-A7623495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B1CA-A779-4343-B02A-399B0A1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5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BAD15-8391-1641-92F3-A5320DF0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5C48-438F-7540-861C-BDD7BAE2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FA71-5041-8A4C-88D2-99FEE4AE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077B-7522-8D47-9204-C6BC60BE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F088-058E-EF4E-A164-7916769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535-CCA6-A446-8E78-297E5A0D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951E-4BF2-4C4D-BCA0-5EC60621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D9EF-8366-D149-9B36-A53F251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183D-3E0C-8648-84E9-5213881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F8AB-3352-8742-92B5-07F87129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4" descr="MK Logo (2).png">
            <a:extLst>
              <a:ext uri="{FF2B5EF4-FFF2-40B4-BE49-F238E27FC236}">
                <a16:creationId xmlns:a16="http://schemas.microsoft.com/office/drawing/2014/main" id="{6C38B2A8-046A-3F46-B7A7-F5AE2164B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B827121E-8DB8-0D43-A79C-0A31A2EB85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646B1-7D1C-1847-9CB9-2DDB8F39C793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005AE5-1FAE-324F-9D9C-80B8B958535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6B0559D1-3D52-654B-B570-CAD5EA637A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2" name="32-Point Star 11">
              <a:extLst>
                <a:ext uri="{FF2B5EF4-FFF2-40B4-BE49-F238E27FC236}">
                  <a16:creationId xmlns:a16="http://schemas.microsoft.com/office/drawing/2014/main" id="{7F303C66-8C39-B648-8CCD-6DDD9697A7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450833-7E2A-1C48-BFEB-6AFECDE187D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32DBCA-32E3-8649-953B-A5EDD619A6E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56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73F-BD35-FD4C-95E1-35D8BB60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0AD5-5E7B-5E41-A0BA-821FB08C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0EC2-43F3-5043-BEC3-167E554F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D9E1-5E3B-224C-A7EB-0EBD117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CB55-6CEA-B341-ADAB-D61F86C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664-C637-484D-B033-7EA820EC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3F29-E239-BE47-A27C-0865EDE5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F173-3B5E-844F-ABBB-D2E41E0E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3912-DC75-2D47-88CB-BD71DFC8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D026-91B1-0E41-ADA9-61F14EEA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0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D2B-C128-A04B-9AD5-C86FCFB9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CA20-2824-4F48-AD25-0D22A3D9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CD6C8-CEDF-6444-B9D3-8F99E5FD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EA5E-B6C9-1948-AD18-1527C1AE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B86-11AD-1A47-95EA-7311DC3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9D37-6EB9-F14E-BA18-EED29897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5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DB82-A318-8445-A7F4-3D99303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1BC2-BE1C-974D-A641-E27770E7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E8A7-39E3-614E-A788-6A461448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E957-E42B-8849-84F7-BBA856CE5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8132A-7EF9-C04B-9392-E764CF546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C9DF5-DBE8-F54E-9E27-B2A69634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81BB2-14FD-764D-8AD8-FC532AF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8E8DE-5162-2141-B2EF-6023B6E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9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D487-14C3-7247-9CF5-EDA1587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B005D-4147-BF4E-BE01-0D9D53AF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383D2-BEB7-EF44-96B5-FFAC9D0D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7F124-FFED-BF42-9017-9DAA64B9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65B99-1BCC-784E-A341-61529126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5EFF2-8764-9A4C-9A35-EAE1D48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616C6-E196-6745-8D1B-D5F0BA4C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22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15E-A166-1546-9F78-E1D21F5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7A9E-C177-F847-A68E-0DBDC207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F72F-3DAD-4B47-B3EF-D976FBA6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3143-89DD-3140-A5B1-FF366C9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A896-E4A5-8343-8EEF-54D6984D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BC7B0-FFF0-2A49-8075-28858B91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2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5549-44DF-B341-97DB-D68E3906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DA29B-7DA2-7B46-AD6E-F83AF850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CFF-0E70-5542-A53B-9EFD6991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89BF-B9BE-E248-A82C-451DBFD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B2F6-F209-5149-B9CB-99D2E67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9816-CCBA-8B48-B9B0-8076107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D61F-8325-434C-B31B-252468D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11C30-40D0-0145-A223-CBE97202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AA11-5327-0842-B65F-A4ED74E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00D5-7BCE-CE42-824E-A7623495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B1CA-A779-4343-B02A-399B0A1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BAD15-8391-1641-92F3-A5320DF0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5C48-438F-7540-861C-BDD7BAE2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FA71-5041-8A4C-88D2-99FEE4AE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077B-7522-8D47-9204-C6BC60BE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F088-058E-EF4E-A164-7916769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EC544-7C41-7347-84A3-016B562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B550-7E0A-9E4E-B7A2-E3B2AF4C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0215-D418-AB49-A9ED-5BE67D5D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C571-A446-844E-BE93-898D9405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0C1F-CCCA-CB4A-93E0-38985022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MK Logo.jpg">
            <a:extLst>
              <a:ext uri="{FF2B5EF4-FFF2-40B4-BE49-F238E27FC236}">
                <a16:creationId xmlns:a16="http://schemas.microsoft.com/office/drawing/2014/main" id="{512B2924-DBD5-844F-AAD2-81D55765E19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63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EC544-7C41-7347-84A3-016B562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B550-7E0A-9E4E-B7A2-E3B2AF4C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0215-D418-AB49-A9ED-5BE67D5D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0B69-5F0A-BD4B-B4B0-F1DEE6236D07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C571-A446-844E-BE93-898D9405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0C1F-CCCA-CB4A-93E0-38985022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MK Logo.jpg">
            <a:extLst>
              <a:ext uri="{FF2B5EF4-FFF2-40B4-BE49-F238E27FC236}">
                <a16:creationId xmlns:a16="http://schemas.microsoft.com/office/drawing/2014/main" id="{7E9554B0-25D3-3B41-A86B-6547B85DB0B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3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C9A46C-3F9A-A04E-96EA-D32F5B27EDAA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Technology</a:t>
            </a:r>
            <a:endParaRPr lang="en-AU" altLang="en-US" dirty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Static RAM (SRAM)</a:t>
            </a:r>
          </a:p>
          <a:p>
            <a:pPr lvl="1" eaLnBrk="1" hangingPunct="1"/>
            <a:r>
              <a:rPr lang="en-US" altLang="en-US" sz="2400" dirty="0"/>
              <a:t>0.5ns – 2.5ns, $500 – $1000 per GB</a:t>
            </a:r>
          </a:p>
          <a:p>
            <a:pPr eaLnBrk="1" hangingPunct="1"/>
            <a:r>
              <a:rPr lang="en-US" altLang="en-US" sz="2400" dirty="0"/>
              <a:t>Dynamic RAM (DRAM)</a:t>
            </a:r>
          </a:p>
          <a:p>
            <a:pPr lvl="1" eaLnBrk="1" hangingPunct="1"/>
            <a:r>
              <a:rPr lang="en-US" altLang="en-US" sz="2400" dirty="0"/>
              <a:t>50ns – 70ns, $10 – $20 per GB</a:t>
            </a:r>
          </a:p>
          <a:p>
            <a:pPr eaLnBrk="1" hangingPunct="1"/>
            <a:r>
              <a:rPr lang="en-US" altLang="en-US" sz="2400" dirty="0"/>
              <a:t>Flash (USB stick, SSD)</a:t>
            </a:r>
          </a:p>
          <a:p>
            <a:pPr lvl="1" eaLnBrk="1" hangingPunct="1"/>
            <a:r>
              <a:rPr lang="en-US" altLang="en-US" sz="2400" dirty="0"/>
              <a:t>5000-50000ns, $0.75-$1.00 per GB</a:t>
            </a:r>
          </a:p>
          <a:p>
            <a:pPr eaLnBrk="1" hangingPunct="1"/>
            <a:r>
              <a:rPr lang="en-US" altLang="en-US" sz="2400" dirty="0"/>
              <a:t>Magnetic disk</a:t>
            </a:r>
          </a:p>
          <a:p>
            <a:pPr lvl="1" eaLnBrk="1" hangingPunct="1"/>
            <a:r>
              <a:rPr lang="en-US" altLang="en-US" sz="2400" dirty="0"/>
              <a:t>5ms – 20ms, $0.05 – $0.10 per GB</a:t>
            </a:r>
          </a:p>
          <a:p>
            <a:pPr eaLnBrk="1" hangingPunct="1"/>
            <a:r>
              <a:rPr lang="en-US" altLang="en-US" sz="2400" dirty="0"/>
              <a:t>Ideal memory</a:t>
            </a:r>
          </a:p>
          <a:p>
            <a:pPr lvl="1" eaLnBrk="1" hangingPunct="1"/>
            <a:r>
              <a:rPr lang="en-US" altLang="en-US" sz="2400" dirty="0"/>
              <a:t>Access time of SRAM</a:t>
            </a:r>
          </a:p>
          <a:p>
            <a:pPr lvl="1" eaLnBrk="1" hangingPunct="1"/>
            <a:r>
              <a:rPr lang="en-US" altLang="en-US" sz="2400" dirty="0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8D161D8-B999-BC45-8E8C-C46C09FDE856}" type="slidenum">
              <a:rPr lang="en-AU" altLang="en-US"/>
              <a:pPr/>
              <a:t>11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DAC9B9-701E-6B4C-8FD6-4682BAD638AE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8FA1E4E-EA42-AD45-8DAD-5A0AD38B8955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Row buffer</a:t>
            </a:r>
          </a:p>
          <a:p>
            <a:pPr lvl="1"/>
            <a:r>
              <a:rPr lang="en-US" altLang="en-US" sz="2400" dirty="0"/>
              <a:t>Allows several words to be read and refreshed in parallel</a:t>
            </a:r>
          </a:p>
          <a:p>
            <a:r>
              <a:rPr lang="en-US" altLang="en-US" sz="2800" dirty="0"/>
              <a:t>Synchronous DRAM (SDRAM)</a:t>
            </a:r>
          </a:p>
          <a:p>
            <a:pPr lvl="1"/>
            <a:r>
              <a:rPr lang="en-US" altLang="en-US" sz="2400" dirty="0"/>
              <a:t>Allows for consecutive accesses in bursts without needing to send each address</a:t>
            </a:r>
          </a:p>
          <a:p>
            <a:pPr lvl="1"/>
            <a:r>
              <a:rPr lang="en-US" altLang="en-US" sz="2400" dirty="0"/>
              <a:t>Improves bandwidth</a:t>
            </a:r>
          </a:p>
          <a:p>
            <a:r>
              <a:rPr lang="en-US" altLang="en-US" sz="2800" dirty="0"/>
              <a:t>DRAM banking</a:t>
            </a:r>
          </a:p>
          <a:p>
            <a:pPr lvl="1"/>
            <a:r>
              <a:rPr lang="en-US" altLang="en-US" sz="2400" dirty="0"/>
              <a:t>Allows simultaneous access to multiple DRAMs</a:t>
            </a:r>
          </a:p>
          <a:p>
            <a:pPr lvl="1"/>
            <a:r>
              <a:rPr lang="en-US" altLang="en-US" sz="2400" dirty="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7CBC920-AE0D-A943-A643-DC4CD844CFD9}" type="slidenum">
              <a:rPr lang="en-AU" altLang="en-US"/>
              <a:pPr/>
              <a:t>14</a:t>
            </a:fld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419DF1-6CA8-1A48-BBE6-807BFE17EF95}" type="slidenum">
              <a:rPr lang="en-AU" altLang="en-US"/>
              <a:pPr/>
              <a:t>15</a:t>
            </a:fld>
            <a:endParaRPr lang="en-AU" altLang="en-US"/>
          </a:p>
        </p:txBody>
      </p:sp>
      <p:pic>
        <p:nvPicPr>
          <p:cNvPr id="13315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4-word wide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4-bank interleaved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20 cycles = 0.8 B/cycle</a:t>
            </a:r>
            <a:endParaRPr lang="en-AU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A4CB6CEC-800E-274B-844D-6AC5825348A4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10F97D3-2F91-624B-B43B-E19E60236A8F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F03C6544-723E-B949-AEB1-BF90CF7AAA06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5A94CC38-E48B-514A-9A79-0058D4DEC2AA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Pick 1</a:t>
            </a:r>
          </a:p>
          <a:p>
            <a:pPr lvl="1"/>
            <a:r>
              <a:rPr lang="en-US" sz="2400" dirty="0"/>
              <a:t>Fast memory</a:t>
            </a:r>
          </a:p>
          <a:p>
            <a:pPr lvl="1"/>
            <a:r>
              <a:rPr lang="en-US" sz="2400" dirty="0"/>
              <a:t>Cheap (=&gt; large) memory</a:t>
            </a:r>
          </a:p>
          <a:p>
            <a:r>
              <a:rPr lang="en-US" sz="2800" dirty="0"/>
              <a:t>Registers are fast, but we only have a few</a:t>
            </a:r>
          </a:p>
          <a:p>
            <a:r>
              <a:rPr lang="en-US" sz="2800" dirty="0"/>
              <a:t>SRAM larger, but slower</a:t>
            </a:r>
          </a:p>
          <a:p>
            <a:r>
              <a:rPr lang="en-US" sz="2800" dirty="0"/>
              <a:t>DRAM is dense but very slow</a:t>
            </a:r>
          </a:p>
          <a:p>
            <a:r>
              <a:rPr lang="en-US" sz="2800" dirty="0"/>
              <a:t>Disks are extremely dense but even slower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309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177D63C-623B-8841-8F59-2C03D1735DE4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695EDCF3-8123-3547-9491-9549744F31A4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>
            <a:extLst>
              <a:ext uri="{FF2B5EF4-FFF2-40B4-BE49-F238E27FC236}">
                <a16:creationId xmlns:a16="http://schemas.microsoft.com/office/drawing/2014/main" id="{5F407338-862B-9047-BE13-FAC50158148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52400"/>
            <a:ext cx="853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alibri" panose="020F0502020204030204" pitchFamily="34" charset="0"/>
              </a:rPr>
              <a:t>From the book we know SRAM is very fast, expensive ($/GB), and small.  We also know Disks are slow, inexpensive ($/GB), and large.  Which statement best describes the role of cache when it works.</a:t>
            </a:r>
            <a:endParaRPr lang="en-US" altLang="en-US" sz="46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400">
                <a:solidFill>
                  <a:schemeClr val="tx1"/>
                </a:solidFill>
                <a:latin typeface="Calibri" panose="020F0502020204030204" pitchFamily="34" charset="0"/>
              </a:rPr>
              <a:t>							</a:t>
            </a:r>
          </a:p>
        </p:txBody>
      </p:sp>
      <p:graphicFrame>
        <p:nvGraphicFramePr>
          <p:cNvPr id="131120" name="Group 48">
            <a:extLst>
              <a:ext uri="{FF2B5EF4-FFF2-40B4-BE49-F238E27FC236}">
                <a16:creationId xmlns:a16="http://schemas.microsoft.com/office/drawing/2014/main" id="{6A1E260A-FDD0-594D-A2B9-53AA596C567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2209800"/>
          <a:ext cx="8458200" cy="4206874"/>
        </p:xfrm>
        <a:graphic>
          <a:graphicData uri="http://schemas.openxmlformats.org/drawingml/2006/table">
            <a:tbl>
              <a:tblPr/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Role of caching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Locality allows us to keep frequently touched data in SRAM.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Locality allows us the illusion of memory as fast as SRAM but as large as a disk.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SRAM is too expensive to have large – so it must be small and caching helps use it well.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Disks are too slow – we have to have something faster for our processor to access.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these accurately describes the roll of cache.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5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8243604-2241-3248-AC05-61A3FDC530F4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851920" y="1341438"/>
            <a:ext cx="4387651" cy="439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Memory access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How to tell if hit or miss?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Cache miss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Where to put data?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What to throw out?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How to remember what data this is?</a:t>
            </a:r>
          </a:p>
        </p:txBody>
      </p:sp>
      <p:pic>
        <p:nvPicPr>
          <p:cNvPr id="8" name="Picture 6" descr="f05-02-P374493">
            <a:extLst>
              <a:ext uri="{FF2B5EF4-FFF2-40B4-BE49-F238E27FC236}">
                <a16:creationId xmlns:a16="http://schemas.microsoft.com/office/drawing/2014/main" id="{81FDA610-94DF-CB43-841F-9ED28C46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8243604-2241-3248-AC05-61A3FDC530F4}" type="slidenum">
              <a:rPr lang="en-AU" altLang="en-US"/>
              <a:pPr/>
              <a:t>24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99951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25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Fix: Hierarchy of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3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779912" y="1119062"/>
            <a:ext cx="1512168" cy="540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Registers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59832" y="2598348"/>
            <a:ext cx="2952328" cy="540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Cache (SRAM)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73778" y="4077634"/>
            <a:ext cx="3924436" cy="5408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Main Memory (DRAM)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1121" y="5556920"/>
            <a:ext cx="4669751" cy="5432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Disks (HDD and/or SDD)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 bwMode="auto">
          <a:xfrm>
            <a:off x="4535996" y="3139200"/>
            <a:ext cx="0" cy="9384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 bwMode="auto">
          <a:xfrm>
            <a:off x="4535996" y="1659914"/>
            <a:ext cx="0" cy="9384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 bwMode="auto">
          <a:xfrm>
            <a:off x="4535996" y="4618486"/>
            <a:ext cx="1" cy="9384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098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1CC42775-24B8-D440-A16B-287AA33026D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Movie Rental Store</a:t>
            </a:r>
          </a:p>
        </p:txBody>
      </p:sp>
      <p:sp>
        <p:nvSpPr>
          <p:cNvPr id="4099" name="Rectangle 7">
            <a:extLst>
              <a:ext uri="{FF2B5EF4-FFF2-40B4-BE49-F238E27FC236}">
                <a16:creationId xmlns:a16="http://schemas.microsoft.com/office/drawing/2014/main" id="{F6B0388D-C5D7-CB4A-B2FB-5791553A36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dirty="0"/>
              <a:t>You have a huge warehouse with EVERY movie ever made (hits, training films, etc.).</a:t>
            </a:r>
          </a:p>
          <a:p>
            <a:r>
              <a:rPr lang="en-US" altLang="en-US" sz="2800" dirty="0"/>
              <a:t>Getting a movie from the warehouse takes 15 minutes.</a:t>
            </a:r>
          </a:p>
          <a:p>
            <a:r>
              <a:rPr lang="en-US" altLang="en-US" sz="2800" dirty="0"/>
              <a:t>You can’t stay in business if every rental takes 15 minutes.</a:t>
            </a:r>
          </a:p>
          <a:p>
            <a:r>
              <a:rPr lang="en-US" altLang="en-US" sz="2800" dirty="0"/>
              <a:t>You have some small shelves in the front office.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A66EA4A2-20A4-0A4C-8139-62B5E7F331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97920" y="4419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dirty="0"/>
              <a:t>Office</a:t>
            </a: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2227754F-6915-9E48-A1B6-BADF45094FC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50120" y="4876800"/>
            <a:ext cx="3657600" cy="1981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Warehouse</a:t>
            </a:r>
          </a:p>
        </p:txBody>
      </p:sp>
    </p:spTree>
    <p:extLst>
      <p:ext uri="{BB962C8B-B14F-4D97-AF65-F5344CB8AC3E}">
        <p14:creationId xmlns:p14="http://schemas.microsoft.com/office/powerpoint/2010/main" val="83401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194716D-F64B-724D-803C-4D9CC50D6197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99245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11D8B406-7DDE-2C4F-924A-1F7FF856390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152400"/>
            <a:ext cx="88392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Here are some suggested improvements to the store: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Whenever someone rents a movie, just keep it in the front office for a while in case someone else wants to rent it.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Watch the trends in movie watching and attempt to guess movies that will be rented soon – put those in the front office.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Whenever someone rents a movie in a series (Star Wars), grab the other movies in the series and put them in the front office.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Buy motorcycles to ride in the warehouse to get the movies faster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Extending the analogy to locality for caches, which pair of changes most closely matches the analogous cache locality?</a:t>
            </a:r>
            <a:endParaRPr lang="en-US" altLang="en-US" sz="3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4501" name="Group 53">
            <a:extLst>
              <a:ext uri="{FF2B5EF4-FFF2-40B4-BE49-F238E27FC236}">
                <a16:creationId xmlns:a16="http://schemas.microsoft.com/office/drawing/2014/main" id="{7D31D9E3-79A7-5C47-854B-62DD64F7C58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4343400"/>
          <a:ext cx="4267200" cy="2378076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Spatial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Temporal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52" name="Rectangle 28">
            <a:extLst>
              <a:ext uri="{FF2B5EF4-FFF2-40B4-BE49-F238E27FC236}">
                <a16:creationId xmlns:a16="http://schemas.microsoft.com/office/drawing/2014/main" id="{D4F23231-0D8A-DD42-927D-BBF3A21F61D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7000" y="42672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Office</a:t>
            </a:r>
          </a:p>
        </p:txBody>
      </p:sp>
      <p:sp>
        <p:nvSpPr>
          <p:cNvPr id="5153" name="Rectangle 29">
            <a:extLst>
              <a:ext uri="{FF2B5EF4-FFF2-40B4-BE49-F238E27FC236}">
                <a16:creationId xmlns:a16="http://schemas.microsoft.com/office/drawing/2014/main" id="{3E86436D-DBC3-6F41-9F70-E9CAAE96646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4724400"/>
            <a:ext cx="3657600" cy="1981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Warehouse</a:t>
            </a:r>
          </a:p>
        </p:txBody>
      </p:sp>
    </p:spTree>
    <p:extLst>
      <p:ext uri="{BB962C8B-B14F-4D97-AF65-F5344CB8AC3E}">
        <p14:creationId xmlns:p14="http://schemas.microsoft.com/office/powerpoint/2010/main" val="12303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A2E07FB-7556-984C-B66F-561F291A63E4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6017B22-4006-504C-89E1-31908DB52841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accessed data is present in upper level</a:t>
            </a:r>
          </a:p>
          <a:p>
            <a:pPr lvl="1" eaLnBrk="1" hangingPunct="1"/>
            <a:r>
              <a:rPr lang="en-US" altLang="en-US" sz="2000" dirty="0"/>
              <a:t>Hit: access satisfied by upper level</a:t>
            </a:r>
          </a:p>
          <a:p>
            <a:pPr lvl="2" eaLnBrk="1" hangingPunct="1"/>
            <a:r>
              <a:rPr lang="en-US" altLang="en-US" sz="1800" dirty="0"/>
              <a:t>Hit ratio: hits/accesses</a:t>
            </a:r>
          </a:p>
          <a:p>
            <a:pPr eaLnBrk="1" hangingPunct="1"/>
            <a:r>
              <a:rPr lang="en-US" altLang="en-US" sz="2400" dirty="0"/>
              <a:t>If accessed data is absent</a:t>
            </a:r>
          </a:p>
          <a:p>
            <a:pPr lvl="1" eaLnBrk="1" hangingPunct="1"/>
            <a:r>
              <a:rPr lang="en-US" altLang="en-US" sz="2000" dirty="0"/>
              <a:t>Miss: block copied from lower level</a:t>
            </a:r>
          </a:p>
          <a:p>
            <a:pPr lvl="2" eaLnBrk="1" hangingPunct="1"/>
            <a:r>
              <a:rPr lang="en-US" altLang="en-US" sz="1800" dirty="0"/>
              <a:t>Time taken: miss penalty</a:t>
            </a:r>
          </a:p>
          <a:p>
            <a:pPr lvl="2" eaLnBrk="1" hangingPunct="1"/>
            <a:r>
              <a:rPr lang="en-US" altLang="en-US" sz="1800" dirty="0"/>
              <a:t>Miss ratio: misses/accesses</a:t>
            </a:r>
            <a:br>
              <a:rPr lang="en-US" altLang="en-US" sz="1800" dirty="0"/>
            </a:br>
            <a:r>
              <a:rPr lang="en-US" altLang="en-US" sz="1800" dirty="0"/>
              <a:t>= 1 – hit ratio</a:t>
            </a:r>
          </a:p>
          <a:p>
            <a:pPr lvl="1" eaLnBrk="1" hangingPunct="1"/>
            <a:r>
              <a:rPr lang="en-US" altLang="en-US" sz="2000" dirty="0"/>
              <a:t>Then accessed data supplied from upper level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6017B22-4006-504C-89E1-31908DB52841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Hit Time</a:t>
            </a:r>
          </a:p>
          <a:p>
            <a:pPr lvl="1" eaLnBrk="1" hangingPunct="1"/>
            <a:r>
              <a:rPr lang="en-US" altLang="en-US" sz="2000" dirty="0"/>
              <a:t>Time to access cache</a:t>
            </a:r>
          </a:p>
          <a:p>
            <a:pPr eaLnBrk="1" hangingPunct="1"/>
            <a:r>
              <a:rPr lang="en-US" altLang="en-US" sz="2400" dirty="0"/>
              <a:t>Miss Penalty</a:t>
            </a:r>
          </a:p>
          <a:p>
            <a:pPr lvl="1" eaLnBrk="1" hangingPunct="1"/>
            <a:r>
              <a:rPr lang="en-US" altLang="en-US" sz="2000" dirty="0"/>
              <a:t>Time to move data from lower level to this level, then to CPU</a:t>
            </a:r>
          </a:p>
          <a:p>
            <a:pPr eaLnBrk="1" hangingPunct="1"/>
            <a:r>
              <a:rPr lang="en-US" altLang="en-US" sz="2400" dirty="0"/>
              <a:t>Block (aka line): unit of copying</a:t>
            </a:r>
          </a:p>
          <a:p>
            <a:pPr lvl="1" eaLnBrk="1" hangingPunct="1"/>
            <a:r>
              <a:rPr lang="en-US" altLang="en-US" sz="2000" dirty="0"/>
              <a:t>May be multiple words</a:t>
            </a:r>
          </a:p>
          <a:p>
            <a:pPr eaLnBrk="1" hangingPunct="1"/>
            <a:r>
              <a:rPr lang="en-AU" altLang="en-US" sz="2400" dirty="0"/>
              <a:t>Instruction cache</a:t>
            </a:r>
          </a:p>
          <a:p>
            <a:pPr lvl="1" eaLnBrk="1" hangingPunct="1"/>
            <a:r>
              <a:rPr lang="en-AU" altLang="en-US" sz="2000" dirty="0"/>
              <a:t>Holds only instructions</a:t>
            </a:r>
          </a:p>
          <a:p>
            <a:pPr eaLnBrk="1" hangingPunct="1"/>
            <a:r>
              <a:rPr lang="en-AU" altLang="en-US" sz="2400" dirty="0"/>
              <a:t>Data cache</a:t>
            </a:r>
          </a:p>
          <a:p>
            <a:pPr lvl="1" eaLnBrk="1" hangingPunct="1"/>
            <a:r>
              <a:rPr lang="en-AU" altLang="en-US" sz="2000" dirty="0"/>
              <a:t>Holds only data</a:t>
            </a:r>
          </a:p>
          <a:p>
            <a:pPr eaLnBrk="1" hangingPunct="1"/>
            <a:r>
              <a:rPr lang="en-AU" altLang="en-US" sz="2400" dirty="0"/>
              <a:t>Unified cache</a:t>
            </a:r>
          </a:p>
          <a:p>
            <a:pPr lvl="1" eaLnBrk="1" hangingPunct="1"/>
            <a:r>
              <a:rPr lang="en-AU" altLang="en-US" sz="2000" dirty="0"/>
              <a:t>Holds both</a:t>
            </a:r>
          </a:p>
        </p:txBody>
      </p:sp>
    </p:spTree>
    <p:extLst>
      <p:ext uri="{BB962C8B-B14F-4D97-AF65-F5344CB8AC3E}">
        <p14:creationId xmlns:p14="http://schemas.microsoft.com/office/powerpoint/2010/main" val="187632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10079</TotalTime>
  <Words>2388</Words>
  <Application>Microsoft Macintosh PowerPoint</Application>
  <PresentationFormat>On-screen Show (4:3)</PresentationFormat>
  <Paragraphs>394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Corbel</vt:lpstr>
      <vt:lpstr>Mangal</vt:lpstr>
      <vt:lpstr>Times New Roman</vt:lpstr>
      <vt:lpstr>Wingdings</vt:lpstr>
      <vt:lpstr>cod4e</vt:lpstr>
      <vt:lpstr>Office Theme</vt:lpstr>
      <vt:lpstr>1_Office Theme</vt:lpstr>
      <vt:lpstr>Chart</vt:lpstr>
      <vt:lpstr>The Memory Hierarchy</vt:lpstr>
      <vt:lpstr>The Problem</vt:lpstr>
      <vt:lpstr>The Fix: Hierarchy of Memory</vt:lpstr>
      <vt:lpstr>Movie Rental Store</vt:lpstr>
      <vt:lpstr>Principle of Locality</vt:lpstr>
      <vt:lpstr>PowerPoint Presentation</vt:lpstr>
      <vt:lpstr>Taking Advantage of Locality</vt:lpstr>
      <vt:lpstr>Memory Hierarchy Levels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Increasing Memory Bandwidth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PowerPoint Presentation</vt:lpstr>
      <vt:lpstr>Cache Memory</vt:lpstr>
      <vt:lpstr>Cache Memory</vt:lpstr>
      <vt:lpstr>Direct Mapped Cache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122</cp:revision>
  <dcterms:created xsi:type="dcterms:W3CDTF">2008-08-25T10:09:57Z</dcterms:created>
  <dcterms:modified xsi:type="dcterms:W3CDTF">2018-11-13T17:50:52Z</dcterms:modified>
</cp:coreProperties>
</file>