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>
  <p:sldMasterIdLst>
    <p:sldMasterId id="2147483671" r:id="rId1"/>
  </p:sldMasterIdLst>
  <p:notesMasterIdLst>
    <p:notesMasterId r:id="rId39"/>
  </p:notesMasterIdLst>
  <p:handoutMasterIdLst>
    <p:handoutMasterId r:id="rId40"/>
  </p:handoutMasterIdLst>
  <p:sldIdLst>
    <p:sldId id="330" r:id="rId2"/>
    <p:sldId id="331" r:id="rId3"/>
    <p:sldId id="333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268" r:id="rId13"/>
    <p:sldId id="287" r:id="rId14"/>
    <p:sldId id="325" r:id="rId15"/>
    <p:sldId id="284" r:id="rId16"/>
    <p:sldId id="326" r:id="rId17"/>
    <p:sldId id="288" r:id="rId18"/>
    <p:sldId id="270" r:id="rId19"/>
    <p:sldId id="327" r:id="rId20"/>
    <p:sldId id="271" r:id="rId21"/>
    <p:sldId id="273" r:id="rId22"/>
    <p:sldId id="272" r:id="rId23"/>
    <p:sldId id="290" r:id="rId24"/>
    <p:sldId id="291" r:id="rId25"/>
    <p:sldId id="274" r:id="rId26"/>
    <p:sldId id="292" r:id="rId27"/>
    <p:sldId id="275" r:id="rId28"/>
    <p:sldId id="293" r:id="rId29"/>
    <p:sldId id="294" r:id="rId30"/>
    <p:sldId id="295" r:id="rId31"/>
    <p:sldId id="296" r:id="rId32"/>
    <p:sldId id="328" r:id="rId33"/>
    <p:sldId id="276" r:id="rId34"/>
    <p:sldId id="315" r:id="rId35"/>
    <p:sldId id="316" r:id="rId36"/>
    <p:sldId id="341" r:id="rId37"/>
    <p:sldId id="342" r:id="rId3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41" autoAdjust="0"/>
    <p:restoredTop sz="91484" autoAdjust="0"/>
  </p:normalViewPr>
  <p:slideViewPr>
    <p:cSldViewPr>
      <p:cViewPr varScale="1">
        <p:scale>
          <a:sx n="115" d="100"/>
          <a:sy n="115" d="100"/>
        </p:scale>
        <p:origin x="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875A221-C221-F448-9B4F-AA0E2CCE30E0}" type="datetime4">
              <a:rPr lang="en-US"/>
              <a:pPr>
                <a:defRPr/>
              </a:pPr>
              <a:t>August 23,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501306D6-F945-534C-B537-CC00A646C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FA82DE6-C49B-6048-A923-91E2502A3296}" type="datetime4">
              <a:rPr lang="en-US"/>
              <a:pPr>
                <a:defRPr/>
              </a:pPr>
              <a:t>August 23, 2017</a:t>
            </a:fld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DCBCC7A2-A7E5-EC47-93C9-2D5603B82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2048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CAE3D0-1BB1-C745-B5ED-307499457772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048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2048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7C353D-730B-2149-B8DB-2836A9AC5CDB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E85A4A-D612-E04F-9B16-AE354C9974CE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AF6AF9-D429-624E-ACA1-2DC1211E9334}" type="slidenum">
              <a:rPr lang="en-US" altLang="en-US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91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62A607-CBEF-9141-B6BA-68E729632BB8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6E82DC-5E4D-4745-B1B6-2734CF804A76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12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Times New Roman" charset="0"/>
              </a:rPr>
              <a:t>Section 1.4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55F919-34CA-C547-97D1-A7E7D56CD40D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2E0535-9784-954F-8978-CE1201F5D907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32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DB3D40-4574-EA4D-8226-96720D135453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542C95-9B4E-754F-81E0-9AB9660BEE62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53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F7106D-0A14-7C4A-B430-36F6E8431A34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E0482B-0D4A-9346-A315-5257D2AAF242}" type="slidenum">
              <a:rPr lang="en-US" altLang="en-US">
                <a:latin typeface="Times New Roman" charset="0"/>
              </a:rPr>
              <a:pPr/>
              <a:t>25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73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04CAFE-D36E-4349-ABC3-5B355C92ABD8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E90C4-D73B-DD49-B807-870464611E61}" type="slidenum">
              <a:rPr lang="en-US" altLang="en-US">
                <a:latin typeface="Times New Roman" charset="0"/>
              </a:rPr>
              <a:pPr/>
              <a:t>26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93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9A8E7E-E457-BF47-8EFB-86E2E2AD066B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AEFF9C-4667-D44E-A60D-7C331D4CF43D}" type="slidenum">
              <a:rPr lang="en-US" altLang="en-US">
                <a:latin typeface="Times New Roman" charset="0"/>
              </a:rPr>
              <a:pPr/>
              <a:t>27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14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D92052-5961-2047-85EB-70113A3744D2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6F3B7B-4FF4-BA41-BADC-A451AF5D5F3D}" type="slidenum">
              <a:rPr lang="en-US" altLang="en-US">
                <a:latin typeface="Times New Roman" charset="0"/>
              </a:rPr>
              <a:pPr/>
              <a:t>28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34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Times New Roman" charset="0"/>
              </a:rPr>
              <a:t>Example of abstractions. Implementation example: lots of ARM chips, all use the same (or similar) ISA.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D4E2DF-903F-CC45-818A-4DF38A0FB054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17CB6E-4D9A-4044-B048-4F0EC7743EE3}" type="slidenum">
              <a:rPr lang="en-US" altLang="en-US">
                <a:latin typeface="Times New Roman" charset="0"/>
              </a:rPr>
              <a:pPr/>
              <a:t>29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55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A92AF2-BA83-E34E-AE8E-2551FAC92F04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F8F59A-2C5E-F04D-A00C-48568EC23275}" type="slidenum">
              <a:rPr lang="en-US" altLang="en-US">
                <a:latin typeface="Times New Roman" charset="0"/>
              </a:rPr>
              <a:pPr/>
              <a:t>30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75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DCB932-DE6C-BD43-A25B-E2001FC976F0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4A8021-75E5-5E47-A55C-A91E381908CF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D6D4C-37B9-4848-A0FB-9FB2AE5F83D4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A8C413-A50F-BB46-B0AD-41ABFE55D785}" type="slidenum">
              <a:rPr lang="en-US" altLang="en-US">
                <a:latin typeface="Times New Roman" charset="0"/>
              </a:rPr>
              <a:pPr/>
              <a:t>31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96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Times New Roman" charset="0"/>
              </a:rPr>
              <a:t>Section 1.5. Moore’s law is actually about transistors.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A5ACC2-B7EC-A447-8CD8-7484C2EA3A70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7B103A-3DBC-F145-9010-A0124F06C090}" type="slidenum">
              <a:rPr lang="en-US" altLang="en-US">
                <a:latin typeface="Times New Roman" charset="0"/>
              </a:rPr>
              <a:pPr/>
              <a:t>33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27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EB75AA-0D73-B544-B5CD-13FEA2F21110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28D0A4-E100-6B40-94F8-479914656D60}" type="slidenum">
              <a:rPr lang="en-US" altLang="en-US">
                <a:latin typeface="Times New Roman" charset="0"/>
              </a:rPr>
              <a:pPr/>
              <a:t>34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47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F5349-1EDB-164E-AA1A-70033DD2FD07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C8E4C7-BCD2-A745-B556-8053F9484FA7}" type="slidenum">
              <a:rPr lang="en-US" altLang="en-US">
                <a:latin typeface="Times New Roman" charset="0"/>
              </a:rPr>
              <a:pPr/>
              <a:t>35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68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1EFF46-A419-FF44-B9AA-1CA86C59A07E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5C108C-FF98-874D-8547-49A6DC3EB46C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05C3D-B355-4D49-865A-1D9A4D0D6F29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989F35-6623-3D4E-B9C0-6B103446E8FD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005A4A-9B4F-7B4F-B0B4-8FAB36974F14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23F079-D79F-2E4F-9EE3-AC0788C03560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F5C4AD-5415-974C-8A36-FAA0DFFF555D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A68044-CA2F-6E44-BFAD-15027EB432E6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09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E26E9F-6BE7-3A49-B586-DB7C162E082E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E6B77A-F32C-374D-80AA-8A68ACFFCD37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Section 1.2</a:t>
            </a:r>
          </a:p>
        </p:txBody>
      </p:sp>
      <p:sp>
        <p:nvSpPr>
          <p:cNvPr id="4505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4506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CAAFFE-C7E7-3C4E-B745-27EFC718CC73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4506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809AEF-12EC-1C44-A2B6-7BC28B53EEDE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D9930-DE8F-CE44-9CA6-84560A2B45EA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3473B5-D41D-0141-9236-2ABDF9B17CB4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Times New Roman" charset="0"/>
              </a:rPr>
              <a:t>Section 1.3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altLang="en-US" sz="2000" smtClean="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 smtClean="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 smtClean="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 smtClean="0">
                <a:solidFill>
                  <a:schemeClr val="bg1"/>
                </a:solidFill>
                <a:latin typeface="Arial Black" charset="0"/>
              </a:endParaRPr>
            </a:p>
            <a:p>
              <a:pPr>
                <a:defRPr/>
              </a:pPr>
              <a:endParaRPr lang="en-US" altLang="en-US" sz="2000" smtClean="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 smtClean="0">
                  <a:solidFill>
                    <a:schemeClr val="bg1"/>
                  </a:solidFill>
                </a:rPr>
                <a:t>Edition</a:t>
              </a:r>
              <a:endParaRPr lang="en-US" altLang="en-US" sz="14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122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BB22B29-59D0-2440-B207-89C25F324B8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56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98DDAA9-E68D-7346-8943-0AB44DAC0CD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956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D92E358-CC77-8E43-9D5B-70803358273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269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3551F0F-51AB-1142-9EF5-BFB2414C03B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737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7095646-F1B2-B948-AA19-AB81C2C0DCC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07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35B4EA-A689-E64E-8A61-51CEAE6E2E6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3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02832D6-92D1-BD49-BF51-83BC508B84E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3910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6940CFB-D626-3746-BDD1-222364AD3D0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69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8284641-40A8-2D4B-A6CC-774DD6AECAF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96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4B4975AD-FCAF-464E-B7D9-3FAAECACAD4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0735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33C09F4-79AB-7248-B5FE-64554A11DAA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857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EAE00327-B113-954E-875F-1E58E5B8E6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938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61C7FB1-555F-1646-ABA4-65C8F1937C0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11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49F591A-C904-F541-A39B-7729E4F806D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upload.wikimedia.org/wikipedia/commons/0/00/Transistor_Count_and_Moore%2527s_Law_-_2011.svg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utterback@monmouthcollege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582738"/>
            <a:ext cx="7772400" cy="1323975"/>
          </a:xfrm>
        </p:spPr>
        <p:txBody>
          <a:bodyPr/>
          <a:lstStyle/>
          <a:p>
            <a:pPr>
              <a:defRPr/>
            </a:pPr>
            <a:r>
              <a:rPr lang="en-US" dirty="0"/>
              <a:t>Computer Architecture and Organization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Instructor: Robert Utterback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Evolution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Moore’s Law</a:t>
            </a:r>
          </a:p>
          <a:p>
            <a:pPr lvl="1"/>
            <a:r>
              <a:rPr lang="en-US" altLang="en-US"/>
              <a:t>The number of transistors that can be placed inexpensively on an integrated circuit doubles approximately every two years</a:t>
            </a:r>
          </a:p>
          <a:p>
            <a:pPr lvl="1"/>
            <a:r>
              <a:rPr lang="en-US" altLang="en-US"/>
              <a:t>For many years this also meant chip </a:t>
            </a:r>
            <a:r>
              <a:rPr lang="en-US" altLang="en-US" i="1"/>
              <a:t>performance</a:t>
            </a:r>
            <a:r>
              <a:rPr lang="en-US" altLang="en-US"/>
              <a:t> double every two years</a:t>
            </a:r>
          </a:p>
          <a:p>
            <a:endParaRPr lang="en-US" altLang="en-US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EA310B4-B2F7-474D-8D34-FC72C86C28C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Moore’s Law</a:t>
            </a:r>
          </a:p>
        </p:txBody>
      </p:sp>
      <p:pic>
        <p:nvPicPr>
          <p:cNvPr id="29698" name="Picture 2" descr="File:Transistor Count and Moore's Law - 2011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7488238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94171482-E6CD-9540-BA17-BE48C26EA85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Computer Revolution</a:t>
            </a:r>
            <a:endParaRPr lang="en-AU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Progress in computer technology</a:t>
            </a:r>
          </a:p>
          <a:p>
            <a:pPr lvl="1" eaLnBrk="1" hangingPunct="1"/>
            <a:r>
              <a:rPr lang="en-US" altLang="en-US"/>
              <a:t>Underpinned by Moore’s Law </a:t>
            </a:r>
          </a:p>
          <a:p>
            <a:pPr eaLnBrk="1" hangingPunct="1"/>
            <a:r>
              <a:rPr lang="en-US" altLang="en-US"/>
              <a:t>Makes novel applications feasible</a:t>
            </a:r>
          </a:p>
          <a:p>
            <a:pPr lvl="1" eaLnBrk="1" hangingPunct="1"/>
            <a:r>
              <a:rPr lang="en-US" altLang="en-US"/>
              <a:t>Computers in automobiles</a:t>
            </a:r>
          </a:p>
          <a:p>
            <a:pPr lvl="1" eaLnBrk="1" hangingPunct="1"/>
            <a:r>
              <a:rPr lang="en-US" altLang="en-US"/>
              <a:t>Cell phones</a:t>
            </a:r>
          </a:p>
          <a:p>
            <a:pPr lvl="1" eaLnBrk="1" hangingPunct="1"/>
            <a:r>
              <a:rPr lang="en-US" altLang="en-US"/>
              <a:t>Human genome project</a:t>
            </a:r>
          </a:p>
          <a:p>
            <a:pPr lvl="1" eaLnBrk="1" hangingPunct="1"/>
            <a:r>
              <a:rPr lang="en-US" altLang="en-US"/>
              <a:t>World Wide Web</a:t>
            </a:r>
          </a:p>
          <a:p>
            <a:pPr lvl="1" eaLnBrk="1" hangingPunct="1"/>
            <a:r>
              <a:rPr lang="en-US" altLang="en-US"/>
              <a:t>Search Engines</a:t>
            </a:r>
          </a:p>
          <a:p>
            <a:pPr eaLnBrk="1" hangingPunct="1"/>
            <a:r>
              <a:rPr lang="en-US" altLang="en-US"/>
              <a:t>Computers are pervasive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 rot="5400000">
            <a:off x="8016875" y="760413"/>
            <a:ext cx="188753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32F763F-87A9-FC45-8236-256912F14CE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of Computers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Personal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General purpose, variety of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Subject to cost/performance tradeoff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Server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Network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 capacity, performance,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Range from small servers to building sized</a:t>
            </a:r>
          </a:p>
          <a:p>
            <a:pPr eaLnBrk="1" hangingPunct="1">
              <a:lnSpc>
                <a:spcPct val="90000"/>
              </a:lnSpc>
            </a:pP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of Computers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Supercomputers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High-end scientific and engineering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Highest capability but represent a small fraction of the overall computer market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Embedded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Hidden as components of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Stringent power/performance/cost constraints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3063E53-12FE-C04B-8CD8-9121DCB477B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5A80D84D-8A4D-1241-A032-553053618AB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PostPC Era</a:t>
            </a:r>
            <a:endParaRPr lang="en-AU" altLang="en-US"/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68413"/>
            <a:ext cx="67691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PostPC Era</a:t>
            </a:r>
          </a:p>
        </p:txBody>
      </p:sp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07839B52-845A-0045-B43B-D1607E2DEE0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kern="0" dirty="0" smtClean="0"/>
              <a:t>Personal Mobile Device (PMD)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Battery operated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Connects to the Internet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Hundreds of dollars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Smart phones, tablets, electronic glasses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kern="0" dirty="0" smtClean="0"/>
              <a:t>Cloud computing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Warehouse Scale Computers (WSC)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Software as a Service (</a:t>
            </a:r>
            <a:r>
              <a:rPr lang="en-US" kern="0" dirty="0" err="1" smtClean="0"/>
              <a:t>SaaS</a:t>
            </a:r>
            <a:r>
              <a:rPr lang="en-US" kern="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Portion of software run on a PMD and a portion run in the Cloud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kern="0" dirty="0" smtClean="0"/>
              <a:t>Amazon and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4DEB1305-12BB-AC41-A466-7A21BACD7E9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What You Will Learn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How programs are translated into the machine language</a:t>
            </a:r>
          </a:p>
          <a:p>
            <a:pPr lvl="1" eaLnBrk="1" hangingPunct="1"/>
            <a:r>
              <a:rPr lang="en-AU" altLang="en-US"/>
              <a:t>And how the hardware executes them</a:t>
            </a:r>
          </a:p>
          <a:p>
            <a:pPr eaLnBrk="1" hangingPunct="1"/>
            <a:r>
              <a:rPr lang="en-AU" altLang="en-US"/>
              <a:t>The hardware/software interface</a:t>
            </a:r>
          </a:p>
          <a:p>
            <a:pPr eaLnBrk="1" hangingPunct="1"/>
            <a:r>
              <a:rPr lang="en-AU" altLang="en-US"/>
              <a:t>What determines program performance</a:t>
            </a:r>
          </a:p>
          <a:p>
            <a:pPr lvl="1" eaLnBrk="1" hangingPunct="1"/>
            <a:r>
              <a:rPr lang="en-AU" altLang="en-US"/>
              <a:t>And how it can be improved</a:t>
            </a:r>
          </a:p>
          <a:p>
            <a:pPr eaLnBrk="1" hangingPunct="1"/>
            <a:r>
              <a:rPr lang="en-AU" altLang="en-US"/>
              <a:t>How hardware designers improve performance</a:t>
            </a:r>
          </a:p>
          <a:p>
            <a:pPr eaLnBrk="1" hangingPunct="1"/>
            <a:r>
              <a:rPr lang="en-AU" altLang="en-US"/>
              <a:t>What is parallel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F1EB8FEA-60A8-4A43-A7A7-B02C6E122E7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Performance</a:t>
            </a:r>
            <a:endParaRPr lang="en-AU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Algorithm</a:t>
            </a:r>
          </a:p>
          <a:p>
            <a:pPr lvl="1" eaLnBrk="1" hangingPunct="1"/>
            <a:r>
              <a:rPr lang="en-US" altLang="en-US" sz="2400"/>
              <a:t>Determines number of operations executed</a:t>
            </a:r>
          </a:p>
          <a:p>
            <a:pPr eaLnBrk="1" hangingPunct="1"/>
            <a:r>
              <a:rPr lang="en-US" altLang="en-US" sz="2800"/>
              <a:t>Programming language, compiler, architecture</a:t>
            </a:r>
          </a:p>
          <a:p>
            <a:pPr lvl="1" eaLnBrk="1" hangingPunct="1"/>
            <a:r>
              <a:rPr lang="en-US" altLang="en-US" sz="2400"/>
              <a:t>Determine number of machine instructions executed per operation</a:t>
            </a:r>
          </a:p>
          <a:p>
            <a:pPr eaLnBrk="1" hangingPunct="1"/>
            <a:r>
              <a:rPr lang="en-US" altLang="en-US" sz="2800"/>
              <a:t>Processor and memory system</a:t>
            </a:r>
          </a:p>
          <a:p>
            <a:pPr lvl="1" eaLnBrk="1" hangingPunct="1"/>
            <a:r>
              <a:rPr lang="en-US" altLang="en-US" sz="2400"/>
              <a:t>Determine how fast instructions are executed</a:t>
            </a:r>
          </a:p>
          <a:p>
            <a:pPr eaLnBrk="1" hangingPunct="1"/>
            <a:r>
              <a:rPr lang="en-US" altLang="en-US" sz="2800"/>
              <a:t>I/O system (including OS)</a:t>
            </a:r>
          </a:p>
          <a:p>
            <a:pPr lvl="1" eaLnBrk="1" hangingPunct="1"/>
            <a:r>
              <a:rPr lang="en-US" altLang="en-US" sz="2400"/>
              <a:t>Determines how fast I/O operations are executed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Eight Great Ideas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Design for </a:t>
            </a:r>
            <a:r>
              <a:rPr lang="en-US" altLang="en-US" sz="2400" b="1" i="1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Use </a:t>
            </a:r>
            <a:r>
              <a:rPr lang="en-US" altLang="en-US" sz="2400" b="1" i="1"/>
              <a:t>abstraction</a:t>
            </a:r>
            <a:r>
              <a:rPr lang="en-US" altLang="en-US" sz="240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Make the </a:t>
            </a:r>
            <a:r>
              <a:rPr lang="en-US" altLang="en-US" sz="2400" b="1" i="1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Performance </a:t>
            </a:r>
            <a:r>
              <a:rPr lang="en-US" altLang="en-US" sz="2400" i="1"/>
              <a:t>via</a:t>
            </a:r>
            <a:r>
              <a:rPr lang="en-US" altLang="en-US" sz="2400"/>
              <a:t> </a:t>
            </a:r>
            <a:r>
              <a:rPr lang="en-US" altLang="en-US" sz="2400" b="1" i="1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Performance </a:t>
            </a:r>
            <a:r>
              <a:rPr lang="en-US" altLang="en-US" sz="2400" i="1"/>
              <a:t>via</a:t>
            </a:r>
            <a:r>
              <a:rPr lang="en-US" altLang="en-US" sz="2400"/>
              <a:t> </a:t>
            </a:r>
            <a:r>
              <a:rPr lang="en-US" altLang="en-US" sz="2400" b="1" i="1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Performance </a:t>
            </a:r>
            <a:r>
              <a:rPr lang="en-US" altLang="en-US" sz="2400" i="1"/>
              <a:t>via</a:t>
            </a:r>
            <a:r>
              <a:rPr lang="en-US" altLang="en-US" sz="2400"/>
              <a:t> </a:t>
            </a:r>
            <a:r>
              <a:rPr lang="en-US" altLang="en-US" sz="2400" b="1" i="1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/>
              <a:t>Hierarchy</a:t>
            </a:r>
            <a:r>
              <a:rPr lang="en-US" altLang="en-US" sz="240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/>
              <a:t>Dependability</a:t>
            </a:r>
            <a:r>
              <a:rPr lang="en-US" altLang="en-US" sz="2400"/>
              <a:t> </a:t>
            </a:r>
            <a:r>
              <a:rPr lang="en-US" altLang="en-US" sz="2400" i="1"/>
              <a:t>via</a:t>
            </a:r>
            <a:r>
              <a:rPr lang="en-US" altLang="en-US" sz="2400"/>
              <a:t> redundancy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E17A162-89A4-6945-B4AE-9C539938F1F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 rot="5400000">
            <a:off x="6418262" y="2357438"/>
            <a:ext cx="50847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§1.2 Eight Great Ideas in Computer Architecture</a:t>
            </a:r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597275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Housekeeping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Syllabus/Webpage</a:t>
            </a:r>
          </a:p>
          <a:p>
            <a:r>
              <a:rPr lang="en-US" altLang="en-US"/>
              <a:t>Schedule</a:t>
            </a:r>
          </a:p>
          <a:p>
            <a:r>
              <a:rPr lang="en-US" altLang="en-US"/>
              <a:t>Notes</a:t>
            </a:r>
          </a:p>
          <a:p>
            <a:r>
              <a:rPr lang="en-US" altLang="en-US"/>
              <a:t>Assignments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8ACF06E-1AF6-844A-9216-7FB4534903B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Below Your Program</a:t>
            </a:r>
            <a:endParaRPr lang="en-AU" altLang="en-US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132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 sz="2800"/>
              <a:t>Application software</a:t>
            </a:r>
          </a:p>
          <a:p>
            <a:pPr lvl="1" eaLnBrk="1" hangingPunct="1"/>
            <a:r>
              <a:rPr lang="en-US" altLang="en-US" sz="2400"/>
              <a:t>Written in high-level language</a:t>
            </a:r>
          </a:p>
          <a:p>
            <a:pPr eaLnBrk="1" hangingPunct="1"/>
            <a:r>
              <a:rPr lang="en-US" altLang="en-US" sz="2800"/>
              <a:t>System software</a:t>
            </a:r>
          </a:p>
          <a:p>
            <a:pPr lvl="1" eaLnBrk="1" hangingPunct="1"/>
            <a:r>
              <a:rPr lang="en-US" altLang="en-US" sz="2400"/>
              <a:t>Compiler: translates HLL code to machine code</a:t>
            </a:r>
          </a:p>
          <a:p>
            <a:pPr lvl="1" eaLnBrk="1" hangingPunct="1"/>
            <a:r>
              <a:rPr lang="en-US" altLang="en-US" sz="2400"/>
              <a:t>Operating System: service code</a:t>
            </a:r>
          </a:p>
          <a:p>
            <a:pPr lvl="2" eaLnBrk="1" hangingPunct="1"/>
            <a:r>
              <a:rPr lang="en-US" altLang="en-US" sz="2000"/>
              <a:t>Handling input/output</a:t>
            </a:r>
          </a:p>
          <a:p>
            <a:pPr lvl="2" eaLnBrk="1" hangingPunct="1"/>
            <a:r>
              <a:rPr lang="en-US" altLang="en-US" sz="2000"/>
              <a:t>Managing memory and storage</a:t>
            </a:r>
          </a:p>
          <a:p>
            <a:pPr lvl="2" eaLnBrk="1" hangingPunct="1"/>
            <a:r>
              <a:rPr lang="en-US" altLang="en-US" sz="2000"/>
              <a:t>Scheduling tasks &amp; sharing resources</a:t>
            </a:r>
          </a:p>
          <a:p>
            <a:pPr eaLnBrk="1" hangingPunct="1"/>
            <a:r>
              <a:rPr lang="en-US" altLang="en-US" sz="2800"/>
              <a:t>Hardware</a:t>
            </a:r>
          </a:p>
          <a:p>
            <a:pPr lvl="1" eaLnBrk="1" hangingPunct="1"/>
            <a:r>
              <a:rPr lang="en-US" altLang="en-US" sz="2400"/>
              <a:t>Processor, memory, I/O controllers</a:t>
            </a:r>
            <a:endParaRPr lang="en-AU" altLang="en-US" sz="2400"/>
          </a:p>
        </p:txBody>
      </p:sp>
      <p:sp>
        <p:nvSpPr>
          <p:cNvPr id="46084" name="Text Box 7"/>
          <p:cNvSpPr txBox="1">
            <a:spLocks noChangeArrowheads="1"/>
          </p:cNvSpPr>
          <p:nvPr/>
        </p:nvSpPr>
        <p:spPr bwMode="auto">
          <a:xfrm rot="5400000">
            <a:off x="7560469" y="1215231"/>
            <a:ext cx="28003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§1.3 Below Your Program</a:t>
            </a:r>
          </a:p>
        </p:txBody>
      </p:sp>
      <p:pic>
        <p:nvPicPr>
          <p:cNvPr id="46085" name="Picture 11" descr="f01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88701B7-7E6C-2B4B-B543-76D63C6C683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Levels of Program Code</a:t>
            </a:r>
            <a:endParaRPr lang="en-AU" altLang="en-US"/>
          </a:p>
        </p:txBody>
      </p:sp>
      <p:sp>
        <p:nvSpPr>
          <p:cNvPr id="4813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Provides for productivity and portability 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Encoded instructions and data</a:t>
            </a:r>
          </a:p>
        </p:txBody>
      </p:sp>
      <p:pic>
        <p:nvPicPr>
          <p:cNvPr id="48132" name="Picture 10" descr="f01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D8DB087-CFFC-934F-AA7A-9334449CF69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pic>
        <p:nvPicPr>
          <p:cNvPr id="50178" name="Picture 13" descr="f01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97351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 of a Computer</a:t>
            </a:r>
            <a:endParaRPr lang="en-AU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1125538"/>
            <a:ext cx="4598988" cy="5111750"/>
          </a:xfrm>
        </p:spPr>
        <p:txBody>
          <a:bodyPr/>
          <a:lstStyle/>
          <a:p>
            <a:pPr eaLnBrk="1" hangingPunct="1"/>
            <a:r>
              <a:rPr lang="en-US" altLang="en-US" sz="2800"/>
              <a:t>Same components for</a:t>
            </a:r>
            <a:br>
              <a:rPr lang="en-US" altLang="en-US" sz="2800"/>
            </a:br>
            <a:r>
              <a:rPr lang="en-US" altLang="en-US" sz="2800"/>
              <a:t>all kinds of computer</a:t>
            </a:r>
          </a:p>
          <a:p>
            <a:pPr lvl="1" eaLnBrk="1" hangingPunct="1"/>
            <a:r>
              <a:rPr lang="en-US" altLang="en-US" sz="2400"/>
              <a:t>Desktop, server,</a:t>
            </a:r>
            <a:br>
              <a:rPr lang="en-US" altLang="en-US" sz="2400"/>
            </a:br>
            <a:r>
              <a:rPr lang="en-US" altLang="en-US" sz="2400"/>
              <a:t>embedded</a:t>
            </a:r>
          </a:p>
          <a:p>
            <a:pPr eaLnBrk="1" hangingPunct="1"/>
            <a:r>
              <a:rPr lang="en-US" altLang="en-US" sz="2800"/>
              <a:t>Input/output includes</a:t>
            </a:r>
          </a:p>
          <a:p>
            <a:pPr lvl="1" eaLnBrk="1" hangingPunct="1"/>
            <a:r>
              <a:rPr lang="en-US" altLang="en-US" sz="2400"/>
              <a:t>User-interface devices</a:t>
            </a:r>
          </a:p>
          <a:p>
            <a:pPr lvl="2" eaLnBrk="1" hangingPunct="1"/>
            <a:r>
              <a:rPr lang="en-US" altLang="en-US" sz="2000"/>
              <a:t>Display, keyboard, mouse</a:t>
            </a:r>
          </a:p>
          <a:p>
            <a:pPr lvl="1" eaLnBrk="1" hangingPunct="1"/>
            <a:r>
              <a:rPr lang="en-US" altLang="en-US" sz="2400"/>
              <a:t>Storage devices</a:t>
            </a:r>
          </a:p>
          <a:p>
            <a:pPr lvl="2" eaLnBrk="1" hangingPunct="1"/>
            <a:r>
              <a:rPr lang="en-US" altLang="en-US" sz="2000"/>
              <a:t>Hard disk, CD/DVD, flash</a:t>
            </a:r>
          </a:p>
          <a:p>
            <a:pPr lvl="1" eaLnBrk="1" hangingPunct="1"/>
            <a:r>
              <a:rPr lang="en-US" altLang="en-US" sz="2400"/>
              <a:t>Network adapters</a:t>
            </a:r>
          </a:p>
          <a:p>
            <a:pPr lvl="2" eaLnBrk="1" hangingPunct="1"/>
            <a:r>
              <a:rPr lang="en-US" altLang="en-US" sz="2000"/>
              <a:t>For communicating with other computers</a:t>
            </a:r>
            <a:endParaRPr lang="en-AU" altLang="en-US" sz="2000"/>
          </a:p>
        </p:txBody>
      </p:sp>
      <p:sp>
        <p:nvSpPr>
          <p:cNvPr id="50181" name="Text Box 9"/>
          <p:cNvSpPr txBox="1">
            <a:spLocks noChangeArrowheads="1"/>
          </p:cNvSpPr>
          <p:nvPr/>
        </p:nvSpPr>
        <p:spPr bwMode="auto">
          <a:xfrm rot="5400000">
            <a:off x="7708106" y="1064419"/>
            <a:ext cx="250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§1.4 Under the Covers</a:t>
            </a:r>
          </a:p>
        </p:txBody>
      </p:sp>
      <p:sp>
        <p:nvSpPr>
          <p:cNvPr id="50182" name="Text Box 11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6BD22A6-5439-554D-B947-FC43C4FFBF7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Touchscreen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4057650" cy="5111750"/>
          </a:xfrm>
        </p:spPr>
        <p:txBody>
          <a:bodyPr/>
          <a:lstStyle/>
          <a:p>
            <a:pPr eaLnBrk="1" hangingPunct="1"/>
            <a:r>
              <a:rPr lang="en-US" altLang="en-US" sz="2800"/>
              <a:t>PostPC device</a:t>
            </a:r>
          </a:p>
          <a:p>
            <a:pPr eaLnBrk="1" hangingPunct="1"/>
            <a:r>
              <a:rPr lang="en-US" altLang="en-US" sz="2800"/>
              <a:t>Supersedes keyboard and mouse</a:t>
            </a:r>
          </a:p>
          <a:p>
            <a:pPr eaLnBrk="1" hangingPunct="1"/>
            <a:r>
              <a:rPr lang="en-US" altLang="en-US" sz="2800"/>
              <a:t>Resistive and Capacitive types</a:t>
            </a:r>
          </a:p>
          <a:p>
            <a:pPr lvl="1" eaLnBrk="1" hangingPunct="1"/>
            <a:r>
              <a:rPr lang="en-US" altLang="en-US" sz="2400"/>
              <a:t>Most tablets, smart phones use capacitive</a:t>
            </a:r>
          </a:p>
          <a:p>
            <a:pPr lvl="1" eaLnBrk="1" hangingPunct="1"/>
            <a:r>
              <a:rPr lang="en-GB" altLang="en-US" sz="2400"/>
              <a:t>Capacitive allows multiple touches simultaneously</a:t>
            </a:r>
            <a:endParaRPr lang="en-US" altLang="en-US" sz="2400"/>
          </a:p>
          <a:p>
            <a:pPr lvl="1" eaLnBrk="1" hangingPunct="1"/>
            <a:endParaRPr lang="en-US" altLang="en-US" sz="2400"/>
          </a:p>
        </p:txBody>
      </p:sp>
      <p:pic>
        <p:nvPicPr>
          <p:cNvPr id="52228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844675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04087FF3-F549-5742-A22F-E2BD23B48EE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Through the Looking Glass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US" altLang="en-US"/>
              <a:t>LCD screen: picture elements (pixels)</a:t>
            </a:r>
          </a:p>
          <a:p>
            <a:pPr lvl="1" eaLnBrk="1" hangingPunct="1"/>
            <a:r>
              <a:rPr lang="en-US" altLang="en-US"/>
              <a:t>Mirrors content of frame buffer memory</a:t>
            </a:r>
          </a:p>
        </p:txBody>
      </p:sp>
      <p:pic>
        <p:nvPicPr>
          <p:cNvPr id="54276" name="Picture 6" descr="f01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36838"/>
            <a:ext cx="6248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5538394-A625-E245-B613-C7155D14177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Opening the Box</a:t>
            </a:r>
            <a:endParaRPr lang="en-AU" altLang="en-US"/>
          </a:p>
        </p:txBody>
      </p:sp>
      <p:pic>
        <p:nvPicPr>
          <p:cNvPr id="563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36650"/>
            <a:ext cx="4173537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437063"/>
            <a:ext cx="64801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5076825" y="1241425"/>
            <a:ext cx="395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Capacitive multitouch LCD screen</a:t>
            </a:r>
          </a:p>
        </p:txBody>
      </p:sp>
      <p:cxnSp>
        <p:nvCxnSpPr>
          <p:cNvPr id="56326" name="Straight Arrow Connector 3"/>
          <p:cNvCxnSpPr>
            <a:cxnSpLocks noChangeShapeType="1"/>
          </p:cNvCxnSpPr>
          <p:nvPr/>
        </p:nvCxnSpPr>
        <p:spPr bwMode="auto">
          <a:xfrm flipH="1">
            <a:off x="2987675" y="1425575"/>
            <a:ext cx="1944688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7" name="TextBox 11"/>
          <p:cNvSpPr txBox="1">
            <a:spLocks noChangeArrowheads="1"/>
          </p:cNvSpPr>
          <p:nvPr/>
        </p:nvSpPr>
        <p:spPr bwMode="auto">
          <a:xfrm>
            <a:off x="5164138" y="1746250"/>
            <a:ext cx="396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3.8 V, 25 Watt-hour battery</a:t>
            </a:r>
          </a:p>
        </p:txBody>
      </p:sp>
      <p:cxnSp>
        <p:nvCxnSpPr>
          <p:cNvPr id="56328" name="Straight Arrow Connector 12"/>
          <p:cNvCxnSpPr>
            <a:cxnSpLocks noChangeShapeType="1"/>
            <a:stCxn id="56327" idx="1"/>
          </p:cNvCxnSpPr>
          <p:nvPr/>
        </p:nvCxnSpPr>
        <p:spPr bwMode="auto">
          <a:xfrm flipH="1">
            <a:off x="4500563" y="1931988"/>
            <a:ext cx="663575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TextBox 15"/>
          <p:cNvSpPr txBox="1">
            <a:spLocks noChangeArrowheads="1"/>
          </p:cNvSpPr>
          <p:nvPr/>
        </p:nvSpPr>
        <p:spPr bwMode="auto">
          <a:xfrm>
            <a:off x="6081713" y="2565400"/>
            <a:ext cx="212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Computer board</a:t>
            </a:r>
          </a:p>
        </p:txBody>
      </p:sp>
      <p:cxnSp>
        <p:nvCxnSpPr>
          <p:cNvPr id="56330" name="Straight Arrow Connector 16"/>
          <p:cNvCxnSpPr>
            <a:cxnSpLocks noChangeShapeType="1"/>
          </p:cNvCxnSpPr>
          <p:nvPr/>
        </p:nvCxnSpPr>
        <p:spPr bwMode="auto">
          <a:xfrm flipH="1">
            <a:off x="2698750" y="2751138"/>
            <a:ext cx="3313113" cy="1182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Straight Arrow Connector 19"/>
          <p:cNvCxnSpPr>
            <a:cxnSpLocks noChangeShapeType="1"/>
            <a:stCxn id="56329" idx="2"/>
          </p:cNvCxnSpPr>
          <p:nvPr/>
        </p:nvCxnSpPr>
        <p:spPr bwMode="auto">
          <a:xfrm flipH="1">
            <a:off x="6227763" y="2935288"/>
            <a:ext cx="917575" cy="150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A977302-2734-8B46-A110-8C8518E029E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Inside the Processor (CPU)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Datapath: performs operations on data</a:t>
            </a:r>
          </a:p>
          <a:p>
            <a:pPr eaLnBrk="1" hangingPunct="1"/>
            <a:r>
              <a:rPr lang="en-US" altLang="en-US"/>
              <a:t>Control: sequences datapath, memory, ...</a:t>
            </a:r>
          </a:p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Small fast SRAM memory for immediate access to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2A0273D8-C97B-6641-907C-E29A8AE0326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Inside the Processor</a:t>
            </a:r>
            <a:endParaRPr lang="en-AU" altLang="en-US"/>
          </a:p>
        </p:txBody>
      </p:sp>
      <p:sp>
        <p:nvSpPr>
          <p:cNvPr id="6041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Apple A5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73238"/>
            <a:ext cx="38338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8677829-CD5E-D742-B8B0-FAF8BB4FAE0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70875" cy="4537075"/>
          </a:xfrm>
        </p:spPr>
        <p:txBody>
          <a:bodyPr/>
          <a:lstStyle/>
          <a:p>
            <a:pPr eaLnBrk="1" hangingPunct="1"/>
            <a:r>
              <a:rPr lang="en-US" altLang="en-US"/>
              <a:t>Abstraction helps us deal with complexity</a:t>
            </a:r>
          </a:p>
          <a:p>
            <a:pPr lvl="1" eaLnBrk="1" hangingPunct="1"/>
            <a:r>
              <a:rPr lang="en-US" altLang="en-US"/>
              <a:t>Hide lower-level detail</a:t>
            </a:r>
          </a:p>
          <a:p>
            <a:pPr eaLnBrk="1" hangingPunct="1"/>
            <a:r>
              <a:rPr lang="en-US" altLang="en-US"/>
              <a:t>Instruction set architecture (ISA)</a:t>
            </a:r>
          </a:p>
          <a:p>
            <a:pPr lvl="1" eaLnBrk="1" hangingPunct="1"/>
            <a:r>
              <a:rPr lang="en-US" altLang="en-US"/>
              <a:t>The hardware/software interface</a:t>
            </a:r>
          </a:p>
          <a:p>
            <a:pPr eaLnBrk="1" hangingPunct="1"/>
            <a:r>
              <a:rPr lang="en-US" altLang="en-US"/>
              <a:t>Application binary interface</a:t>
            </a:r>
          </a:p>
          <a:p>
            <a:pPr lvl="1" eaLnBrk="1" hangingPunct="1"/>
            <a:r>
              <a:rPr lang="en-US" altLang="en-US"/>
              <a:t>The ISA plus system software interface</a:t>
            </a:r>
          </a:p>
          <a:p>
            <a:pPr eaLnBrk="1" hangingPunct="1"/>
            <a:r>
              <a:rPr lang="en-US" altLang="en-US"/>
              <a:t>Implementation</a:t>
            </a:r>
          </a:p>
          <a:p>
            <a:pPr lvl="1" eaLnBrk="1" hangingPunct="1"/>
            <a:r>
              <a:rPr lang="en-US" altLang="en-US"/>
              <a:t>The details underlying and interface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684213" y="1187450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B8B3B57-4043-2046-9FF8-90FB3E24FD9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pic>
        <p:nvPicPr>
          <p:cNvPr id="64514" name="Picture 11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1196975"/>
            <a:ext cx="2695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Safe Place for Data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Volatile main memory</a:t>
            </a:r>
          </a:p>
          <a:p>
            <a:pPr lvl="1" eaLnBrk="1" hangingPunct="1"/>
            <a:r>
              <a:rPr lang="en-US" altLang="en-US" sz="2000"/>
              <a:t>Loses instructions and data when power off</a:t>
            </a:r>
          </a:p>
          <a:p>
            <a:pPr eaLnBrk="1" hangingPunct="1"/>
            <a:r>
              <a:rPr lang="en-US" altLang="en-US" sz="2400"/>
              <a:t>Non-volatile secondary memory</a:t>
            </a:r>
          </a:p>
          <a:p>
            <a:pPr lvl="1" eaLnBrk="1" hangingPunct="1"/>
            <a:r>
              <a:rPr lang="en-US" altLang="en-US" sz="2000"/>
              <a:t>Magnetic disk</a:t>
            </a:r>
          </a:p>
          <a:p>
            <a:pPr lvl="1" eaLnBrk="1" hangingPunct="1"/>
            <a:r>
              <a:rPr lang="en-US" altLang="en-US" sz="2000"/>
              <a:t>Flash memory</a:t>
            </a:r>
          </a:p>
          <a:p>
            <a:pPr lvl="1" eaLnBrk="1" hangingPunct="1"/>
            <a:r>
              <a:rPr lang="en-US" altLang="en-US" sz="2000"/>
              <a:t>Optical disk (CDROM, DVD)</a:t>
            </a:r>
          </a:p>
        </p:txBody>
      </p:sp>
      <p:pic>
        <p:nvPicPr>
          <p:cNvPr id="64517" name="Picture 9" descr="hard-disk-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16338"/>
            <a:ext cx="45370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10" descr="flash-memory-explod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41663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2" descr="dvd-dr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797425"/>
            <a:ext cx="24542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Syllabus and Webpage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Course webpage: robertutterback.github.io/courses/comp230/f17/</a:t>
            </a:r>
          </a:p>
          <a:p>
            <a:r>
              <a:rPr lang="en-US" altLang="en-US"/>
              <a:t>Serves as syllabus and schedule</a:t>
            </a:r>
          </a:p>
          <a:p>
            <a:r>
              <a:rPr lang="en-US" altLang="en-US"/>
              <a:t>Assignments will be released there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0DF53FC-D6BC-F24B-B9BC-FDF7A6CA11F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79725"/>
          </a:xfrm>
        </p:spPr>
        <p:txBody>
          <a:bodyPr/>
          <a:lstStyle/>
          <a:p>
            <a:pPr eaLnBrk="1" hangingPunct="1"/>
            <a:r>
              <a:rPr lang="en-US" altLang="en-US"/>
              <a:t>Communication, resource sharing, nonlocal access</a:t>
            </a:r>
          </a:p>
          <a:p>
            <a:pPr eaLnBrk="1" hangingPunct="1"/>
            <a:r>
              <a:rPr lang="en-US" altLang="en-US"/>
              <a:t>Local area network (LAN): Ethernet</a:t>
            </a:r>
          </a:p>
          <a:p>
            <a:pPr eaLnBrk="1" hangingPunct="1"/>
            <a:r>
              <a:rPr lang="en-US" altLang="en-US"/>
              <a:t>Wide area network (WAN): the Internet</a:t>
            </a:r>
          </a:p>
          <a:p>
            <a:pPr eaLnBrk="1" hangingPunct="1"/>
            <a:r>
              <a:rPr lang="en-US" altLang="en-US"/>
              <a:t>Wireless network: WiFi, Bluetooth</a:t>
            </a:r>
          </a:p>
        </p:txBody>
      </p:sp>
      <p:pic>
        <p:nvPicPr>
          <p:cNvPr id="66564" name="Picture 6" descr="ethernet-c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365625"/>
            <a:ext cx="228917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8" descr="wireless-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60800"/>
            <a:ext cx="25241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48D620B7-530F-E446-B8F3-8FB22790FE2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Technology Trends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11525" cy="2735262"/>
          </a:xfrm>
        </p:spPr>
        <p:txBody>
          <a:bodyPr/>
          <a:lstStyle/>
          <a:p>
            <a:pPr eaLnBrk="1" hangingPunct="1"/>
            <a:r>
              <a:rPr lang="en-AU" altLang="en-US" sz="2400"/>
              <a:t>Electronics technology continues to evolve</a:t>
            </a:r>
          </a:p>
          <a:p>
            <a:pPr lvl="1" eaLnBrk="1" hangingPunct="1"/>
            <a:r>
              <a:rPr lang="en-AU" altLang="en-US" sz="2000"/>
              <a:t>Increased capacity and performance</a:t>
            </a:r>
          </a:p>
          <a:p>
            <a:pPr lvl="1" eaLnBrk="1" hangingPunct="1"/>
            <a:r>
              <a:rPr lang="en-AU" altLang="en-US" sz="2000"/>
              <a:t>Reduced cost</a:t>
            </a:r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/>
        </p:nvGraphicFramePr>
        <p:xfrm>
          <a:off x="612775" y="3860800"/>
          <a:ext cx="7920038" cy="2193925"/>
        </p:xfrm>
        <a:graphic>
          <a:graphicData uri="http://schemas.openxmlformats.org/drawingml/2006/table">
            <a:tbl>
              <a:tblPr/>
              <a:tblGrid>
                <a:gridCol w="865188"/>
                <a:gridCol w="3527425"/>
                <a:gridCol w="2736850"/>
                <a:gridCol w="790575"/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250,000,000,000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47" name="Text Box 89"/>
          <p:cNvSpPr txBox="1">
            <a:spLocks noChangeArrowheads="1"/>
          </p:cNvSpPr>
          <p:nvPr/>
        </p:nvSpPr>
        <p:spPr bwMode="auto">
          <a:xfrm>
            <a:off x="5867400" y="3259138"/>
            <a:ext cx="1417638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DRAM capacity</a:t>
            </a:r>
          </a:p>
        </p:txBody>
      </p:sp>
      <p:pic>
        <p:nvPicPr>
          <p:cNvPr id="68648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268413"/>
            <a:ext cx="470852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49" name="Text Box 9"/>
          <p:cNvSpPr txBox="1">
            <a:spLocks noChangeArrowheads="1"/>
          </p:cNvSpPr>
          <p:nvPr/>
        </p:nvSpPr>
        <p:spPr bwMode="auto">
          <a:xfrm rot="5400000">
            <a:off x="6049169" y="2729706"/>
            <a:ext cx="58229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§1.5 Technologies for Building Processors and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Semiconductor Technology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Silicon:  semiconductor</a:t>
            </a:r>
          </a:p>
          <a:p>
            <a:r>
              <a:rPr lang="en-US" altLang="en-US"/>
              <a:t>Add materials to transform properties:</a:t>
            </a:r>
          </a:p>
          <a:p>
            <a:pPr lvl="1"/>
            <a:r>
              <a:rPr lang="en-US" altLang="en-US"/>
              <a:t>Conductors</a:t>
            </a:r>
          </a:p>
          <a:p>
            <a:pPr lvl="1"/>
            <a:r>
              <a:rPr lang="en-US" altLang="en-US"/>
              <a:t>Insulators</a:t>
            </a:r>
          </a:p>
          <a:p>
            <a:pPr lvl="1"/>
            <a:r>
              <a:rPr lang="en-US" altLang="en-US"/>
              <a:t>Switch</a:t>
            </a:r>
          </a:p>
        </p:txBody>
      </p:sp>
      <p:sp>
        <p:nvSpPr>
          <p:cNvPr id="706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9C0A3D2-48EB-7E4D-83CF-7474040CDBE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E60D1B0E-0D1A-154B-852A-8AB7F8896F6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Manufacturing ICs</a:t>
            </a:r>
            <a:endParaRPr lang="en-AU" altLang="en-US"/>
          </a:p>
        </p:txBody>
      </p:sp>
      <p:sp>
        <p:nvSpPr>
          <p:cNvPr id="7168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4213" y="5300663"/>
            <a:ext cx="8270875" cy="936625"/>
          </a:xfrm>
        </p:spPr>
        <p:txBody>
          <a:bodyPr/>
          <a:lstStyle/>
          <a:p>
            <a:pPr eaLnBrk="1" hangingPunct="1"/>
            <a:r>
              <a:rPr lang="en-US" altLang="en-US"/>
              <a:t>Yield: proportion of working dies per wafer</a:t>
            </a:r>
          </a:p>
        </p:txBody>
      </p:sp>
      <p:pic>
        <p:nvPicPr>
          <p:cNvPr id="71684" name="Picture 20" descr="f01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481762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123CEF97-69FE-2C42-8055-AC8138FE86C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Intel Core i7 Wafer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5157788"/>
            <a:ext cx="8270875" cy="1150937"/>
          </a:xfrm>
        </p:spPr>
        <p:txBody>
          <a:bodyPr/>
          <a:lstStyle/>
          <a:p>
            <a:pPr eaLnBrk="1" hangingPunct="1"/>
            <a:r>
              <a:rPr lang="en-AU" altLang="en-US" sz="2800"/>
              <a:t>300mm wafer, 280 chips, 32nm technology</a:t>
            </a:r>
          </a:p>
          <a:p>
            <a:pPr eaLnBrk="1" hangingPunct="1"/>
            <a:r>
              <a:rPr lang="en-AU" altLang="en-US" sz="2800"/>
              <a:t>Each chip is 20.7 x 10.5 mm</a:t>
            </a:r>
          </a:p>
        </p:txBody>
      </p:sp>
      <p:pic>
        <p:nvPicPr>
          <p:cNvPr id="737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052513"/>
            <a:ext cx="4175125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A936E3E4-8C2C-8E4A-BC05-0446F465042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Integrated Circuit Cost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005263"/>
            <a:ext cx="8270875" cy="2232025"/>
          </a:xfrm>
        </p:spPr>
        <p:txBody>
          <a:bodyPr/>
          <a:lstStyle/>
          <a:p>
            <a:pPr eaLnBrk="1" hangingPunct="1"/>
            <a:r>
              <a:rPr lang="en-AU" altLang="en-US" sz="2800"/>
              <a:t>Nonlinear relation to area and defect rate</a:t>
            </a:r>
          </a:p>
          <a:p>
            <a:pPr lvl="1" eaLnBrk="1" hangingPunct="1"/>
            <a:r>
              <a:rPr lang="en-AU" altLang="en-US" sz="2400"/>
              <a:t>Wafer cost and area are fixed</a:t>
            </a:r>
          </a:p>
          <a:p>
            <a:pPr lvl="1" eaLnBrk="1" hangingPunct="1"/>
            <a:r>
              <a:rPr lang="en-AU" altLang="en-US" sz="2400"/>
              <a:t>Defect rate determined by manufacturing process</a:t>
            </a:r>
          </a:p>
          <a:p>
            <a:pPr lvl="1" eaLnBrk="1" hangingPunct="1"/>
            <a:r>
              <a:rPr lang="en-AU" altLang="en-US" sz="2400"/>
              <a:t>Die area determined by architecture and circuit design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692275" y="1355725"/>
          <a:ext cx="58626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4" imgW="2933700" imgH="1181100" progId="Equation.3">
                  <p:embed/>
                </p:oleObj>
              </mc:Choice>
              <mc:Fallback>
                <p:oleObj name="Equation" r:id="rId4" imgW="2933700" imgH="1181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55725"/>
                        <a:ext cx="5862638" cy="23606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Syllabus</a:t>
            </a:r>
          </a:p>
          <a:p>
            <a:r>
              <a:rPr lang="en-US" altLang="en-US"/>
              <a:t>Moore’s Law</a:t>
            </a:r>
          </a:p>
          <a:p>
            <a:r>
              <a:rPr lang="en-US" altLang="en-US"/>
              <a:t>Classes of Computers</a:t>
            </a:r>
          </a:p>
          <a:p>
            <a:r>
              <a:rPr lang="en-US" altLang="en-US"/>
              <a:t>Performance of a Computer</a:t>
            </a:r>
          </a:p>
          <a:p>
            <a:r>
              <a:rPr lang="en-US" altLang="en-US"/>
              <a:t>Components of a Computer</a:t>
            </a: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7693578-9D3A-BB45-BB68-5F05E37367A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 want you to do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Read/review chapter 1</a:t>
            </a:r>
          </a:p>
          <a:p>
            <a:r>
              <a:rPr lang="en-US" altLang="en-US"/>
              <a:t>Enjoy the new semester!</a:t>
            </a: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FDB2781-91D5-6144-866F-E70C6CEBE4C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Help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Email</a:t>
            </a:r>
          </a:p>
          <a:p>
            <a:pPr lvl="1"/>
            <a:r>
              <a:rPr lang="en-US" altLang="en-US">
                <a:hlinkClick r:id="rId2"/>
              </a:rPr>
              <a:t>rutterback@monmouthcollege.edu</a:t>
            </a:r>
            <a:endParaRPr lang="en-US" altLang="en-US"/>
          </a:p>
          <a:p>
            <a:r>
              <a:rPr lang="en-US" altLang="en-US"/>
              <a:t>Office: CSB 342</a:t>
            </a:r>
          </a:p>
          <a:p>
            <a:r>
              <a:rPr lang="en-US" altLang="en-US"/>
              <a:t>Office Hours:</a:t>
            </a:r>
          </a:p>
          <a:p>
            <a:pPr lvl="1"/>
            <a:r>
              <a:rPr lang="en-US" altLang="en-US"/>
              <a:t>M 9-10 AM</a:t>
            </a:r>
          </a:p>
          <a:p>
            <a:pPr lvl="1"/>
            <a:r>
              <a:rPr lang="en-US" altLang="en-US"/>
              <a:t>Tu 2-3 PM</a:t>
            </a:r>
          </a:p>
          <a:p>
            <a:pPr lvl="1"/>
            <a:r>
              <a:rPr lang="en-US" altLang="en-US"/>
              <a:t>F 10-11 AM</a:t>
            </a:r>
          </a:p>
          <a:p>
            <a:pPr lvl="1"/>
            <a:r>
              <a:rPr lang="en-US" altLang="en-US"/>
              <a:t>By appointment (see my schedule at robertutterback.github.io/schedule/)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(7-8) Assignments: 35%</a:t>
            </a:r>
          </a:p>
          <a:p>
            <a:pPr lvl="1"/>
            <a:r>
              <a:rPr lang="en-US" altLang="en-US"/>
              <a:t>Some will include programming</a:t>
            </a:r>
          </a:p>
          <a:p>
            <a:r>
              <a:rPr lang="en-US" altLang="en-US"/>
              <a:t>(3) Exams:</a:t>
            </a:r>
          </a:p>
          <a:p>
            <a:pPr lvl="1"/>
            <a:r>
              <a:rPr lang="en-US" altLang="en-US"/>
              <a:t>2 midterms: 15% each</a:t>
            </a:r>
          </a:p>
          <a:p>
            <a:pPr lvl="1"/>
            <a:r>
              <a:rPr lang="en-US" altLang="en-US"/>
              <a:t>Final: 25%</a:t>
            </a:r>
          </a:p>
          <a:p>
            <a:r>
              <a:rPr lang="en-US" altLang="en-US"/>
              <a:t>Participation: 10%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en-US"/>
              <a:t>Computer Organization and Design: The Hardware/Software Interface, 5</a:t>
            </a:r>
            <a:r>
              <a:rPr lang="en-US" altLang="en-US" baseline="30000"/>
              <a:t>th</a:t>
            </a:r>
            <a:r>
              <a:rPr lang="en-US" altLang="en-US"/>
              <a:t> Edition, by Patterson and Hennessy, Morgan and Kaufman Publishers, Inc., 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Tips for getting an A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Come to class</a:t>
            </a:r>
          </a:p>
          <a:p>
            <a:r>
              <a:rPr lang="en-US" altLang="en-US"/>
              <a:t>Ask questions and participate</a:t>
            </a:r>
          </a:p>
          <a:p>
            <a:r>
              <a:rPr lang="en-US" altLang="en-US"/>
              <a:t>Review your notes after class</a:t>
            </a:r>
          </a:p>
          <a:p>
            <a:r>
              <a:rPr lang="en-US" altLang="en-US"/>
              <a:t>Start the homework early</a:t>
            </a:r>
          </a:p>
          <a:p>
            <a:r>
              <a:rPr lang="en-US" altLang="en-US"/>
              <a:t>Come to office hours with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Chapters 1, 2, 3</a:t>
            </a:r>
          </a:p>
          <a:p>
            <a:r>
              <a:rPr lang="en-US" altLang="en-US"/>
              <a:t>Appendix B</a:t>
            </a:r>
          </a:p>
          <a:p>
            <a:r>
              <a:rPr lang="en-US" altLang="en-US"/>
              <a:t>Part of chapters 4 and 5 (briefly)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this course?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Foundation for Operating Systems</a:t>
            </a:r>
          </a:p>
          <a:p>
            <a:r>
              <a:rPr lang="en-US" altLang="en-US"/>
              <a:t>Understanding hardware makes you a better programmer</a:t>
            </a:r>
          </a:p>
          <a:p>
            <a:r>
              <a:rPr lang="en-US" altLang="en-US"/>
              <a:t>Lots of new hardware and devices</a:t>
            </a:r>
          </a:p>
          <a:p>
            <a:pPr lvl="1"/>
            <a:r>
              <a:rPr lang="en-US" altLang="en-US"/>
              <a:t>Even more important to know what’s going on “under the hood”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9986</TotalTime>
  <Words>1513</Words>
  <Application>Microsoft Macintosh PowerPoint</Application>
  <PresentationFormat>On-screen Show (4:3)</PresentationFormat>
  <Paragraphs>364</Paragraphs>
  <Slides>37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Wingdings</vt:lpstr>
      <vt:lpstr>Times New Roman</vt:lpstr>
      <vt:lpstr>Corbel</vt:lpstr>
      <vt:lpstr>Arial Black</vt:lpstr>
      <vt:lpstr>2_Blends</vt:lpstr>
      <vt:lpstr>Microsoft Equation 3.0</vt:lpstr>
      <vt:lpstr>Computer Architecture and Organization</vt:lpstr>
      <vt:lpstr>Housekeeping</vt:lpstr>
      <vt:lpstr>Syllabus and Webpage</vt:lpstr>
      <vt:lpstr>Getting Help</vt:lpstr>
      <vt:lpstr>Grading</vt:lpstr>
      <vt:lpstr>Textbook</vt:lpstr>
      <vt:lpstr>Tips for getting an A</vt:lpstr>
      <vt:lpstr>Content</vt:lpstr>
      <vt:lpstr>Why this course?</vt:lpstr>
      <vt:lpstr>Computer Evolution</vt:lpstr>
      <vt:lpstr>Moore’s Law</vt:lpstr>
      <vt:lpstr>The Computer Revolution</vt:lpstr>
      <vt:lpstr>Classes of Computers</vt:lpstr>
      <vt:lpstr>Classes of Computers</vt:lpstr>
      <vt:lpstr>The PostPC Era</vt:lpstr>
      <vt:lpstr>The PostPC Era</vt:lpstr>
      <vt:lpstr>What You Will Learn</vt:lpstr>
      <vt:lpstr>Understanding Performance</vt:lpstr>
      <vt:lpstr>Eight Great Ideas</vt:lpstr>
      <vt:lpstr>Below Your Program</vt:lpstr>
      <vt:lpstr>Levels of Program Code</vt:lpstr>
      <vt:lpstr>Components of a Computer</vt:lpstr>
      <vt:lpstr>Touchscreen</vt:lpstr>
      <vt:lpstr>Through the Looking Glass</vt:lpstr>
      <vt:lpstr>Opening the Box</vt:lpstr>
      <vt:lpstr>Inside the Processor (CPU)</vt:lpstr>
      <vt:lpstr>Inside the Processor</vt:lpstr>
      <vt:lpstr>Abstractions</vt:lpstr>
      <vt:lpstr>A Safe Place for Data</vt:lpstr>
      <vt:lpstr>Networks</vt:lpstr>
      <vt:lpstr>Technology Trends</vt:lpstr>
      <vt:lpstr>Semiconductor Technology</vt:lpstr>
      <vt:lpstr>Manufacturing ICs</vt:lpstr>
      <vt:lpstr>Intel Core i7 Wafer</vt:lpstr>
      <vt:lpstr>Integrated Circuit Cost</vt:lpstr>
      <vt:lpstr>Summary</vt:lpstr>
      <vt:lpstr>What I want you to do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179</cp:revision>
  <dcterms:created xsi:type="dcterms:W3CDTF">2001-07-25T06:45:25Z</dcterms:created>
  <dcterms:modified xsi:type="dcterms:W3CDTF">2017-08-24T01:17:01Z</dcterms:modified>
</cp:coreProperties>
</file>