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30"/>
  </p:notesMasterIdLst>
  <p:handoutMasterIdLst>
    <p:handoutMasterId r:id="rId31"/>
  </p:handoutMasterIdLst>
  <p:sldIdLst>
    <p:sldId id="330" r:id="rId2"/>
    <p:sldId id="342" r:id="rId3"/>
    <p:sldId id="331" r:id="rId4"/>
    <p:sldId id="333" r:id="rId5"/>
    <p:sldId id="301" r:id="rId6"/>
    <p:sldId id="334" r:id="rId7"/>
    <p:sldId id="302" r:id="rId8"/>
    <p:sldId id="335" r:id="rId9"/>
    <p:sldId id="303" r:id="rId10"/>
    <p:sldId id="336" r:id="rId11"/>
    <p:sldId id="337" r:id="rId12"/>
    <p:sldId id="305" r:id="rId13"/>
    <p:sldId id="338" r:id="rId14"/>
    <p:sldId id="306" r:id="rId15"/>
    <p:sldId id="307" r:id="rId16"/>
    <p:sldId id="339" r:id="rId17"/>
    <p:sldId id="340" r:id="rId18"/>
    <p:sldId id="308" r:id="rId19"/>
    <p:sldId id="309" r:id="rId20"/>
    <p:sldId id="310" r:id="rId21"/>
    <p:sldId id="341" r:id="rId22"/>
    <p:sldId id="311" r:id="rId23"/>
    <p:sldId id="312" r:id="rId24"/>
    <p:sldId id="298" r:id="rId25"/>
    <p:sldId id="313" r:id="rId26"/>
    <p:sldId id="343" r:id="rId27"/>
    <p:sldId id="299" r:id="rId28"/>
    <p:sldId id="314" r:id="rId29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7" autoAdjust="0"/>
    <p:restoredTop sz="83516" autoAdjust="0"/>
  </p:normalViewPr>
  <p:slideViewPr>
    <p:cSldViewPr>
      <p:cViewPr varScale="1">
        <p:scale>
          <a:sx n="105" d="100"/>
          <a:sy n="105" d="100"/>
        </p:scale>
        <p:origin x="194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August 23, 2017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August 23, 2017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Pace of course: let me know if too fast/slow</a:t>
            </a:r>
          </a:p>
          <a:p>
            <a:r>
              <a:rPr lang="en-US" dirty="0" smtClean="0"/>
              <a:t>Ask questions! Experienced professors are good at</a:t>
            </a:r>
            <a:r>
              <a:rPr lang="en-US" baseline="0" dirty="0" smtClean="0"/>
              <a:t> noticing when students are confused. I’m still working on it.</a:t>
            </a:r>
          </a:p>
          <a:p>
            <a:r>
              <a:rPr lang="en-US" baseline="0" dirty="0" smtClean="0"/>
              <a:t>Read the syllabus carefully -- I'm not going to hold your hand.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23,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79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D4B1A42-70F8-BE46-9C38-3000A291EE0D}" type="datetime4">
              <a:rPr lang="en-US" altLang="en-US">
                <a:latin typeface="Times New Roman" charset="0"/>
              </a:rPr>
              <a:pPr/>
              <a:t>August 23,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92CD75B-9F03-7442-AF0B-3B0DA4E9DFD7}" type="slidenum">
              <a:rPr lang="en-US" altLang="en-US">
                <a:latin typeface="Times New Roman" charset="0"/>
              </a:rPr>
              <a:pPr/>
              <a:t>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6063723-BEAC-7C49-95D8-AFDF18E405BC}" type="datetime4">
              <a:rPr lang="en-US" altLang="en-US">
                <a:latin typeface="Times New Roman" charset="0"/>
              </a:rPr>
              <a:pPr/>
              <a:t>August 23,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829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829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479A201-E0CA-8743-ADFC-A7BE352A5873}" type="slidenum">
              <a:rPr lang="en-US" altLang="en-US">
                <a:latin typeface="Times New Roman" charset="0"/>
              </a:rPr>
              <a:pPr/>
              <a:t>19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24D9624-1E5D-0241-A577-A57E95188C0B}" type="datetime4">
              <a:rPr lang="en-US" altLang="en-US">
                <a:latin typeface="Times New Roman" charset="0"/>
              </a:rPr>
              <a:pPr/>
              <a:t>August 23,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849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849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35186A3-5987-004B-841D-C21BC8A78B04}" type="slidenum">
              <a:rPr lang="en-US" altLang="en-US">
                <a:latin typeface="Times New Roman" charset="0"/>
              </a:rPr>
              <a:pPr/>
              <a:t>20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849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F05294D-058F-4747-B0DB-80F23267AC46}" type="datetime4">
              <a:rPr lang="en-US" altLang="en-US">
                <a:latin typeface="Times New Roman" charset="0"/>
              </a:rPr>
              <a:pPr/>
              <a:t>August 23,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870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870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6A9B081-EC23-E54F-AD99-8B54220476E8}" type="slidenum">
              <a:rPr lang="en-US" altLang="en-US">
                <a:latin typeface="Times New Roman" charset="0"/>
              </a:rPr>
              <a:pPr/>
              <a:t>22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870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736AC4A-FDD1-1F40-9BC4-2D818E09DA6F}" type="datetime4">
              <a:rPr lang="en-US" altLang="en-US">
                <a:latin typeface="Times New Roman" charset="0"/>
              </a:rPr>
              <a:pPr/>
              <a:t>August 23,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890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890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CA7A7B9-1266-954B-86BC-12D296DB15B8}" type="slidenum">
              <a:rPr lang="en-US" altLang="en-US">
                <a:latin typeface="Times New Roman" charset="0"/>
              </a:rPr>
              <a:pPr/>
              <a:t>23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890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Response time and Throughput</a:t>
            </a:r>
          </a:p>
          <a:p>
            <a:r>
              <a:rPr lang="en-AU" altLang="en-US" dirty="0" smtClean="0">
                <a:latin typeface="Times New Roman" charset="0"/>
              </a:rPr>
              <a:t>Performance measures: CPI, IC</a:t>
            </a:r>
          </a:p>
          <a:p>
            <a:r>
              <a:rPr lang="en-AU" altLang="en-US" dirty="0" smtClean="0">
                <a:latin typeface="Times New Roman" charset="0"/>
              </a:rPr>
              <a:t>Performance = 1/Execution Time</a:t>
            </a:r>
            <a:endParaRPr lang="en-AU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71E65CF-CE39-8741-B4EB-BF4B1423ACD3}" type="datetime4">
              <a:rPr lang="en-US" altLang="en-US">
                <a:latin typeface="Times New Roman" charset="0"/>
              </a:rPr>
              <a:pPr/>
              <a:t>August 23,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911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911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DE815B-FEA4-704A-991D-339C4F3EBAE8}" type="slidenum">
              <a:rPr lang="en-US" altLang="en-US">
                <a:latin typeface="Times New Roman" charset="0"/>
              </a:rPr>
              <a:pPr/>
              <a:t>24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911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Section </a:t>
            </a:r>
            <a:r>
              <a:rPr lang="en-AU" altLang="en-US" dirty="0" smtClean="0">
                <a:latin typeface="Times New Roman" charset="0"/>
              </a:rPr>
              <a:t>1.7</a:t>
            </a:r>
          </a:p>
          <a:p>
            <a:r>
              <a:rPr lang="en-AU" altLang="en-US" dirty="0" smtClean="0">
                <a:latin typeface="Times New Roman" charset="0"/>
              </a:rPr>
              <a:t>Power and clock rate increased until we hit a wall...too much power,</a:t>
            </a:r>
            <a:r>
              <a:rPr lang="en-AU" altLang="en-US" baseline="0" dirty="0" smtClean="0">
                <a:latin typeface="Times New Roman" charset="0"/>
              </a:rPr>
              <a:t> plus this causes heat which you have to cool</a:t>
            </a:r>
            <a:endParaRPr lang="en-AU" altLang="en-US" dirty="0" smtClean="0">
              <a:latin typeface="Times New Roman" charset="0"/>
            </a:endParaRPr>
          </a:p>
          <a:p>
            <a:r>
              <a:rPr lang="en-AU" altLang="en-US" dirty="0" smtClean="0">
                <a:latin typeface="Times New Roman" charset="0"/>
              </a:rPr>
              <a:t>CMOS = Complementary metal</a:t>
            </a:r>
            <a:r>
              <a:rPr lang="en-AU" altLang="en-US" baseline="0" dirty="0" smtClean="0">
                <a:latin typeface="Times New Roman" charset="0"/>
              </a:rPr>
              <a:t> oxide semiconductor</a:t>
            </a:r>
          </a:p>
          <a:p>
            <a:r>
              <a:rPr lang="en-AU" altLang="en-US" baseline="0" dirty="0" smtClean="0">
                <a:latin typeface="Times New Roman" charset="0"/>
              </a:rPr>
              <a:t>Capacitive load: resist changes in voltage</a:t>
            </a:r>
          </a:p>
          <a:p>
            <a:r>
              <a:rPr lang="en-AU" altLang="en-US" baseline="0" dirty="0" smtClean="0">
                <a:latin typeface="Times New Roman" charset="0"/>
              </a:rPr>
              <a:t>Frequency of transitions for the transistor</a:t>
            </a:r>
            <a:endParaRPr lang="en-AU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50C755A-D12C-3F44-8595-46589DE78DDA}" type="datetime4">
              <a:rPr lang="en-US" altLang="en-US">
                <a:latin typeface="Times New Roman" charset="0"/>
              </a:rPr>
              <a:pPr/>
              <a:t>August 23,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931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931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48EA6E1-1714-F24F-BCC0-8BE89F38EC2D}" type="slidenum">
              <a:rPr lang="en-US" altLang="en-US">
                <a:latin typeface="Times New Roman" charset="0"/>
              </a:rPr>
              <a:pPr/>
              <a:t>25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931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We</a:t>
            </a:r>
            <a:r>
              <a:rPr lang="en-AU" altLang="en-US" baseline="0" dirty="0" smtClean="0">
                <a:latin typeface="Times New Roman" charset="0"/>
              </a:rPr>
              <a:t> can’t reduce voltage further</a:t>
            </a:r>
          </a:p>
          <a:p>
            <a:r>
              <a:rPr lang="en-AU" altLang="en-US" baseline="0" dirty="0" smtClean="0">
                <a:latin typeface="Times New Roman" charset="0"/>
              </a:rPr>
              <a:t>We can’t remove more heat</a:t>
            </a:r>
            <a:endParaRPr lang="en-AU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DC640E6-7932-0A48-BF8F-9DF7846F4BE8}" type="datetime4">
              <a:rPr lang="en-US" altLang="en-US">
                <a:latin typeface="Times New Roman" charset="0"/>
              </a:rPr>
              <a:pPr/>
              <a:t>August 23,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952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952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4B1DF1B-97EF-D14F-A5DC-30ADC7743B20}" type="slidenum">
              <a:rPr lang="en-US" altLang="en-US">
                <a:latin typeface="Times New Roman" charset="0"/>
              </a:rPr>
              <a:pPr/>
              <a:t>27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952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>
                <a:latin typeface="Times New Roman" charset="0"/>
              </a:rPr>
              <a:t>Section 1.8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972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30AB583-881E-EB44-84ED-589F90A42D75}" type="datetime4">
              <a:rPr lang="en-US" altLang="en-US">
                <a:latin typeface="Times New Roman" charset="0"/>
              </a:rPr>
              <a:pPr/>
              <a:t>August 23,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8877D7D-2D09-AD4F-87A5-21ED09C43243}" type="slidenum">
              <a:rPr lang="en-US" altLang="en-US">
                <a:latin typeface="Times New Roman" charset="0"/>
              </a:rPr>
              <a:pPr/>
              <a:t>28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972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61C9DD8-36C7-604A-BCB5-46127F3B0BCB}" type="datetime4">
              <a:rPr lang="en-US" altLang="en-US">
                <a:latin typeface="Times New Roman" charset="0"/>
              </a:rPr>
              <a:pPr/>
              <a:t>August 23,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272A69B-39AC-C44B-82DA-0B1F3F640678}" type="slidenum">
              <a:rPr lang="en-US" altLang="en-US">
                <a:latin typeface="Times New Roman" charset="0"/>
              </a:rPr>
              <a:pPr/>
              <a:t>5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>
                <a:latin typeface="Times New Roman" charset="0"/>
              </a:rPr>
              <a:t>Section 1.6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31F008D-FF03-C84F-8E78-68F9EF666922}" type="datetime4">
              <a:rPr lang="en-US" altLang="en-US">
                <a:latin typeface="Times New Roman" charset="0"/>
              </a:rPr>
              <a:pPr/>
              <a:t>August 23,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549E2C3-72D5-FF4A-9E5D-F6C9D50B3DA6}" type="slidenum">
              <a:rPr lang="en-US" altLang="en-US">
                <a:latin typeface="Times New Roman" charset="0"/>
              </a:rPr>
              <a:pPr/>
              <a:t>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Faster</a:t>
            </a:r>
            <a:r>
              <a:rPr lang="en-AU" altLang="en-US" baseline="0" dirty="0" smtClean="0">
                <a:latin typeface="Times New Roman" charset="0"/>
              </a:rPr>
              <a:t> processor: reduces response time AND increases throughput</a:t>
            </a:r>
          </a:p>
          <a:p>
            <a:r>
              <a:rPr lang="en-AU" altLang="en-US" baseline="0" dirty="0" smtClean="0">
                <a:latin typeface="Times New Roman" charset="0"/>
              </a:rPr>
              <a:t>More processors: Increase throughput, same response time (probably, unless there is a backlog of tasks)</a:t>
            </a:r>
            <a:endParaRPr lang="en-AU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43E3686-84FA-6F4B-96FF-377C20E09941}" type="datetime4">
              <a:rPr lang="en-US" altLang="en-US">
                <a:latin typeface="Times New Roman" charset="0"/>
              </a:rPr>
              <a:pPr/>
              <a:t>August 23,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DB086A0-C1C2-BB40-A0AB-CBBB255B275E}" type="slidenum">
              <a:rPr lang="en-US" altLang="en-US">
                <a:latin typeface="Times New Roman" charset="0"/>
              </a:rPr>
              <a:pPr/>
              <a:t>9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Perf_A</a:t>
            </a:r>
            <a:r>
              <a:rPr lang="en-US" dirty="0" smtClean="0"/>
              <a:t> / </a:t>
            </a:r>
            <a:r>
              <a:rPr lang="en-US" dirty="0" err="1" smtClean="0"/>
              <a:t>Perf_B</a:t>
            </a:r>
            <a:r>
              <a:rPr lang="en-US" dirty="0" smtClean="0"/>
              <a:t> = 1.2 = </a:t>
            </a:r>
            <a:r>
              <a:rPr lang="en-US" dirty="0" err="1" smtClean="0"/>
              <a:t>Time_B</a:t>
            </a:r>
            <a:r>
              <a:rPr lang="en-US" dirty="0" smtClean="0"/>
              <a:t> / </a:t>
            </a:r>
            <a:r>
              <a:rPr lang="en-US" dirty="0" err="1" smtClean="0"/>
              <a:t>Time_A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=&gt;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Time_A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Time_B</a:t>
            </a:r>
            <a:r>
              <a:rPr lang="en-US" baseline="0" dirty="0" smtClean="0"/>
              <a:t> / 1.2 = 24 * 5/6 = 20 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23,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363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talk about elapsed time</a:t>
            </a:r>
            <a:r>
              <a:rPr lang="en-US" baseline="0" dirty="0" smtClean="0"/>
              <a:t> for a single program, we typically mean total response time on an </a:t>
            </a:r>
            <a:r>
              <a:rPr lang="en-US" i="1" baseline="0" dirty="0" smtClean="0"/>
              <a:t>unloaded</a:t>
            </a:r>
            <a:r>
              <a:rPr lang="en-US" i="0" baseline="0" dirty="0" smtClean="0"/>
              <a:t> machine.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23,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1542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837E2C4-F3B2-254E-BDC3-EA7727AEEA6E}" type="datetime4">
              <a:rPr lang="en-US" altLang="en-US">
                <a:latin typeface="Times New Roman" charset="0"/>
              </a:rPr>
              <a:pPr/>
              <a:t>August 23,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ABBB438-79C1-6B4A-85A9-3D2CBE0186D1}" type="slidenum">
              <a:rPr lang="en-US" altLang="en-US">
                <a:latin typeface="Times New Roman" charset="0"/>
              </a:rPr>
              <a:pPr/>
              <a:t>12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52C8793-454B-C144-9669-BA23ED07F68E}" type="datetime4">
              <a:rPr lang="en-US" altLang="en-US">
                <a:latin typeface="Times New Roman" charset="0"/>
              </a:rPr>
              <a:pPr/>
              <a:t>August 23,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8BE43C0-E986-AA44-9B40-738330CA227C}" type="slidenum">
              <a:rPr lang="en-US" altLang="en-US">
                <a:latin typeface="Times New Roman" charset="0"/>
              </a:rPr>
              <a:pPr/>
              <a:t>14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Increasing clock</a:t>
            </a:r>
            <a:r>
              <a:rPr lang="en-AU" altLang="en-US" baseline="0" dirty="0" smtClean="0">
                <a:latin typeface="Times New Roman" charset="0"/>
              </a:rPr>
              <a:t> rate</a:t>
            </a:r>
          </a:p>
          <a:p>
            <a:r>
              <a:rPr lang="en-AU" altLang="en-US" baseline="0" dirty="0" smtClean="0">
                <a:latin typeface="Times New Roman" charset="0"/>
              </a:rPr>
              <a:t>	=&gt; shorter clock period</a:t>
            </a:r>
          </a:p>
          <a:p>
            <a:r>
              <a:rPr lang="en-AU" altLang="en-US" baseline="0" dirty="0" smtClean="0">
                <a:latin typeface="Times New Roman" charset="0"/>
              </a:rPr>
              <a:t>	=&gt; Shorter instructions, but more of them</a:t>
            </a:r>
          </a:p>
          <a:p>
            <a:r>
              <a:rPr lang="en-AU" altLang="en-US" baseline="0" dirty="0" smtClean="0">
                <a:latin typeface="Times New Roman" charset="0"/>
              </a:rPr>
              <a:t>	=&gt; More total clock cycles</a:t>
            </a:r>
            <a:endParaRPr lang="en-AU" altLang="en-US" dirty="0" smtClean="0">
              <a:latin typeface="Times New Roman" charset="0"/>
            </a:endParaRPr>
          </a:p>
          <a:p>
            <a:r>
              <a:rPr lang="en-AU" altLang="en-US" dirty="0" smtClean="0">
                <a:latin typeface="Times New Roman" charset="0"/>
              </a:rPr>
              <a:t>Reduce number of clock cycles</a:t>
            </a:r>
          </a:p>
          <a:p>
            <a:r>
              <a:rPr lang="en-AU" altLang="en-US" dirty="0" smtClean="0">
                <a:latin typeface="Times New Roman" charset="0"/>
              </a:rPr>
              <a:t>	=&gt;</a:t>
            </a:r>
            <a:r>
              <a:rPr lang="en-AU" altLang="en-US" baseline="0" dirty="0" smtClean="0">
                <a:latin typeface="Times New Roman" charset="0"/>
              </a:rPr>
              <a:t> Fewer instructions, </a:t>
            </a:r>
          </a:p>
          <a:p>
            <a:r>
              <a:rPr lang="en-AU" altLang="en-US" baseline="0" dirty="0" smtClean="0">
                <a:latin typeface="Times New Roman" charset="0"/>
              </a:rPr>
              <a:t>	     but they become longer since they must be more complicated</a:t>
            </a:r>
          </a:p>
          <a:p>
            <a:r>
              <a:rPr lang="en-AU" altLang="en-US" baseline="0" dirty="0" smtClean="0">
                <a:latin typeface="Times New Roman" charset="0"/>
              </a:rPr>
              <a:t>	=&gt; longer clock period</a:t>
            </a:r>
          </a:p>
          <a:p>
            <a:r>
              <a:rPr lang="en-AU" altLang="en-US" baseline="0" dirty="0" smtClean="0">
                <a:latin typeface="Times New Roman" charset="0"/>
              </a:rPr>
              <a:t>	=&gt; reduced clock rate</a:t>
            </a:r>
            <a:endParaRPr lang="en-AU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FA90A94-7CDC-6449-A06E-38EA2B84B664}" type="datetime4">
              <a:rPr lang="en-US" altLang="en-US">
                <a:latin typeface="Times New Roman" charset="0"/>
              </a:rPr>
              <a:pPr/>
              <a:t>August 23,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1 — Computer Abstractions and Technology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7110D6C-BABE-E841-B58F-E811DA3D1202}" type="slidenum">
              <a:rPr lang="en-US" altLang="en-US">
                <a:latin typeface="Times New Roman" charset="0"/>
              </a:rPr>
              <a:pPr/>
              <a:t>15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CPU Time = Clock cycles / Clock</a:t>
            </a:r>
            <a:r>
              <a:rPr lang="en-AU" altLang="en-US" baseline="0" dirty="0" smtClean="0">
                <a:latin typeface="Times New Roman" charset="0"/>
              </a:rPr>
              <a:t> Rate</a:t>
            </a:r>
            <a:endParaRPr lang="en-AU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1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7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8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9.wmf"/><Relationship Id="rId6" Type="http://schemas.openxmlformats.org/officeDocument/2006/relationships/image" Target="../media/image20.png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21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7.e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1582738"/>
            <a:ext cx="7772400" cy="70788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Measuring Performance</a:t>
            </a:r>
            <a:endParaRPr lang="en-US" dirty="0"/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600" dirty="0"/>
              <a:t>Instructor: Robert </a:t>
            </a:r>
            <a:r>
              <a:rPr lang="en-US" altLang="en-US" sz="3600" dirty="0" smtClean="0"/>
              <a:t>Utterback</a:t>
            </a:r>
          </a:p>
          <a:p>
            <a:r>
              <a:rPr lang="en-US" altLang="en-US" sz="3600" dirty="0" smtClean="0"/>
              <a:t>Lecture 2</a:t>
            </a: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B runs a program in 24 seconds.</a:t>
            </a:r>
          </a:p>
          <a:p>
            <a:r>
              <a:rPr lang="en-US" dirty="0" smtClean="0"/>
              <a:t>Computer A runs the program 1.2 times faster.</a:t>
            </a:r>
          </a:p>
          <a:p>
            <a:r>
              <a:rPr lang="en-US" dirty="0" smtClean="0"/>
              <a:t>How long does the program take on computer A?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 smtClean="0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10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6791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Execution 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 smtClean="0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11</a:t>
            </a:fld>
            <a:endParaRPr lang="en-AU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800" kern="0" smtClean="0"/>
              <a:t>Elapsed (Wallclock)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kern="0" smtClean="0"/>
              <a:t>Total response time, including all aspects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kern="0" smtClean="0"/>
              <a:t>Processing, I/O, OS overhead, idle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kern="0" smtClean="0"/>
              <a:t>Determines system performance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kern="0" smtClean="0"/>
              <a:t>CPU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kern="0" smtClean="0"/>
              <a:t>Time spent processing a given job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kern="0" smtClean="0"/>
              <a:t>Discounts I/O time, other jobs’ shares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kern="0" smtClean="0"/>
              <a:t>Comprises user CPU time and system CPU time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kern="0" smtClean="0"/>
              <a:t>User CPU time: CPU time spent in a program itself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kern="0" smtClean="0"/>
              <a:t>System CPU time: CPU time spent in the OS performing task on behalf of the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kern="0" smtClean="0"/>
              <a:t>Different programs are affected differently by CPU and system performance</a:t>
            </a:r>
            <a:endParaRPr lang="en-US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89269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61F9C212-EDAA-194B-B495-F837438B9D5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AU" altLang="en-US" sz="1400"/>
          </a:p>
        </p:txBody>
      </p:sp>
      <p:sp>
        <p:nvSpPr>
          <p:cNvPr id="73730" name="Line 2"/>
          <p:cNvSpPr>
            <a:spLocks noChangeShapeType="1"/>
          </p:cNvSpPr>
          <p:nvPr/>
        </p:nvSpPr>
        <p:spPr bwMode="auto">
          <a:xfrm>
            <a:off x="2627313" y="2493963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1" name="Line 3"/>
          <p:cNvSpPr>
            <a:spLocks noChangeShapeType="1"/>
          </p:cNvSpPr>
          <p:nvPr/>
        </p:nvSpPr>
        <p:spPr bwMode="auto">
          <a:xfrm>
            <a:off x="2627313" y="2565400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2" name="Line 4"/>
          <p:cNvSpPr>
            <a:spLocks noChangeShapeType="1"/>
          </p:cNvSpPr>
          <p:nvPr/>
        </p:nvSpPr>
        <p:spPr bwMode="auto">
          <a:xfrm>
            <a:off x="4356100" y="2565400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>
            <a:off x="6083300" y="2565400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7812088" y="2565400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CPU Clocking</a:t>
            </a:r>
            <a:endParaRPr lang="en-AU" altLang="en-US"/>
          </a:p>
        </p:txBody>
      </p:sp>
      <p:sp>
        <p:nvSpPr>
          <p:cNvPr id="7373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28725"/>
          </a:xfrm>
        </p:spPr>
        <p:txBody>
          <a:bodyPr/>
          <a:lstStyle/>
          <a:p>
            <a:pPr eaLnBrk="1" hangingPunct="1"/>
            <a:r>
              <a:rPr lang="en-US" altLang="en-US" sz="2800"/>
              <a:t>Operation of digital hardware governed by a constant-rate clock</a:t>
            </a:r>
            <a:endParaRPr lang="en-AU" altLang="en-US" sz="2800"/>
          </a:p>
        </p:txBody>
      </p:sp>
      <p:sp>
        <p:nvSpPr>
          <p:cNvPr id="73737" name="Line 10"/>
          <p:cNvSpPr>
            <a:spLocks noChangeShapeType="1"/>
          </p:cNvSpPr>
          <p:nvPr/>
        </p:nvSpPr>
        <p:spPr bwMode="auto">
          <a:xfrm>
            <a:off x="2627313" y="2709863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8" name="Line 11"/>
          <p:cNvSpPr>
            <a:spLocks noChangeShapeType="1"/>
          </p:cNvSpPr>
          <p:nvPr/>
        </p:nvSpPr>
        <p:spPr bwMode="auto">
          <a:xfrm>
            <a:off x="2627313" y="27098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9" name="Line 12"/>
          <p:cNvSpPr>
            <a:spLocks noChangeShapeType="1"/>
          </p:cNvSpPr>
          <p:nvPr/>
        </p:nvSpPr>
        <p:spPr bwMode="auto">
          <a:xfrm>
            <a:off x="3490913" y="27098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0" name="Line 13"/>
          <p:cNvSpPr>
            <a:spLocks noChangeShapeType="1"/>
          </p:cNvSpPr>
          <p:nvPr/>
        </p:nvSpPr>
        <p:spPr bwMode="auto">
          <a:xfrm>
            <a:off x="3490913" y="29972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1" name="Line 14"/>
          <p:cNvSpPr>
            <a:spLocks noChangeShapeType="1"/>
          </p:cNvSpPr>
          <p:nvPr/>
        </p:nvSpPr>
        <p:spPr bwMode="auto">
          <a:xfrm>
            <a:off x="2339975" y="2997200"/>
            <a:ext cx="287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2" name="Line 15"/>
          <p:cNvSpPr>
            <a:spLocks noChangeShapeType="1"/>
          </p:cNvSpPr>
          <p:nvPr/>
        </p:nvSpPr>
        <p:spPr bwMode="auto">
          <a:xfrm>
            <a:off x="4356100" y="2709863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3" name="Line 16"/>
          <p:cNvSpPr>
            <a:spLocks noChangeShapeType="1"/>
          </p:cNvSpPr>
          <p:nvPr/>
        </p:nvSpPr>
        <p:spPr bwMode="auto">
          <a:xfrm>
            <a:off x="4356100" y="27098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4" name="Line 17"/>
          <p:cNvSpPr>
            <a:spLocks noChangeShapeType="1"/>
          </p:cNvSpPr>
          <p:nvPr/>
        </p:nvSpPr>
        <p:spPr bwMode="auto">
          <a:xfrm>
            <a:off x="5219700" y="27098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5" name="Line 18"/>
          <p:cNvSpPr>
            <a:spLocks noChangeShapeType="1"/>
          </p:cNvSpPr>
          <p:nvPr/>
        </p:nvSpPr>
        <p:spPr bwMode="auto">
          <a:xfrm>
            <a:off x="5219700" y="29972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6" name="Line 19"/>
          <p:cNvSpPr>
            <a:spLocks noChangeShapeType="1"/>
          </p:cNvSpPr>
          <p:nvPr/>
        </p:nvSpPr>
        <p:spPr bwMode="auto">
          <a:xfrm>
            <a:off x="6083300" y="2709863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7" name="Line 20"/>
          <p:cNvSpPr>
            <a:spLocks noChangeShapeType="1"/>
          </p:cNvSpPr>
          <p:nvPr/>
        </p:nvSpPr>
        <p:spPr bwMode="auto">
          <a:xfrm>
            <a:off x="6083300" y="27098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8" name="Line 21"/>
          <p:cNvSpPr>
            <a:spLocks noChangeShapeType="1"/>
          </p:cNvSpPr>
          <p:nvPr/>
        </p:nvSpPr>
        <p:spPr bwMode="auto">
          <a:xfrm>
            <a:off x="6946900" y="27098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9" name="Line 22"/>
          <p:cNvSpPr>
            <a:spLocks noChangeShapeType="1"/>
          </p:cNvSpPr>
          <p:nvPr/>
        </p:nvSpPr>
        <p:spPr bwMode="auto">
          <a:xfrm>
            <a:off x="6946900" y="29972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0" name="Line 23"/>
          <p:cNvSpPr>
            <a:spLocks noChangeShapeType="1"/>
          </p:cNvSpPr>
          <p:nvPr/>
        </p:nvSpPr>
        <p:spPr bwMode="auto">
          <a:xfrm>
            <a:off x="7812088" y="27098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1" name="Line 24"/>
          <p:cNvSpPr>
            <a:spLocks noChangeShapeType="1"/>
          </p:cNvSpPr>
          <p:nvPr/>
        </p:nvSpPr>
        <p:spPr bwMode="auto">
          <a:xfrm>
            <a:off x="7812088" y="2709863"/>
            <a:ext cx="2873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2" name="Freeform 25"/>
          <p:cNvSpPr>
            <a:spLocks/>
          </p:cNvSpPr>
          <p:nvPr/>
        </p:nvSpPr>
        <p:spPr bwMode="auto">
          <a:xfrm>
            <a:off x="4211638" y="3789363"/>
            <a:ext cx="288925" cy="287337"/>
          </a:xfrm>
          <a:custGeom>
            <a:avLst/>
            <a:gdLst>
              <a:gd name="T0" fmla="*/ 0 w 182"/>
              <a:gd name="T1" fmla="*/ 2147483646 h 181"/>
              <a:gd name="T2" fmla="*/ 2147483646 w 182"/>
              <a:gd name="T3" fmla="*/ 0 h 181"/>
              <a:gd name="T4" fmla="*/ 2147483646 w 182"/>
              <a:gd name="T5" fmla="*/ 0 h 181"/>
              <a:gd name="T6" fmla="*/ 2147483646 w 182"/>
              <a:gd name="T7" fmla="*/ 2147483646 h 181"/>
              <a:gd name="T8" fmla="*/ 2147483646 w 182"/>
              <a:gd name="T9" fmla="*/ 2147483646 h 181"/>
              <a:gd name="T10" fmla="*/ 2147483646 w 182"/>
              <a:gd name="T11" fmla="*/ 2147483646 h 181"/>
              <a:gd name="T12" fmla="*/ 0 w 182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53" name="Freeform 26"/>
          <p:cNvSpPr>
            <a:spLocks/>
          </p:cNvSpPr>
          <p:nvPr/>
        </p:nvSpPr>
        <p:spPr bwMode="auto">
          <a:xfrm>
            <a:off x="5940425" y="3789363"/>
            <a:ext cx="288925" cy="287337"/>
          </a:xfrm>
          <a:custGeom>
            <a:avLst/>
            <a:gdLst>
              <a:gd name="T0" fmla="*/ 0 w 182"/>
              <a:gd name="T1" fmla="*/ 2147483646 h 181"/>
              <a:gd name="T2" fmla="*/ 2147483646 w 182"/>
              <a:gd name="T3" fmla="*/ 0 h 181"/>
              <a:gd name="T4" fmla="*/ 2147483646 w 182"/>
              <a:gd name="T5" fmla="*/ 0 h 181"/>
              <a:gd name="T6" fmla="*/ 2147483646 w 182"/>
              <a:gd name="T7" fmla="*/ 2147483646 h 181"/>
              <a:gd name="T8" fmla="*/ 2147483646 w 182"/>
              <a:gd name="T9" fmla="*/ 2147483646 h 181"/>
              <a:gd name="T10" fmla="*/ 2147483646 w 182"/>
              <a:gd name="T11" fmla="*/ 2147483646 h 181"/>
              <a:gd name="T12" fmla="*/ 0 w 182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54" name="Freeform 27"/>
          <p:cNvSpPr>
            <a:spLocks/>
          </p:cNvSpPr>
          <p:nvPr/>
        </p:nvSpPr>
        <p:spPr bwMode="auto">
          <a:xfrm>
            <a:off x="7667625" y="3789363"/>
            <a:ext cx="288925" cy="287337"/>
          </a:xfrm>
          <a:custGeom>
            <a:avLst/>
            <a:gdLst>
              <a:gd name="T0" fmla="*/ 0 w 182"/>
              <a:gd name="T1" fmla="*/ 2147483646 h 181"/>
              <a:gd name="T2" fmla="*/ 2147483646 w 182"/>
              <a:gd name="T3" fmla="*/ 0 h 181"/>
              <a:gd name="T4" fmla="*/ 2147483646 w 182"/>
              <a:gd name="T5" fmla="*/ 0 h 181"/>
              <a:gd name="T6" fmla="*/ 2147483646 w 182"/>
              <a:gd name="T7" fmla="*/ 2147483646 h 181"/>
              <a:gd name="T8" fmla="*/ 2147483646 w 182"/>
              <a:gd name="T9" fmla="*/ 2147483646 h 181"/>
              <a:gd name="T10" fmla="*/ 2147483646 w 182"/>
              <a:gd name="T11" fmla="*/ 2147483646 h 181"/>
              <a:gd name="T12" fmla="*/ 0 w 182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55" name="Line 28"/>
          <p:cNvSpPr>
            <a:spLocks noChangeShapeType="1"/>
          </p:cNvSpPr>
          <p:nvPr/>
        </p:nvSpPr>
        <p:spPr bwMode="auto">
          <a:xfrm>
            <a:off x="2339975" y="4221163"/>
            <a:ext cx="5903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6" name="Line 29"/>
          <p:cNvSpPr>
            <a:spLocks noChangeShapeType="1"/>
          </p:cNvSpPr>
          <p:nvPr/>
        </p:nvSpPr>
        <p:spPr bwMode="auto">
          <a:xfrm flipV="1">
            <a:off x="2339975" y="2565400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7" name="Text Box 30"/>
          <p:cNvSpPr txBox="1">
            <a:spLocks noChangeArrowheads="1"/>
          </p:cNvSpPr>
          <p:nvPr/>
        </p:nvSpPr>
        <p:spPr bwMode="auto">
          <a:xfrm>
            <a:off x="684213" y="2714625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Clock (cycles)</a:t>
            </a:r>
            <a:endParaRPr lang="en-AU" altLang="en-US" sz="1600"/>
          </a:p>
        </p:txBody>
      </p:sp>
      <p:sp>
        <p:nvSpPr>
          <p:cNvPr id="73758" name="Text Box 31"/>
          <p:cNvSpPr txBox="1">
            <a:spLocks noChangeArrowheads="1"/>
          </p:cNvSpPr>
          <p:nvPr/>
        </p:nvSpPr>
        <p:spPr bwMode="auto">
          <a:xfrm>
            <a:off x="684213" y="3146425"/>
            <a:ext cx="16859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Data transfer</a:t>
            </a:r>
            <a:br>
              <a:rPr lang="en-US" altLang="en-US" sz="1600"/>
            </a:br>
            <a:r>
              <a:rPr lang="en-US" altLang="en-US" sz="1600"/>
              <a:t>and computation</a:t>
            </a:r>
            <a:endParaRPr lang="en-AU" altLang="en-US" sz="1600"/>
          </a:p>
        </p:txBody>
      </p:sp>
      <p:sp>
        <p:nvSpPr>
          <p:cNvPr id="73759" name="Text Box 32"/>
          <p:cNvSpPr txBox="1">
            <a:spLocks noChangeArrowheads="1"/>
          </p:cNvSpPr>
          <p:nvPr/>
        </p:nvSpPr>
        <p:spPr bwMode="auto">
          <a:xfrm>
            <a:off x="684213" y="3794125"/>
            <a:ext cx="1336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Update state</a:t>
            </a:r>
            <a:endParaRPr lang="en-AU" altLang="en-US" sz="1600"/>
          </a:p>
        </p:txBody>
      </p:sp>
      <p:sp>
        <p:nvSpPr>
          <p:cNvPr id="73760" name="Rectangle 33"/>
          <p:cNvSpPr>
            <a:spLocks noChangeArrowheads="1"/>
          </p:cNvSpPr>
          <p:nvPr/>
        </p:nvSpPr>
        <p:spPr bwMode="auto">
          <a:xfrm>
            <a:off x="2916238" y="2420938"/>
            <a:ext cx="1150937" cy="144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3761" name="Text Box 34"/>
          <p:cNvSpPr txBox="1">
            <a:spLocks noChangeArrowheads="1"/>
          </p:cNvSpPr>
          <p:nvPr/>
        </p:nvSpPr>
        <p:spPr bwMode="auto">
          <a:xfrm>
            <a:off x="2843213" y="2281238"/>
            <a:ext cx="1311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Clock period</a:t>
            </a:r>
            <a:endParaRPr lang="en-AU" altLang="en-US" sz="1600"/>
          </a:p>
        </p:txBody>
      </p:sp>
      <p:sp>
        <p:nvSpPr>
          <p:cNvPr id="73762" name="Rectangle 35"/>
          <p:cNvSpPr>
            <a:spLocks noChangeArrowheads="1"/>
          </p:cNvSpPr>
          <p:nvPr/>
        </p:nvSpPr>
        <p:spPr bwMode="auto">
          <a:xfrm>
            <a:off x="1182688" y="4437063"/>
            <a:ext cx="7772400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/>
              <a:t>Clock period: duration of a clock cycle</a:t>
            </a:r>
          </a:p>
          <a:p>
            <a:pPr lvl="1" eaLnBrk="1" hangingPunct="1"/>
            <a:r>
              <a:rPr lang="en-US" altLang="en-US" sz="2400"/>
              <a:t>e.g., 250ps = 0.25ns = 250×10</a:t>
            </a:r>
            <a:r>
              <a:rPr lang="en-US" altLang="en-US" sz="2400" baseline="30000"/>
              <a:t>–12</a:t>
            </a:r>
            <a:r>
              <a:rPr lang="en-US" altLang="en-US" sz="2400"/>
              <a:t>s</a:t>
            </a:r>
          </a:p>
          <a:p>
            <a:pPr eaLnBrk="1" hangingPunct="1"/>
            <a:r>
              <a:rPr lang="en-US" altLang="en-US" sz="2800"/>
              <a:t>Clock frequency (rate): cycles per second</a:t>
            </a:r>
          </a:p>
          <a:p>
            <a:pPr lvl="1" eaLnBrk="1" hangingPunct="1"/>
            <a:r>
              <a:rPr lang="en-US" altLang="en-US" sz="2400"/>
              <a:t>e.g., 4.0GHz = 4000MHz = 4.0×10</a:t>
            </a:r>
            <a:r>
              <a:rPr lang="en-US" altLang="en-US" sz="2400" baseline="30000"/>
              <a:t>9</a:t>
            </a:r>
            <a:r>
              <a:rPr lang="en-US" altLang="en-US" sz="2400"/>
              <a:t>Hz</a:t>
            </a:r>
            <a:endParaRPr lang="en-AU" altLang="en-US" sz="2400"/>
          </a:p>
        </p:txBody>
      </p:sp>
      <p:sp>
        <p:nvSpPr>
          <p:cNvPr id="73763" name="Freeform 36"/>
          <p:cNvSpPr>
            <a:spLocks/>
          </p:cNvSpPr>
          <p:nvPr/>
        </p:nvSpPr>
        <p:spPr bwMode="auto">
          <a:xfrm>
            <a:off x="4356100" y="3284538"/>
            <a:ext cx="1727200" cy="287337"/>
          </a:xfrm>
          <a:custGeom>
            <a:avLst/>
            <a:gdLst>
              <a:gd name="T0" fmla="*/ 0 w 1088"/>
              <a:gd name="T1" fmla="*/ 2147483646 h 181"/>
              <a:gd name="T2" fmla="*/ 2147483646 w 1088"/>
              <a:gd name="T3" fmla="*/ 0 h 181"/>
              <a:gd name="T4" fmla="*/ 2147483646 w 1088"/>
              <a:gd name="T5" fmla="*/ 0 h 181"/>
              <a:gd name="T6" fmla="*/ 2147483646 w 1088"/>
              <a:gd name="T7" fmla="*/ 2147483646 h 181"/>
              <a:gd name="T8" fmla="*/ 2147483646 w 1088"/>
              <a:gd name="T9" fmla="*/ 2147483646 h 181"/>
              <a:gd name="T10" fmla="*/ 2147483646 w 1088"/>
              <a:gd name="T11" fmla="*/ 2147483646 h 181"/>
              <a:gd name="T12" fmla="*/ 0 w 1088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64" name="Freeform 37"/>
          <p:cNvSpPr>
            <a:spLocks/>
          </p:cNvSpPr>
          <p:nvPr/>
        </p:nvSpPr>
        <p:spPr bwMode="auto">
          <a:xfrm>
            <a:off x="2627313" y="3284538"/>
            <a:ext cx="1727200" cy="287337"/>
          </a:xfrm>
          <a:custGeom>
            <a:avLst/>
            <a:gdLst>
              <a:gd name="T0" fmla="*/ 0 w 1088"/>
              <a:gd name="T1" fmla="*/ 2147483646 h 181"/>
              <a:gd name="T2" fmla="*/ 2147483646 w 1088"/>
              <a:gd name="T3" fmla="*/ 0 h 181"/>
              <a:gd name="T4" fmla="*/ 2147483646 w 1088"/>
              <a:gd name="T5" fmla="*/ 0 h 181"/>
              <a:gd name="T6" fmla="*/ 2147483646 w 1088"/>
              <a:gd name="T7" fmla="*/ 2147483646 h 181"/>
              <a:gd name="T8" fmla="*/ 2147483646 w 1088"/>
              <a:gd name="T9" fmla="*/ 2147483646 h 181"/>
              <a:gd name="T10" fmla="*/ 2147483646 w 1088"/>
              <a:gd name="T11" fmla="*/ 2147483646 h 181"/>
              <a:gd name="T12" fmla="*/ 0 w 1088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65" name="Freeform 38"/>
          <p:cNvSpPr>
            <a:spLocks/>
          </p:cNvSpPr>
          <p:nvPr/>
        </p:nvSpPr>
        <p:spPr bwMode="auto">
          <a:xfrm>
            <a:off x="6083300" y="3284538"/>
            <a:ext cx="1727200" cy="287337"/>
          </a:xfrm>
          <a:custGeom>
            <a:avLst/>
            <a:gdLst>
              <a:gd name="T0" fmla="*/ 0 w 1088"/>
              <a:gd name="T1" fmla="*/ 2147483646 h 181"/>
              <a:gd name="T2" fmla="*/ 2147483646 w 1088"/>
              <a:gd name="T3" fmla="*/ 0 h 181"/>
              <a:gd name="T4" fmla="*/ 2147483646 w 1088"/>
              <a:gd name="T5" fmla="*/ 0 h 181"/>
              <a:gd name="T6" fmla="*/ 2147483646 w 1088"/>
              <a:gd name="T7" fmla="*/ 2147483646 h 181"/>
              <a:gd name="T8" fmla="*/ 2147483646 w 1088"/>
              <a:gd name="T9" fmla="*/ 2147483646 h 181"/>
              <a:gd name="T10" fmla="*/ 2147483646 w 1088"/>
              <a:gd name="T11" fmla="*/ 2147483646 h 181"/>
              <a:gd name="T12" fmla="*/ 0 w 1088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 smtClean="0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13</a:t>
            </a:fld>
            <a:endParaRPr lang="en-AU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94013" y="1722438"/>
          <a:ext cx="374332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1" name="Equation" r:id="rId3" imgW="1701720" imgH="393480" progId="Equation.3">
                  <p:embed/>
                </p:oleObj>
              </mc:Choice>
              <mc:Fallback>
                <p:oleObj name="Equation" r:id="rId3" imgW="1701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3" y="1722438"/>
                        <a:ext cx="3743325" cy="865187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66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8C1F27D5-8D82-6F45-BD38-62BF83ACCE15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AU" altLang="en-US" sz="140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CPU Time</a:t>
            </a:r>
            <a:endParaRPr lang="en-AU" alt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968625"/>
            <a:ext cx="8270875" cy="3268663"/>
          </a:xfrm>
        </p:spPr>
        <p:txBody>
          <a:bodyPr/>
          <a:lstStyle/>
          <a:p>
            <a:pPr eaLnBrk="1" hangingPunct="1"/>
            <a:r>
              <a:rPr lang="en-US" altLang="en-US"/>
              <a:t>Performance improved by</a:t>
            </a:r>
          </a:p>
          <a:p>
            <a:pPr lvl="1" eaLnBrk="1" hangingPunct="1"/>
            <a:r>
              <a:rPr lang="en-US" altLang="en-US"/>
              <a:t>Reducing number of clock cycles</a:t>
            </a:r>
          </a:p>
          <a:p>
            <a:pPr lvl="1" eaLnBrk="1" hangingPunct="1"/>
            <a:r>
              <a:rPr lang="en-US" altLang="en-US"/>
              <a:t>Increasing clock rate</a:t>
            </a:r>
          </a:p>
          <a:p>
            <a:pPr lvl="1" eaLnBrk="1" hangingPunct="1"/>
            <a:r>
              <a:rPr lang="en-US" altLang="en-US"/>
              <a:t>Hardware designer must often trade off clock rate against cycle count</a:t>
            </a:r>
            <a:endParaRPr lang="en-AU" altLang="en-US"/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1036638" y="1428750"/>
          <a:ext cx="7459662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7" name="Equation" r:id="rId4" imgW="3390900" imgH="660400" progId="Equation.3">
                  <p:embed/>
                </p:oleObj>
              </mc:Choice>
              <mc:Fallback>
                <p:oleObj name="Equation" r:id="rId4" imgW="3390900" imgH="660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1428750"/>
                        <a:ext cx="7459662" cy="14525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7FB419A7-A386-BA43-B549-3DE987160BD2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AU" altLang="en-US" sz="1400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CPU Time Example</a:t>
            </a:r>
            <a:endParaRPr lang="en-AU" alt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917825"/>
          </a:xfrm>
        </p:spPr>
        <p:txBody>
          <a:bodyPr/>
          <a:lstStyle/>
          <a:p>
            <a:pPr eaLnBrk="1" hangingPunct="1"/>
            <a:r>
              <a:rPr lang="en-US" altLang="en-US" sz="2400"/>
              <a:t>Computer A: 2GHz clock, 10s CPU time</a:t>
            </a:r>
          </a:p>
          <a:p>
            <a:pPr eaLnBrk="1" hangingPunct="1"/>
            <a:r>
              <a:rPr lang="en-US" altLang="en-US" sz="2400"/>
              <a:t>Designing Computer B</a:t>
            </a:r>
          </a:p>
          <a:p>
            <a:pPr lvl="1" eaLnBrk="1" hangingPunct="1"/>
            <a:r>
              <a:rPr lang="en-US" altLang="en-US" sz="2000"/>
              <a:t>Aim for 6s CPU time</a:t>
            </a:r>
          </a:p>
          <a:p>
            <a:pPr lvl="1" eaLnBrk="1" hangingPunct="1"/>
            <a:r>
              <a:rPr lang="en-US" altLang="en-US" sz="2000"/>
              <a:t>Can do faster clock, but causes 1.2 × clock cycles</a:t>
            </a:r>
          </a:p>
          <a:p>
            <a:pPr eaLnBrk="1" hangingPunct="1"/>
            <a:r>
              <a:rPr lang="en-US" altLang="en-US" sz="2400"/>
              <a:t>How fast must Computer B clock be?</a:t>
            </a:r>
          </a:p>
        </p:txBody>
      </p:sp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892175" y="3284538"/>
          <a:ext cx="7135813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5" name="Equation" r:id="rId4" imgW="3568700" imgH="1473200" progId="Equation.3">
                  <p:embed/>
                </p:oleObj>
              </mc:Choice>
              <mc:Fallback>
                <p:oleObj name="Equation" r:id="rId4" imgW="3568700" imgH="147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3284538"/>
                        <a:ext cx="7135813" cy="29464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 smtClean="0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16</a:t>
            </a:fld>
            <a:endParaRPr lang="en-AU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r>
              <a:rPr lang="en-US" altLang="en-US"/>
              <a:t>Instruction Set Architecture (ISA)</a:t>
            </a:r>
          </a:p>
          <a:p>
            <a:pPr lvl="1"/>
            <a:r>
              <a:rPr lang="en-US" altLang="en-US" dirty="0"/>
              <a:t>An abstract interface between the hardware and the lowest-level software that encompasses all the information necessary to write a machine language program that will run correctly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Repertoire of instructions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Registers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Memory access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I/O</a:t>
            </a:r>
          </a:p>
        </p:txBody>
      </p:sp>
    </p:spTree>
    <p:extLst>
      <p:ext uri="{BB962C8B-B14F-4D97-AF65-F5344CB8AC3E}">
        <p14:creationId xmlns:p14="http://schemas.microsoft.com/office/powerpoint/2010/main" val="79190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38609"/>
            <a:ext cx="9281708" cy="769441"/>
          </a:xfrm>
        </p:spPr>
        <p:txBody>
          <a:bodyPr wrap="none">
            <a:normAutofit/>
          </a:bodyPr>
          <a:lstStyle/>
          <a:p>
            <a:r>
              <a:rPr lang="en-US" sz="4000" dirty="0" smtClean="0"/>
              <a:t>Clock Cycles per Instruction (CPI)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 smtClean="0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17</a:t>
            </a:fld>
            <a:endParaRPr lang="en-AU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r>
              <a:rPr lang="en-US" altLang="en-US"/>
              <a:t>Clock Cycles per Instruction (CPI)</a:t>
            </a:r>
          </a:p>
          <a:p>
            <a:pPr lvl="1"/>
            <a:r>
              <a:rPr lang="en-US" altLang="en-US"/>
              <a:t>Average number of clock cycles per instruction for a program</a:t>
            </a:r>
          </a:p>
        </p:txBody>
      </p:sp>
    </p:spTree>
    <p:extLst>
      <p:ext uri="{BB962C8B-B14F-4D97-AF65-F5344CB8AC3E}">
        <p14:creationId xmlns:p14="http://schemas.microsoft.com/office/powerpoint/2010/main" val="183389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4834F66E-3FEF-6242-BC5C-E166BE578017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AU" altLang="en-US" sz="1400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 Count and CPI</a:t>
            </a:r>
            <a:endParaRPr lang="en-AU" alt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3462338"/>
            <a:ext cx="7772400" cy="2774950"/>
          </a:xfrm>
        </p:spPr>
        <p:txBody>
          <a:bodyPr/>
          <a:lstStyle/>
          <a:p>
            <a:pPr eaLnBrk="1" hangingPunct="1"/>
            <a:r>
              <a:rPr lang="en-US" altLang="en-US" sz="2800"/>
              <a:t>Instruction Count for a program</a:t>
            </a:r>
          </a:p>
          <a:p>
            <a:pPr lvl="1" eaLnBrk="1" hangingPunct="1"/>
            <a:r>
              <a:rPr lang="en-US" altLang="en-US" sz="2400"/>
              <a:t>Determined by program, ISA and compiler</a:t>
            </a:r>
          </a:p>
          <a:p>
            <a:pPr eaLnBrk="1" hangingPunct="1"/>
            <a:r>
              <a:rPr lang="en-US" altLang="en-US" sz="2800"/>
              <a:t>Average cycles per instruction</a:t>
            </a:r>
          </a:p>
          <a:p>
            <a:pPr lvl="1" eaLnBrk="1" hangingPunct="1"/>
            <a:r>
              <a:rPr lang="en-US" altLang="en-US" sz="2400"/>
              <a:t>Determined by CPU hardware</a:t>
            </a:r>
          </a:p>
          <a:p>
            <a:pPr lvl="1" eaLnBrk="1" hangingPunct="1"/>
            <a:r>
              <a:rPr lang="en-US" altLang="en-US" sz="2400"/>
              <a:t>If different instructions have different CPI</a:t>
            </a:r>
          </a:p>
          <a:p>
            <a:pPr lvl="2" eaLnBrk="1" hangingPunct="1"/>
            <a:r>
              <a:rPr lang="en-US" altLang="en-US" sz="2000"/>
              <a:t>Average CPI affected by instruction mix</a:t>
            </a:r>
            <a:endParaRPr lang="en-AU" altLang="en-US" sz="2000"/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706438" y="1319213"/>
          <a:ext cx="8129587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3" name="Equation" r:id="rId4" imgW="3695700" imgH="939800" progId="Equation.3">
                  <p:embed/>
                </p:oleObj>
              </mc:Choice>
              <mc:Fallback>
                <p:oleObj name="Equation" r:id="rId4" imgW="36957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1319213"/>
                        <a:ext cx="8129587" cy="20637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856B6FDC-E3B6-5749-A059-6AD4CEEC664F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AU" altLang="en-US" sz="1400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CPI Example</a:t>
            </a:r>
            <a:endParaRPr lang="en-AU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016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Computer A: Cycle Time = 250ps, CPI = 2.0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Computer B: Cycle Time = 500ps, CPI = 1.2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Same ISA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Which is faster, and by how much?</a:t>
            </a:r>
            <a:endParaRPr lang="en-AU" altLang="en-US" sz="2800"/>
          </a:p>
        </p:txBody>
      </p:sp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1066800" y="3141663"/>
          <a:ext cx="7034213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3" name="Equation" r:id="rId4" imgW="3517900" imgH="1498600" progId="Equation.3">
                  <p:embed/>
                </p:oleObj>
              </mc:Choice>
              <mc:Fallback>
                <p:oleObj name="Equation" r:id="rId4" imgW="3517900" imgH="149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41663"/>
                        <a:ext cx="7034213" cy="29972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5" name="AutoShape 5"/>
          <p:cNvSpPr>
            <a:spLocks/>
          </p:cNvSpPr>
          <p:nvPr/>
        </p:nvSpPr>
        <p:spPr bwMode="auto">
          <a:xfrm>
            <a:off x="7164388" y="3717925"/>
            <a:ext cx="1722437" cy="360363"/>
          </a:xfrm>
          <a:prstGeom prst="borderCallout1">
            <a:avLst>
              <a:gd name="adj1" fmla="val 31718"/>
              <a:gd name="adj2" fmla="val -4426"/>
              <a:gd name="adj3" fmla="val 48019"/>
              <a:gd name="adj4" fmla="val -555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 is faster…</a:t>
            </a:r>
            <a:endParaRPr lang="en-AU" altLang="en-US" sz="1800"/>
          </a:p>
        </p:txBody>
      </p:sp>
      <p:sp>
        <p:nvSpPr>
          <p:cNvPr id="81926" name="AutoShape 6"/>
          <p:cNvSpPr>
            <a:spLocks/>
          </p:cNvSpPr>
          <p:nvPr/>
        </p:nvSpPr>
        <p:spPr bwMode="auto">
          <a:xfrm>
            <a:off x="7164388" y="5518150"/>
            <a:ext cx="1722437" cy="360363"/>
          </a:xfrm>
          <a:prstGeom prst="borderCallout1">
            <a:avLst>
              <a:gd name="adj1" fmla="val 31718"/>
              <a:gd name="adj2" fmla="val -4426"/>
              <a:gd name="adj3" fmla="val 22468"/>
              <a:gd name="adj4" fmla="val -1294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…by this much</a:t>
            </a:r>
            <a:endParaRPr lang="en-AU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5" grpId="0" animBg="1"/>
      <p:bldP spid="819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steps to transform a program written in C into a representation that is directly executed by a computer processor?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 smtClean="0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5329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C84378FB-0DC1-E64B-B4CB-5BCDB3EF0D69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AU" altLang="en-US" sz="1400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CPI in More Detail</a:t>
            </a:r>
            <a:endParaRPr lang="en-AU" alt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28725"/>
          </a:xfrm>
        </p:spPr>
        <p:txBody>
          <a:bodyPr/>
          <a:lstStyle/>
          <a:p>
            <a:pPr eaLnBrk="1" hangingPunct="1"/>
            <a:r>
              <a:rPr lang="en-US" altLang="en-US"/>
              <a:t>If different instruction classes take different numbers of cycles</a:t>
            </a:r>
            <a:endParaRPr lang="en-AU" altLang="en-US"/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1436688" y="2420938"/>
          <a:ext cx="64277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67" name="Equation" r:id="rId4" imgW="2921000" imgH="431800" progId="Equation.3">
                  <p:embed/>
                </p:oleObj>
              </mc:Choice>
              <mc:Fallback>
                <p:oleObj name="Equation" r:id="rId4" imgW="29210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2420938"/>
                        <a:ext cx="6427787" cy="94932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1182688" y="3573463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Weighted average CPI</a:t>
            </a:r>
            <a:endParaRPr lang="en-AU" altLang="en-US"/>
          </a:p>
        </p:txBody>
      </p:sp>
      <p:graphicFrame>
        <p:nvGraphicFramePr>
          <p:cNvPr id="83974" name="Object 6"/>
          <p:cNvGraphicFramePr>
            <a:graphicFrameLocks noChangeAspect="1"/>
          </p:cNvGraphicFramePr>
          <p:nvPr/>
        </p:nvGraphicFramePr>
        <p:xfrm>
          <a:off x="588963" y="4292600"/>
          <a:ext cx="81057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68" name="Equation" r:id="rId6" imgW="3683000" imgH="431800" progId="Equation.3">
                  <p:embed/>
                </p:oleObj>
              </mc:Choice>
              <mc:Fallback>
                <p:oleObj name="Equation" r:id="rId6" imgW="36830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4292600"/>
                        <a:ext cx="8105775" cy="94932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5" name="AutoShape 7"/>
          <p:cNvSpPr>
            <a:spLocks/>
          </p:cNvSpPr>
          <p:nvPr/>
        </p:nvSpPr>
        <p:spPr bwMode="auto">
          <a:xfrm rot="5400000">
            <a:off x="6947694" y="4293394"/>
            <a:ext cx="215900" cy="2376488"/>
          </a:xfrm>
          <a:prstGeom prst="rightBrace">
            <a:avLst>
              <a:gd name="adj1" fmla="val 9172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5994400" y="5649913"/>
            <a:ext cx="2085975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Relative frequency</a:t>
            </a:r>
            <a:endParaRPr lang="en-AU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CPI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 smtClean="0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21</a:t>
            </a:fld>
            <a:endParaRPr lang="en-AU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800" kern="0" smtClean="0"/>
              <a:t>Alternative compiled code sequences using instructions in classes A, B, C</a:t>
            </a:r>
            <a:endParaRPr lang="en-AU" altLang="en-US" sz="2800" kern="0" dirty="0"/>
          </a:p>
        </p:txBody>
      </p:sp>
      <p:graphicFrame>
        <p:nvGraphicFramePr>
          <p:cNvPr id="6" name="Group 40"/>
          <p:cNvGraphicFramePr>
            <a:graphicFrameLocks noGrp="1"/>
          </p:cNvGraphicFramePr>
          <p:nvPr/>
        </p:nvGraphicFramePr>
        <p:xfrm>
          <a:off x="1619250" y="2276475"/>
          <a:ext cx="6600825" cy="1593850"/>
        </p:xfrm>
        <a:graphic>
          <a:graphicData uri="http://schemas.openxmlformats.org/drawingml/2006/table">
            <a:tbl>
              <a:tblPr/>
              <a:tblGrid>
                <a:gridCol w="2520950"/>
                <a:gridCol w="1368425"/>
                <a:gridCol w="1368425"/>
                <a:gridCol w="1343025"/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CPI for class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 in sequence 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 in sequence 2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539750" y="4076700"/>
            <a:ext cx="388778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Sequence 1: 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400"/>
              <a:t>IC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400"/>
              <a:t>Clock Cycles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400"/>
              <a:t>Avg. CPI</a:t>
            </a:r>
          </a:p>
        </p:txBody>
      </p:sp>
      <p:sp>
        <p:nvSpPr>
          <p:cNvPr id="8" name="Rectangle 32"/>
          <p:cNvSpPr>
            <a:spLocks noChangeArrowheads="1"/>
          </p:cNvSpPr>
          <p:nvPr/>
        </p:nvSpPr>
        <p:spPr bwMode="auto">
          <a:xfrm>
            <a:off x="4787900" y="4076700"/>
            <a:ext cx="388778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Sequence 2: 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400"/>
              <a:t>IC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400"/>
              <a:t>Clock Cycles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400"/>
              <a:t>Avg. CPI</a:t>
            </a:r>
          </a:p>
        </p:txBody>
      </p:sp>
    </p:spTree>
    <p:extLst>
      <p:ext uri="{BB962C8B-B14F-4D97-AF65-F5344CB8AC3E}">
        <p14:creationId xmlns:p14="http://schemas.microsoft.com/office/powerpoint/2010/main" val="161029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60DBC4AE-5BAF-0841-912A-C890F668567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AU" altLang="en-US" sz="1400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CPI Example</a:t>
            </a:r>
            <a:endParaRPr lang="en-AU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996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Alternative compiled code sequences using instructions in classes A, B, C</a:t>
            </a:r>
            <a:endParaRPr lang="en-AU" altLang="en-US" sz="2800"/>
          </a:p>
        </p:txBody>
      </p:sp>
      <p:graphicFrame>
        <p:nvGraphicFramePr>
          <p:cNvPr id="321576" name="Group 40"/>
          <p:cNvGraphicFramePr>
            <a:graphicFrameLocks noGrp="1"/>
          </p:cNvGraphicFramePr>
          <p:nvPr/>
        </p:nvGraphicFramePr>
        <p:xfrm>
          <a:off x="1619250" y="2276475"/>
          <a:ext cx="6600825" cy="1593850"/>
        </p:xfrm>
        <a:graphic>
          <a:graphicData uri="http://schemas.openxmlformats.org/drawingml/2006/table">
            <a:tbl>
              <a:tblPr/>
              <a:tblGrid>
                <a:gridCol w="2520950"/>
                <a:gridCol w="1368425"/>
                <a:gridCol w="1368425"/>
                <a:gridCol w="1343025"/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CPI for class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 in sequence 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 in sequence 2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6047" name="Rectangle 31"/>
          <p:cNvSpPr>
            <a:spLocks noChangeArrowheads="1"/>
          </p:cNvSpPr>
          <p:nvPr/>
        </p:nvSpPr>
        <p:spPr bwMode="auto">
          <a:xfrm>
            <a:off x="539750" y="4076700"/>
            <a:ext cx="388778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/>
              <a:t>Sequence 1: IC = 5</a:t>
            </a:r>
          </a:p>
          <a:p>
            <a:pPr lvl="1" eaLnBrk="1" hangingPunct="1"/>
            <a:r>
              <a:rPr lang="en-US" altLang="en-US" sz="2400"/>
              <a:t>Clock Cycles</a:t>
            </a:r>
            <a:br>
              <a:rPr lang="en-US" altLang="en-US" sz="2400"/>
            </a:br>
            <a:r>
              <a:rPr lang="en-US" altLang="en-US" sz="2400"/>
              <a:t>= 2×1 + 1×2 + 2×3</a:t>
            </a:r>
            <a:br>
              <a:rPr lang="en-US" altLang="en-US" sz="2400"/>
            </a:br>
            <a:r>
              <a:rPr lang="en-US" altLang="en-US" sz="2400"/>
              <a:t>= 10</a:t>
            </a:r>
          </a:p>
          <a:p>
            <a:pPr lvl="1" eaLnBrk="1" hangingPunct="1"/>
            <a:r>
              <a:rPr lang="en-US" altLang="en-US" sz="2400"/>
              <a:t>Avg. CPI = 10/5 = 2.0</a:t>
            </a:r>
          </a:p>
        </p:txBody>
      </p:sp>
      <p:sp>
        <p:nvSpPr>
          <p:cNvPr id="86048" name="Rectangle 32"/>
          <p:cNvSpPr>
            <a:spLocks noChangeArrowheads="1"/>
          </p:cNvSpPr>
          <p:nvPr/>
        </p:nvSpPr>
        <p:spPr bwMode="auto">
          <a:xfrm>
            <a:off x="4787900" y="4076700"/>
            <a:ext cx="388778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/>
              <a:t>Sequence 2: IC = 6</a:t>
            </a:r>
          </a:p>
          <a:p>
            <a:pPr lvl="1" eaLnBrk="1" hangingPunct="1"/>
            <a:r>
              <a:rPr lang="en-US" altLang="en-US" sz="2400"/>
              <a:t>Clock Cycles</a:t>
            </a:r>
            <a:br>
              <a:rPr lang="en-US" altLang="en-US" sz="2400"/>
            </a:br>
            <a:r>
              <a:rPr lang="en-US" altLang="en-US" sz="2400"/>
              <a:t>= 4×1 + 1×2 + 1×3</a:t>
            </a:r>
            <a:br>
              <a:rPr lang="en-US" altLang="en-US" sz="2400"/>
            </a:br>
            <a:r>
              <a:rPr lang="en-US" altLang="en-US" sz="2400"/>
              <a:t>= 9</a:t>
            </a:r>
          </a:p>
          <a:p>
            <a:pPr lvl="1" eaLnBrk="1" hangingPunct="1"/>
            <a:r>
              <a:rPr lang="en-US" altLang="en-US" sz="2400"/>
              <a:t>Avg. CPI = 9/6 = 1.5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776BE75B-201A-4949-AF89-AC503666926D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AU" altLang="en-US" sz="1400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Performance Summary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3284538"/>
            <a:ext cx="8270875" cy="2952750"/>
          </a:xfrm>
        </p:spPr>
        <p:txBody>
          <a:bodyPr/>
          <a:lstStyle/>
          <a:p>
            <a:pPr eaLnBrk="1" hangingPunct="1"/>
            <a:r>
              <a:rPr lang="en-AU" altLang="en-US"/>
              <a:t>Performance depends on</a:t>
            </a:r>
          </a:p>
          <a:p>
            <a:pPr lvl="1" eaLnBrk="1" hangingPunct="1"/>
            <a:r>
              <a:rPr lang="en-AU" altLang="en-US"/>
              <a:t>Algorithm: affects IC, possibly CPI</a:t>
            </a:r>
          </a:p>
          <a:p>
            <a:pPr lvl="1" eaLnBrk="1" hangingPunct="1"/>
            <a:r>
              <a:rPr lang="en-AU" altLang="en-US"/>
              <a:t>Programming language: affects IC, CPI</a:t>
            </a:r>
          </a:p>
          <a:p>
            <a:pPr lvl="1" eaLnBrk="1" hangingPunct="1"/>
            <a:r>
              <a:rPr lang="en-AU" altLang="en-US"/>
              <a:t>Compiler: affects IC, CPI</a:t>
            </a:r>
          </a:p>
          <a:p>
            <a:pPr lvl="1" eaLnBrk="1" hangingPunct="1"/>
            <a:r>
              <a:rPr lang="en-AU" altLang="en-US"/>
              <a:t>Instruction set architecture: affects IC, CPI, T</a:t>
            </a:r>
            <a:r>
              <a:rPr lang="en-AU" altLang="en-US" baseline="-25000"/>
              <a:t>c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  <a:latin typeface="Arial Black" charset="0"/>
              </a:rPr>
              <a:t>The BIG Picture</a:t>
            </a:r>
          </a:p>
        </p:txBody>
      </p:sp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827088" y="2060575"/>
          <a:ext cx="78486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6" name="Equation" r:id="rId4" imgW="3568700" imgH="419100" progId="Equation.3">
                  <p:embed/>
                </p:oleObj>
              </mc:Choice>
              <mc:Fallback>
                <p:oleObj name="Equation" r:id="rId4" imgW="35687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060575"/>
                        <a:ext cx="7848600" cy="9207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71F89361-2483-7A4B-8D07-F9B586E60306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AU" altLang="en-US" sz="1400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Power Trends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149725"/>
            <a:ext cx="8270875" cy="647700"/>
          </a:xfrm>
        </p:spPr>
        <p:txBody>
          <a:bodyPr/>
          <a:lstStyle/>
          <a:p>
            <a:pPr eaLnBrk="1" hangingPunct="1"/>
            <a:r>
              <a:rPr lang="en-US" altLang="en-US"/>
              <a:t>In CMOS IC technology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 rot="5400000">
            <a:off x="7804150" y="974725"/>
            <a:ext cx="2312988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§1.7 The Power Wall</a:t>
            </a:r>
          </a:p>
        </p:txBody>
      </p:sp>
      <p:graphicFrame>
        <p:nvGraphicFramePr>
          <p:cNvPr id="90117" name="Object 6"/>
          <p:cNvGraphicFramePr>
            <a:graphicFrameLocks noChangeAspect="1"/>
          </p:cNvGraphicFramePr>
          <p:nvPr/>
        </p:nvGraphicFramePr>
        <p:xfrm>
          <a:off x="1331913" y="4941888"/>
          <a:ext cx="70818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8" name="Equation" r:id="rId4" imgW="3213100" imgH="228600" progId="Equation.3">
                  <p:embed/>
                </p:oleObj>
              </mc:Choice>
              <mc:Fallback>
                <p:oleObj name="Equation" r:id="rId4" imgW="32131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941888"/>
                        <a:ext cx="7081837" cy="503237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8" name="AutoShape 7"/>
          <p:cNvSpPr>
            <a:spLocks/>
          </p:cNvSpPr>
          <p:nvPr/>
        </p:nvSpPr>
        <p:spPr bwMode="auto">
          <a:xfrm>
            <a:off x="7740650" y="5805488"/>
            <a:ext cx="1003300" cy="403225"/>
          </a:xfrm>
          <a:prstGeom prst="borderCallout1">
            <a:avLst>
              <a:gd name="adj1" fmla="val 28347"/>
              <a:gd name="adj2" fmla="val -7597"/>
              <a:gd name="adj3" fmla="val -83463"/>
              <a:gd name="adj4" fmla="val -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×</a:t>
            </a:r>
            <a:r>
              <a:rPr lang="en-AU" altLang="en-US" sz="1800"/>
              <a:t>1000</a:t>
            </a:r>
          </a:p>
        </p:txBody>
      </p:sp>
      <p:sp>
        <p:nvSpPr>
          <p:cNvPr id="90119" name="AutoShape 8"/>
          <p:cNvSpPr>
            <a:spLocks/>
          </p:cNvSpPr>
          <p:nvPr/>
        </p:nvSpPr>
        <p:spPr bwMode="auto">
          <a:xfrm>
            <a:off x="2051050" y="5805488"/>
            <a:ext cx="1003300" cy="403225"/>
          </a:xfrm>
          <a:prstGeom prst="borderCallout1">
            <a:avLst>
              <a:gd name="adj1" fmla="val 28347"/>
              <a:gd name="adj2" fmla="val -7597"/>
              <a:gd name="adj3" fmla="val -84250"/>
              <a:gd name="adj4" fmla="val -292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×</a:t>
            </a:r>
            <a:r>
              <a:rPr lang="en-AU" altLang="en-US" sz="1800"/>
              <a:t>30</a:t>
            </a:r>
          </a:p>
        </p:txBody>
      </p:sp>
      <p:sp>
        <p:nvSpPr>
          <p:cNvPr id="90120" name="AutoShape 9"/>
          <p:cNvSpPr>
            <a:spLocks/>
          </p:cNvSpPr>
          <p:nvPr/>
        </p:nvSpPr>
        <p:spPr bwMode="auto">
          <a:xfrm>
            <a:off x="5867400" y="5805488"/>
            <a:ext cx="1223963" cy="403225"/>
          </a:xfrm>
          <a:prstGeom prst="borderCallout1">
            <a:avLst>
              <a:gd name="adj1" fmla="val 28347"/>
              <a:gd name="adj2" fmla="val -6227"/>
              <a:gd name="adj3" fmla="val -81495"/>
              <a:gd name="adj4" fmla="val -277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5V → 1V</a:t>
            </a:r>
            <a:endParaRPr lang="en-AU" altLang="en-US" sz="1800"/>
          </a:p>
        </p:txBody>
      </p:sp>
      <p:pic>
        <p:nvPicPr>
          <p:cNvPr id="90121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268413"/>
            <a:ext cx="690562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AA0DAF90-4B94-494F-813B-36D4C6CB2E67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AU" altLang="en-US" sz="1400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Reducing Power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727200"/>
          </a:xfrm>
        </p:spPr>
        <p:txBody>
          <a:bodyPr/>
          <a:lstStyle/>
          <a:p>
            <a:pPr eaLnBrk="1" hangingPunct="1"/>
            <a:r>
              <a:rPr lang="en-AU" altLang="en-US"/>
              <a:t>Suppose a new CPU has</a:t>
            </a:r>
          </a:p>
          <a:p>
            <a:pPr lvl="1" eaLnBrk="1" hangingPunct="1"/>
            <a:r>
              <a:rPr lang="en-AU" altLang="en-US"/>
              <a:t>85% of capacitive load of old CPU</a:t>
            </a:r>
          </a:p>
          <a:p>
            <a:pPr lvl="1" eaLnBrk="1" hangingPunct="1"/>
            <a:r>
              <a:rPr lang="en-AU" altLang="en-US"/>
              <a:t>15% voltage and 15% frequency reduction</a:t>
            </a:r>
          </a:p>
        </p:txBody>
      </p:sp>
      <p:graphicFrame>
        <p:nvGraphicFramePr>
          <p:cNvPr id="92164" name="Object 4"/>
          <p:cNvGraphicFramePr>
            <a:graphicFrameLocks noChangeAspect="1"/>
          </p:cNvGraphicFramePr>
          <p:nvPr/>
        </p:nvGraphicFramePr>
        <p:xfrm>
          <a:off x="1187450" y="2924175"/>
          <a:ext cx="75612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2" name="Equation" r:id="rId4" imgW="3784600" imgH="469900" progId="Equation.3">
                  <p:embed/>
                </p:oleObj>
              </mc:Choice>
              <mc:Fallback>
                <p:oleObj name="Equation" r:id="rId4" imgW="37846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924175"/>
                        <a:ext cx="756126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Wall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 smtClean="0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26</a:t>
            </a:fld>
            <a:endParaRPr lang="en-AU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4213" y="1268413"/>
            <a:ext cx="82708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AU" altLang="en-US" sz="3200" dirty="0"/>
              <a:t>Reduce Voltage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AU" altLang="en-US" sz="3200" dirty="0"/>
              <a:t>With lower voltage, </a:t>
            </a:r>
            <a:r>
              <a:rPr lang="en-AU" altLang="en-US" sz="3200" dirty="0" smtClean="0"/>
              <a:t>transistors </a:t>
            </a:r>
            <a:r>
              <a:rPr lang="en-AU" altLang="en-US" sz="3200" dirty="0"/>
              <a:t>“leak”.  Currently responsible for 40% of the power consumption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AU" altLang="en-US" sz="3200" dirty="0"/>
              <a:t>Reduce Heat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AU" altLang="en-US" sz="3200" dirty="0"/>
              <a:t>More powerful cooling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AU" altLang="en-US" sz="3200" dirty="0"/>
              <a:t>How else can we improve performance?</a:t>
            </a:r>
          </a:p>
        </p:txBody>
      </p:sp>
    </p:spTree>
    <p:extLst>
      <p:ext uri="{BB962C8B-B14F-4D97-AF65-F5344CB8AC3E}">
        <p14:creationId xmlns:p14="http://schemas.microsoft.com/office/powerpoint/2010/main" val="160260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6AA58D97-5AC4-074A-A970-A96D019F1EA3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AU" altLang="en-US" sz="1400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Uniprocessor Performance</a:t>
            </a:r>
          </a:p>
        </p:txBody>
      </p:sp>
      <p:sp>
        <p:nvSpPr>
          <p:cNvPr id="94211" name="Text Box 4"/>
          <p:cNvSpPr txBox="1">
            <a:spLocks noChangeArrowheads="1"/>
          </p:cNvSpPr>
          <p:nvPr/>
        </p:nvSpPr>
        <p:spPr bwMode="auto">
          <a:xfrm rot="5400000">
            <a:off x="6163469" y="2613819"/>
            <a:ext cx="5594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§1.8 The Sea Change: The Switch to Multiprocessors</a:t>
            </a:r>
          </a:p>
        </p:txBody>
      </p:sp>
      <p:pic>
        <p:nvPicPr>
          <p:cNvPr id="942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077913"/>
            <a:ext cx="7632700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3" name="AutoShape 7"/>
          <p:cNvSpPr>
            <a:spLocks/>
          </p:cNvSpPr>
          <p:nvPr/>
        </p:nvSpPr>
        <p:spPr bwMode="auto">
          <a:xfrm>
            <a:off x="1116013" y="5516563"/>
            <a:ext cx="5400675" cy="649287"/>
          </a:xfrm>
          <a:prstGeom prst="borderCallout1">
            <a:avLst>
              <a:gd name="adj1" fmla="val 17602"/>
              <a:gd name="adj2" fmla="val 101412"/>
              <a:gd name="adj3" fmla="val -147431"/>
              <a:gd name="adj4" fmla="val 1074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1600"/>
              <a:t>Constrained by power, instruction-level parallelism, memory latency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D9C094AF-E327-B94E-A7DE-87BD1F4E9CF6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AU" altLang="en-US" sz="1400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Multiprocessors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Multicore microprocessors</a:t>
            </a:r>
          </a:p>
          <a:p>
            <a:pPr lvl="1" eaLnBrk="1" hangingPunct="1"/>
            <a:r>
              <a:rPr lang="en-AU" altLang="en-US"/>
              <a:t>More than one processor per chip</a:t>
            </a:r>
          </a:p>
          <a:p>
            <a:pPr eaLnBrk="1" hangingPunct="1"/>
            <a:r>
              <a:rPr lang="en-AU" altLang="en-US"/>
              <a:t>Requires explicitly parallel programming</a:t>
            </a:r>
          </a:p>
          <a:p>
            <a:pPr lvl="1" eaLnBrk="1" hangingPunct="1"/>
            <a:r>
              <a:rPr lang="en-AU" altLang="en-US"/>
              <a:t>Compare with instruction level parallelism</a:t>
            </a:r>
          </a:p>
          <a:p>
            <a:pPr lvl="2" eaLnBrk="1" hangingPunct="1"/>
            <a:r>
              <a:rPr lang="en-AU" altLang="en-US"/>
              <a:t>Hardware executes multiple instructions at once</a:t>
            </a:r>
          </a:p>
          <a:p>
            <a:pPr lvl="2" eaLnBrk="1" hangingPunct="1"/>
            <a:r>
              <a:rPr lang="en-AU" altLang="en-US"/>
              <a:t>Hidden from the programmer</a:t>
            </a:r>
          </a:p>
          <a:p>
            <a:pPr lvl="1" eaLnBrk="1" hangingPunct="1"/>
            <a:r>
              <a:rPr lang="en-AU" altLang="en-US"/>
              <a:t>Hard to do</a:t>
            </a:r>
          </a:p>
          <a:p>
            <a:pPr lvl="2" eaLnBrk="1" hangingPunct="1"/>
            <a:r>
              <a:rPr lang="en-AU" altLang="en-US"/>
              <a:t>Programming for performance</a:t>
            </a:r>
          </a:p>
          <a:p>
            <a:pPr lvl="2" eaLnBrk="1" hangingPunct="1"/>
            <a:r>
              <a:rPr lang="en-AU" altLang="en-US"/>
              <a:t>Load balancing</a:t>
            </a:r>
          </a:p>
          <a:p>
            <a:pPr lvl="2" eaLnBrk="1" hangingPunct="1"/>
            <a:r>
              <a:rPr lang="en-AU" altLang="en-US"/>
              <a:t>Optimizing communication and synchronization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airplane is the best?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 smtClean="0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3</a:t>
            </a:fld>
            <a:endParaRPr lang="en-AU" alt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476375" y="1897063"/>
          <a:ext cx="5897563" cy="390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1" name="Chart" r:id="rId3" imgW="3247957" imgH="2152560" progId="MSGraph.Chart.8">
                  <p:embed followColorScheme="full"/>
                </p:oleObj>
              </mc:Choice>
              <mc:Fallback>
                <p:oleObj name="Chart" r:id="rId3" imgW="3247957" imgH="215256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897063"/>
                        <a:ext cx="5897563" cy="39084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12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airplane is the best?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 smtClean="0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4</a:t>
            </a:fld>
            <a:endParaRPr lang="en-AU" altLang="en-US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476375" y="1906588"/>
          <a:ext cx="5975350" cy="396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55" name="Chart" r:id="rId3" imgW="3247957" imgH="2152560" progId="MSGraph.Chart.8">
                  <p:embed followColorScheme="full"/>
                </p:oleObj>
              </mc:Choice>
              <mc:Fallback>
                <p:oleObj name="Chart" r:id="rId3" imgW="3247957" imgH="215256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906588"/>
                        <a:ext cx="5975350" cy="39608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694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5C5D4B42-2BFC-204E-81A4-E22298A86267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AU" altLang="en-US" sz="1400"/>
          </a:p>
        </p:txBody>
      </p:sp>
      <p:sp>
        <p:nvSpPr>
          <p:cNvPr id="6553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Defining Performance</a:t>
            </a:r>
            <a:endParaRPr lang="en-AU" altLang="en-US"/>
          </a:p>
        </p:txBody>
      </p:sp>
      <p:sp>
        <p:nvSpPr>
          <p:cNvPr id="6553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5032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Which airplane has the best performance?</a:t>
            </a:r>
          </a:p>
        </p:txBody>
      </p:sp>
      <p:graphicFrame>
        <p:nvGraphicFramePr>
          <p:cNvPr id="65540" name="Object 3"/>
          <p:cNvGraphicFramePr>
            <a:graphicFrameLocks noChangeAspect="1"/>
          </p:cNvGraphicFramePr>
          <p:nvPr/>
        </p:nvGraphicFramePr>
        <p:xfrm>
          <a:off x="900113" y="1839913"/>
          <a:ext cx="3167062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23" name="Chart" r:id="rId4" imgW="3263900" imgH="2159000" progId="MSGraph.Chart.8">
                  <p:embed followColorScheme="full"/>
                </p:oleObj>
              </mc:Choice>
              <mc:Fallback>
                <p:oleObj name="Chart" r:id="rId4" imgW="3263900" imgH="2159000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839913"/>
                        <a:ext cx="3167062" cy="2098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4"/>
          <p:cNvGraphicFramePr>
            <a:graphicFrameLocks noChangeAspect="1"/>
          </p:cNvGraphicFramePr>
          <p:nvPr/>
        </p:nvGraphicFramePr>
        <p:xfrm>
          <a:off x="4356100" y="1836738"/>
          <a:ext cx="3352800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24" name="Chart" r:id="rId6" imgW="3454400" imgH="2159000" progId="MSGraph.Chart.8">
                  <p:embed followColorScheme="full"/>
                </p:oleObj>
              </mc:Choice>
              <mc:Fallback>
                <p:oleObj name="Chart" r:id="rId6" imgW="3454400" imgH="215900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836738"/>
                        <a:ext cx="3352800" cy="2098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5"/>
          <p:cNvGraphicFramePr>
            <a:graphicFrameLocks noChangeAspect="1"/>
          </p:cNvGraphicFramePr>
          <p:nvPr/>
        </p:nvGraphicFramePr>
        <p:xfrm>
          <a:off x="900113" y="4065588"/>
          <a:ext cx="3167062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25" name="Chart" r:id="rId8" imgW="3263900" imgH="2159000" progId="MSGraph.Chart.8">
                  <p:embed followColorScheme="full"/>
                </p:oleObj>
              </mc:Choice>
              <mc:Fallback>
                <p:oleObj name="Chart" r:id="rId8" imgW="3263900" imgH="2159000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65588"/>
                        <a:ext cx="3167062" cy="2098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6"/>
          <p:cNvGraphicFramePr>
            <a:graphicFrameLocks noChangeAspect="1"/>
          </p:cNvGraphicFramePr>
          <p:nvPr/>
        </p:nvGraphicFramePr>
        <p:xfrm>
          <a:off x="4356100" y="4056063"/>
          <a:ext cx="3379788" cy="210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26" name="Chart" r:id="rId10" imgW="3454400" imgH="2159000" progId="MSGraph.Chart.8">
                  <p:embed followColorScheme="full"/>
                </p:oleObj>
              </mc:Choice>
              <mc:Fallback>
                <p:oleObj name="Chart" r:id="rId10" imgW="3454400" imgH="2159000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056063"/>
                        <a:ext cx="3379788" cy="21097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4" name="Text Box 7"/>
          <p:cNvSpPr txBox="1">
            <a:spLocks noChangeArrowheads="1"/>
          </p:cNvSpPr>
          <p:nvPr/>
        </p:nvSpPr>
        <p:spPr bwMode="auto">
          <a:xfrm rot="5400000">
            <a:off x="7951787" y="822325"/>
            <a:ext cx="201771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§1.6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 smtClean="0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6</a:t>
            </a:fld>
            <a:endParaRPr lang="en-AU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r>
              <a:rPr lang="en-US" altLang="en-US" dirty="0"/>
              <a:t>That depends on …</a:t>
            </a:r>
          </a:p>
          <a:p>
            <a:pPr lvl="1"/>
            <a:r>
              <a:rPr lang="en-US" altLang="en-US" dirty="0"/>
              <a:t>If performance means </a:t>
            </a:r>
          </a:p>
          <a:p>
            <a:pPr lvl="2"/>
            <a:r>
              <a:rPr lang="en-US" altLang="en-US" dirty="0"/>
              <a:t>“the least time of transferring 1 passenger from one place to another”</a:t>
            </a:r>
          </a:p>
          <a:p>
            <a:pPr lvl="3"/>
            <a:r>
              <a:rPr lang="en-US" altLang="en-US" dirty="0"/>
              <a:t>Concorde</a:t>
            </a:r>
          </a:p>
          <a:p>
            <a:pPr lvl="2"/>
            <a:r>
              <a:rPr lang="en-US" altLang="en-US" dirty="0"/>
              <a:t>“the least time of transferring 450 passenger from one place to another”</a:t>
            </a:r>
          </a:p>
          <a:p>
            <a:pPr lvl="3"/>
            <a:r>
              <a:rPr lang="en-US" altLang="en-US" dirty="0"/>
              <a:t>Boeing 747</a:t>
            </a:r>
          </a:p>
          <a:p>
            <a:r>
              <a:rPr lang="en-US" altLang="en-US" dirty="0"/>
              <a:t>Performance can be defined in different ways</a:t>
            </a:r>
          </a:p>
        </p:txBody>
      </p:sp>
    </p:spTree>
    <p:extLst>
      <p:ext uri="{BB962C8B-B14F-4D97-AF65-F5344CB8AC3E}">
        <p14:creationId xmlns:p14="http://schemas.microsoft.com/office/powerpoint/2010/main" val="5635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64E10256-293F-0144-9D3E-AA4794078913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AU" altLang="en-US" sz="140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Response Time and Throughput</a:t>
            </a:r>
            <a:endParaRPr lang="en-AU" altLang="en-US" sz="400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Response </a:t>
            </a:r>
            <a:r>
              <a:rPr lang="en-US" altLang="en-US" sz="2800" dirty="0" smtClean="0"/>
              <a:t>time (AKA Execution Time)</a:t>
            </a:r>
            <a:endParaRPr lang="en-US" altLang="en-US" sz="2800" dirty="0"/>
          </a:p>
          <a:p>
            <a:pPr lvl="1" eaLnBrk="1" hangingPunct="1"/>
            <a:r>
              <a:rPr lang="en-US" altLang="en-US" sz="2400" dirty="0"/>
              <a:t>How long it takes to do a task</a:t>
            </a:r>
          </a:p>
          <a:p>
            <a:pPr eaLnBrk="1" hangingPunct="1"/>
            <a:r>
              <a:rPr lang="en-US" altLang="en-US" sz="2800" dirty="0" smtClean="0"/>
              <a:t>Throughput (AKA </a:t>
            </a:r>
            <a:r>
              <a:rPr lang="en-US" altLang="en-US" sz="2800" dirty="0" err="1" smtClean="0"/>
              <a:t>Bandwith</a:t>
            </a:r>
            <a:r>
              <a:rPr lang="en-US" altLang="en-US" sz="2800" dirty="0" smtClean="0"/>
              <a:t>)</a:t>
            </a:r>
            <a:endParaRPr lang="en-US" altLang="en-US" sz="2800" dirty="0"/>
          </a:p>
          <a:p>
            <a:pPr lvl="1" eaLnBrk="1" hangingPunct="1"/>
            <a:r>
              <a:rPr lang="en-US" altLang="en-US" sz="2400" dirty="0"/>
              <a:t>Total work done per unit time</a:t>
            </a:r>
          </a:p>
          <a:p>
            <a:pPr lvl="2" eaLnBrk="1" hangingPunct="1"/>
            <a:r>
              <a:rPr lang="en-US" altLang="en-US" sz="2000" dirty="0"/>
              <a:t>e.g., tasks/transactions/… per hour</a:t>
            </a:r>
          </a:p>
          <a:p>
            <a:pPr eaLnBrk="1" hangingPunct="1"/>
            <a:r>
              <a:rPr lang="en-US" altLang="en-US" sz="2800" dirty="0"/>
              <a:t>How are response time and throughput affected by</a:t>
            </a:r>
          </a:p>
          <a:p>
            <a:pPr lvl="1" eaLnBrk="1" hangingPunct="1"/>
            <a:r>
              <a:rPr lang="en-US" altLang="en-US" sz="2400" dirty="0"/>
              <a:t>Replacing the processor with a faster version?</a:t>
            </a:r>
          </a:p>
          <a:p>
            <a:pPr lvl="1" eaLnBrk="1" hangingPunct="1"/>
            <a:r>
              <a:rPr lang="en-US" altLang="en-US" sz="2400" dirty="0"/>
              <a:t>Adding more processors?</a:t>
            </a:r>
          </a:p>
          <a:p>
            <a:pPr eaLnBrk="1" hangingPunct="1"/>
            <a:r>
              <a:rPr lang="en-US" altLang="en-US" sz="2800" dirty="0"/>
              <a:t>We’ll focus on response time for now…</a:t>
            </a:r>
            <a:endParaRPr lang="en-AU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00164"/>
            <a:ext cx="8259762" cy="707886"/>
          </a:xfrm>
        </p:spPr>
        <p:txBody>
          <a:bodyPr/>
          <a:lstStyle/>
          <a:p>
            <a:r>
              <a:rPr lang="en-US" sz="4000" dirty="0" smtClean="0"/>
              <a:t>Performance and Execution Time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 smtClean="0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8</a:t>
            </a:fld>
            <a:endParaRPr lang="en-AU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389063" y="2060575"/>
          <a:ext cx="50117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03" name="Equation" r:id="rId3" imgW="2273300" imgH="215900" progId="Equation.3">
                  <p:embed/>
                </p:oleObj>
              </mc:Choice>
              <mc:Fallback>
                <p:oleObj name="Equation" r:id="rId3" imgW="2273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2060575"/>
                        <a:ext cx="5011737" cy="4762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36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1 — Computer Abstractions and Technology — </a:t>
            </a:r>
            <a:fld id="{F33668D3-7663-6F4B-BF8A-13312463FDC9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AU" altLang="en-US" sz="140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Relative Performance</a:t>
            </a:r>
            <a:endParaRPr lang="en-AU" alt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23962"/>
          </a:xfrm>
        </p:spPr>
        <p:txBody>
          <a:bodyPr/>
          <a:lstStyle/>
          <a:p>
            <a:pPr eaLnBrk="1" hangingPunct="1"/>
            <a:r>
              <a:rPr lang="en-US" altLang="en-US" dirty="0"/>
              <a:t>Define Performance = 1/Execution Time</a:t>
            </a:r>
          </a:p>
          <a:p>
            <a:pPr eaLnBrk="1" hangingPunct="1"/>
            <a:r>
              <a:rPr lang="en-US" altLang="en-US" dirty="0"/>
              <a:t>“X is </a:t>
            </a:r>
            <a:r>
              <a:rPr lang="en-US" altLang="en-US" i="1" dirty="0">
                <a:latin typeface="Times New Roman" charset="0"/>
              </a:rPr>
              <a:t>n</a:t>
            </a:r>
            <a:r>
              <a:rPr lang="en-US" altLang="en-US" dirty="0"/>
              <a:t> time faster than Y”</a:t>
            </a:r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1547813" y="2420938"/>
          <a:ext cx="57658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4" name="Equation" r:id="rId4" imgW="2616200" imgH="457200" progId="Equation.3">
                  <p:embed/>
                </p:oleObj>
              </mc:Choice>
              <mc:Fallback>
                <p:oleObj name="Equation" r:id="rId4" imgW="26162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420938"/>
                        <a:ext cx="5765800" cy="10080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684213" y="3573463"/>
            <a:ext cx="82708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Example: time taken to run a program</a:t>
            </a:r>
          </a:p>
          <a:p>
            <a:pPr lvl="1" eaLnBrk="1" hangingPunct="1"/>
            <a:r>
              <a:rPr lang="en-US" altLang="en-US" dirty="0"/>
              <a:t>10s on A, 15s on B</a:t>
            </a:r>
          </a:p>
          <a:p>
            <a:pPr lvl="1" eaLnBrk="1" hangingPunct="1"/>
            <a:r>
              <a:rPr lang="en-US" altLang="en-US" dirty="0"/>
              <a:t>Execution </a:t>
            </a:r>
            <a:r>
              <a:rPr lang="en-US" altLang="en-US" dirty="0" err="1"/>
              <a:t>Time</a:t>
            </a:r>
            <a:r>
              <a:rPr lang="en-US" altLang="en-US" baseline="-25000" dirty="0" err="1"/>
              <a:t>B</a:t>
            </a:r>
            <a:r>
              <a:rPr lang="en-US" altLang="en-US" dirty="0"/>
              <a:t> / Execution </a:t>
            </a:r>
            <a:r>
              <a:rPr lang="en-US" altLang="en-US" dirty="0" err="1"/>
              <a:t>Time</a:t>
            </a:r>
            <a:r>
              <a:rPr lang="en-US" altLang="en-US" baseline="-25000" dirty="0" err="1"/>
              <a:t>A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= 15s / 10s = 1.5</a:t>
            </a:r>
          </a:p>
          <a:p>
            <a:pPr lvl="1" eaLnBrk="1" hangingPunct="1"/>
            <a:r>
              <a:rPr lang="en-US" altLang="en-US" dirty="0"/>
              <a:t>So A is 1.5 times faster than B</a:t>
            </a:r>
            <a:endParaRPr lang="en-AU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10741</TotalTime>
  <Words>1554</Words>
  <Application>Microsoft Macintosh PowerPoint</Application>
  <PresentationFormat>On-screen Show (4:3)</PresentationFormat>
  <Paragraphs>322</Paragraphs>
  <Slides>28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 Black</vt:lpstr>
      <vt:lpstr>Corbel</vt:lpstr>
      <vt:lpstr>Times New Roman</vt:lpstr>
      <vt:lpstr>Wingdings</vt:lpstr>
      <vt:lpstr>2_Blends</vt:lpstr>
      <vt:lpstr>Chart</vt:lpstr>
      <vt:lpstr>Equation</vt:lpstr>
      <vt:lpstr>Measuring Performance</vt:lpstr>
      <vt:lpstr>Review</vt:lpstr>
      <vt:lpstr>An Analogy</vt:lpstr>
      <vt:lpstr>An Analogy</vt:lpstr>
      <vt:lpstr>Defining Performance</vt:lpstr>
      <vt:lpstr>Answer</vt:lpstr>
      <vt:lpstr>Response Time and Throughput</vt:lpstr>
      <vt:lpstr>Performance and Execution Time</vt:lpstr>
      <vt:lpstr>Relative Performance</vt:lpstr>
      <vt:lpstr>Class Exercise</vt:lpstr>
      <vt:lpstr>Measuring Execution Time</vt:lpstr>
      <vt:lpstr>CPU Clocking</vt:lpstr>
      <vt:lpstr>CPU Time</vt:lpstr>
      <vt:lpstr>CPU Time</vt:lpstr>
      <vt:lpstr>CPU Time Example</vt:lpstr>
      <vt:lpstr>Instruction Set Architecture</vt:lpstr>
      <vt:lpstr>Clock Cycles per Instruction (CPI)</vt:lpstr>
      <vt:lpstr>Instruction Count and CPI</vt:lpstr>
      <vt:lpstr>CPI Example</vt:lpstr>
      <vt:lpstr>CPI in More Detail</vt:lpstr>
      <vt:lpstr>CPI Example</vt:lpstr>
      <vt:lpstr>CPI Example</vt:lpstr>
      <vt:lpstr>Performance Summary</vt:lpstr>
      <vt:lpstr>Power Trends</vt:lpstr>
      <vt:lpstr>Reducing Power</vt:lpstr>
      <vt:lpstr>The Power Wall</vt:lpstr>
      <vt:lpstr>Uniprocessor Performance</vt:lpstr>
      <vt:lpstr>Multiprocessors</vt:lpstr>
    </vt:vector>
  </TitlesOfParts>
  <Company>Ashenden Designs Pty Ltd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232</cp:revision>
  <dcterms:created xsi:type="dcterms:W3CDTF">2001-07-25T06:45:25Z</dcterms:created>
  <dcterms:modified xsi:type="dcterms:W3CDTF">2017-08-24T01:18:15Z</dcterms:modified>
</cp:coreProperties>
</file>