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90" r:id="rId2"/>
    <p:sldId id="295" r:id="rId3"/>
    <p:sldId id="300" r:id="rId4"/>
    <p:sldId id="399" r:id="rId5"/>
    <p:sldId id="305" r:id="rId6"/>
    <p:sldId id="307" r:id="rId7"/>
    <p:sldId id="308" r:id="rId8"/>
    <p:sldId id="400" r:id="rId9"/>
    <p:sldId id="309" r:id="rId10"/>
    <p:sldId id="401" r:id="rId11"/>
    <p:sldId id="402" r:id="rId12"/>
    <p:sldId id="403" r:id="rId13"/>
    <p:sldId id="310" r:id="rId14"/>
    <p:sldId id="311" r:id="rId15"/>
    <p:sldId id="312" r:id="rId16"/>
    <p:sldId id="371" r:id="rId17"/>
    <p:sldId id="372" r:id="rId18"/>
    <p:sldId id="374" r:id="rId19"/>
    <p:sldId id="373" r:id="rId20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9" autoAdjust="0"/>
    <p:restoredTop sz="59572" autoAdjust="0"/>
  </p:normalViewPr>
  <p:slideViewPr>
    <p:cSldViewPr snapToObjects="1">
      <p:cViewPr varScale="1">
        <p:scale>
          <a:sx n="92" d="100"/>
          <a:sy n="92" d="100"/>
        </p:scale>
        <p:origin x="4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11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Extra</a:t>
            </a:r>
            <a:r>
              <a:rPr lang="en-US" altLang="en-US" baseline="0" dirty="0">
                <a:latin typeface="Times New Roman" charset="0"/>
              </a:rPr>
              <a:t> penalty in cycles?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100ns/0.25ns = 400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Note still pay L2 hit cost with an L2 miss!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Our caches are inclusive, which Is why you can use the global miss rate here.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If it’s not in L2, it’s also not in L1, so we pay the full price.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+ 0.02 × 20 + 0.005 × 400 = 3.4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you could have calculated this a different way, too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375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6F4BD-4075-6F46-9E41-01A7B78CB438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4D2F26-C44E-3840-9201-055E3A4D17FE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L1 typically tries to be 1 or maybe just a few cycles.</a:t>
            </a:r>
          </a:p>
          <a:p>
            <a:r>
              <a:rPr lang="en-US" altLang="en-US" dirty="0">
                <a:latin typeface="Times New Roman" charset="0"/>
              </a:rPr>
              <a:t>The l2 (or l3) is kind of like</a:t>
            </a:r>
            <a:r>
              <a:rPr lang="en-US" altLang="en-US" baseline="0" dirty="0">
                <a:latin typeface="Times New Roman" charset="0"/>
              </a:rPr>
              <a:t> your last-ditch/resort effort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03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D18508-01B5-4045-9276-42C2DD3BB3DF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A52211-4922-2742-93E7-1B6BCF2616D6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Next section – stop?</a:t>
            </a:r>
          </a:p>
        </p:txBody>
      </p:sp>
    </p:spTree>
    <p:extLst>
      <p:ext uri="{BB962C8B-B14F-4D97-AF65-F5344CB8AC3E}">
        <p14:creationId xmlns:p14="http://schemas.microsoft.com/office/powerpoint/2010/main" val="169179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31ACF-12F1-574B-9377-75BC27B3C53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FBA7A-6726-3F40-ADD5-867AE7D0C97C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70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 A * B</a:t>
            </a:r>
          </a:p>
          <a:p>
            <a:r>
              <a:rPr lang="en-US" dirty="0"/>
              <a:t>Reads full row of A over and over, N total reads</a:t>
            </a:r>
          </a:p>
          <a:p>
            <a:r>
              <a:rPr lang="en-US" dirty="0"/>
              <a:t>Reads all elements of B, all rows, all columns</a:t>
            </a:r>
          </a:p>
          <a:p>
            <a:r>
              <a:rPr lang="en-US" dirty="0"/>
              <a:t>Writes one row of N elements of C</a:t>
            </a:r>
          </a:p>
          <a:p>
            <a:endParaRPr lang="en-US" dirty="0"/>
          </a:p>
          <a:p>
            <a:r>
              <a:rPr lang="en-US" dirty="0"/>
              <a:t>Whether you store by row or by column you’re going to get a lot of misses. Ex: Reading a column of B, then all the others, then need to come back to it for a different row of C.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1540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is to make the blocks small enough that everything fits into cache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2166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S{</a:t>
            </a:r>
            <a:r>
              <a:rPr lang="en-US" dirty="0" err="1"/>
              <a:t>i,j,k</a:t>
            </a:r>
            <a:r>
              <a:rPr lang="en-US" dirty="0"/>
              <a:t>} = starting position of submatrices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3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670E38-5568-7E4F-BBD3-A7B2CF73C96F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27B8B-563A-9548-BC30-DFC099E6AACB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</a:t>
            </a:r>
            <a:r>
              <a:rPr lang="en-US" altLang="en-US" baseline="0" dirty="0">
                <a:latin typeface="Times New Roman" charset="0"/>
              </a:rPr>
              <a:t> let’s dig a little deeper into cache performance.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In</a:t>
            </a:r>
            <a:r>
              <a:rPr lang="en-US" altLang="en-US" baseline="0" dirty="0">
                <a:latin typeface="Times New Roman" charset="0"/>
              </a:rPr>
              <a:t> particular, we assume that our write buffer never gets too full, or if it does it’s too infrequent to matter.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Two-way set associative (middle)</a:t>
            </a:r>
          </a:p>
        </p:txBody>
      </p:sp>
    </p:spTree>
    <p:extLst>
      <p:ext uri="{BB962C8B-B14F-4D97-AF65-F5344CB8AC3E}">
        <p14:creationId xmlns:p14="http://schemas.microsoft.com/office/powerpoint/2010/main" val="306106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How does increasing associativity affect miss rate? A: lower, to a point</a:t>
            </a:r>
          </a:p>
        </p:txBody>
      </p:sp>
    </p:spTree>
    <p:extLst>
      <p:ext uri="{BB962C8B-B14F-4D97-AF65-F5344CB8AC3E}">
        <p14:creationId xmlns:p14="http://schemas.microsoft.com/office/powerpoint/2010/main" val="178625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5AD64-8DD7-DC44-9969-AACE6487C77C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13FF9-3E40-C241-A417-0F1CFE35DFB2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But as soon as</a:t>
            </a:r>
            <a:r>
              <a:rPr lang="en-US" altLang="en-US" baseline="0" dirty="0">
                <a:latin typeface="Times New Roman" charset="0"/>
              </a:rPr>
              <a:t> we allow multiple ways, we have a new choice to make.</a:t>
            </a:r>
          </a:p>
          <a:p>
            <a:r>
              <a:rPr lang="en-US" altLang="en-US" baseline="0" dirty="0">
                <a:latin typeface="Times New Roman" charset="0"/>
              </a:rPr>
              <a:t>When we need to kick something out of cache, which way do we choose?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1329E-527A-224C-A33B-7975094D8BE3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6E006-9132-DE44-A0A0-4BD0C4BF20E7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Your tablet/phone may not have an L3, but it’s very likely your desktop/laptop does.</a:t>
            </a:r>
          </a:p>
        </p:txBody>
      </p:sp>
    </p:spTree>
    <p:extLst>
      <p:ext uri="{BB962C8B-B14F-4D97-AF65-F5344CB8AC3E}">
        <p14:creationId xmlns:p14="http://schemas.microsoft.com/office/powerpoint/2010/main" val="370382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Calculate</a:t>
            </a:r>
            <a:r>
              <a:rPr lang="en-US" altLang="en-US" baseline="0" dirty="0">
                <a:latin typeface="Times New Roman" charset="0"/>
              </a:rPr>
              <a:t> the effective CPI with just a primary cache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	100e-9/ 1/(4e9)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4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Penalty</a:t>
            </a:r>
            <a:r>
              <a:rPr lang="en-US" altLang="en-US" baseline="0" dirty="0"/>
              <a:t> (in cycles?)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5ns/0.25ns = 20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7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lvl="1" eaLnBrk="1" hangingPunct="1"/>
            <a:r>
              <a:rPr lang="en-US" altLang="en-US" dirty="0"/>
              <a:t>Main memory access time = 100ns (still)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???</a:t>
            </a:r>
          </a:p>
        </p:txBody>
      </p:sp>
    </p:spTree>
    <p:extLst>
      <p:ext uri="{BB962C8B-B14F-4D97-AF65-F5344CB8AC3E}">
        <p14:creationId xmlns:p14="http://schemas.microsoft.com/office/powerpoint/2010/main" val="24281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lvl="1" eaLnBrk="1" hangingPunct="1"/>
            <a:r>
              <a:rPr lang="en-US" altLang="en-US" dirty="0"/>
              <a:t>Main memory access time = 100ns (still)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100ns/0.25ns = 400 cycles</a:t>
            </a:r>
          </a:p>
          <a:p>
            <a:pPr eaLnBrk="1" hangingPunct="1"/>
            <a:r>
              <a:rPr lang="en-US" altLang="en-US" dirty="0"/>
              <a:t>CPI = ???</a:t>
            </a:r>
          </a:p>
        </p:txBody>
      </p:sp>
    </p:spTree>
    <p:extLst>
      <p:ext uri="{BB962C8B-B14F-4D97-AF65-F5344CB8AC3E}">
        <p14:creationId xmlns:p14="http://schemas.microsoft.com/office/powerpoint/2010/main" val="334129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100ns/0.25ns = 400 cycles</a:t>
            </a:r>
          </a:p>
          <a:p>
            <a:pPr eaLnBrk="1" hangingPunct="1"/>
            <a:r>
              <a:rPr lang="en-US" altLang="en-US" dirty="0"/>
              <a:t>CPI = 1 + 0.02 × 20 + 0.005 × 400 = 3.4</a:t>
            </a:r>
          </a:p>
          <a:p>
            <a:pPr eaLnBrk="1" hangingPunct="1"/>
            <a:r>
              <a:rPr lang="en-US" altLang="en-US" dirty="0"/>
              <a:t>Performance ratio = 9/3.4 = 2.6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9672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0EDE292-F787-1948-A5FD-EF2339CF3A86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</a:t>
            </a:r>
          </a:p>
          <a:p>
            <a:pPr lvl="1" eaLnBrk="1" hangingPunct="1"/>
            <a:r>
              <a:rPr lang="en-US" altLang="en-US" dirty="0"/>
              <a:t>Focus on minimal hit time</a:t>
            </a:r>
          </a:p>
          <a:p>
            <a:pPr eaLnBrk="1" hangingPunct="1"/>
            <a:r>
              <a:rPr lang="en-US" altLang="en-US" dirty="0"/>
              <a:t>L2 cache</a:t>
            </a:r>
          </a:p>
          <a:p>
            <a:pPr lvl="1" eaLnBrk="1" hangingPunct="1"/>
            <a:r>
              <a:rPr lang="en-US" altLang="en-US" dirty="0"/>
              <a:t>Focus on low miss rate to avoid main memory access</a:t>
            </a:r>
          </a:p>
          <a:p>
            <a:pPr lvl="1" eaLnBrk="1" hangingPunct="1"/>
            <a:r>
              <a:rPr lang="en-US" altLang="en-US" dirty="0"/>
              <a:t>Hit time has less overall impact</a:t>
            </a:r>
          </a:p>
          <a:p>
            <a:pPr eaLnBrk="1" hangingPunct="1"/>
            <a:r>
              <a:rPr lang="en-US" altLang="en-US" dirty="0"/>
              <a:t>Results</a:t>
            </a:r>
          </a:p>
          <a:p>
            <a:pPr lvl="1" eaLnBrk="1" hangingPunct="1"/>
            <a:r>
              <a:rPr lang="en-US" altLang="en-US" dirty="0"/>
              <a:t>L1 cache usually smaller than a single cache</a:t>
            </a:r>
          </a:p>
          <a:p>
            <a:pPr lvl="1" eaLnBrk="1" hangingPunct="1"/>
            <a:r>
              <a:rPr lang="en-US" altLang="en-US" dirty="0"/>
              <a:t>L1 block size smaller than L2 block size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19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090DA8-D031-C246-B718-BD1F11BB0482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147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EEB3DC9-BE9F-794E-8D12-91430AB037BB}" type="slidenum">
              <a:rPr lang="en-AU" altLang="en-US"/>
              <a:pPr/>
              <a:t>15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dirty="0"/>
              <a:t>Misses depend on memory access patterns</a:t>
            </a:r>
          </a:p>
          <a:p>
            <a:pPr eaLnBrk="1" hangingPunct="1"/>
            <a:r>
              <a:rPr lang="en-US" altLang="en-US" sz="3600" dirty="0"/>
              <a:t>Algorithm behavior</a:t>
            </a:r>
          </a:p>
          <a:p>
            <a:pPr eaLnBrk="1" hangingPunct="1"/>
            <a:r>
              <a:rPr lang="en-US" altLang="en-US" sz="3600" dirty="0"/>
              <a:t>Compiler optimization for memory access</a:t>
            </a:r>
          </a:p>
          <a:p>
            <a:pPr eaLnBrk="1" hangingPunct="1"/>
            <a:r>
              <a:rPr lang="en-US" altLang="en-US" sz="3600" dirty="0"/>
              <a:t>Hardware </a:t>
            </a:r>
            <a:r>
              <a:rPr lang="en-US" altLang="en-US" sz="3600" dirty="0" err="1"/>
              <a:t>prefetch</a:t>
            </a: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740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cij += A[i+k*n] * B[k+j*n];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1DD9AFE-D455-3C46-ABE4-134953D9179A}" type="slidenum">
              <a:rPr lang="en-AU" altLang="en-US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985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DF3593-48C5-8946-B9F1-B4C11F1F1604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445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B806C74-16BF-674B-8E07-147DB0878E96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1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65AC4B2-9415-0446-84CF-1F83FFBE4597}" type="slidenum">
              <a:rPr lang="en-AU" altLang="en-US"/>
              <a:pPr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20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B8745B-E12D-394F-A2CB-F83922E3215E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741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0E24D9-7FE6-4F4D-AAE5-8BE7FEB50C1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8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073608-0091-864C-AD22-CECCAB0DA3A3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L2 cache misses</a:t>
            </a:r>
          </a:p>
          <a:p>
            <a:pPr eaLnBrk="1" hangingPunct="1"/>
            <a:r>
              <a:rPr lang="en-US" altLang="en-US" dirty="0"/>
              <a:t>Many systems include L3 cache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588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cache, effective CPI?</a:t>
            </a:r>
          </a:p>
        </p:txBody>
      </p:sp>
    </p:spTree>
    <p:extLst>
      <p:ext uri="{BB962C8B-B14F-4D97-AF65-F5344CB8AC3E}">
        <p14:creationId xmlns:p14="http://schemas.microsoft.com/office/powerpoint/2010/main" val="19098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78171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???</a:t>
            </a:r>
          </a:p>
        </p:txBody>
      </p:sp>
    </p:spTree>
    <p:extLst>
      <p:ext uri="{BB962C8B-B14F-4D97-AF65-F5344CB8AC3E}">
        <p14:creationId xmlns:p14="http://schemas.microsoft.com/office/powerpoint/2010/main" val="3740794681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1852</Words>
  <Application>Microsoft Macintosh PowerPoint</Application>
  <PresentationFormat>On-screen Show (4:3)</PresentationFormat>
  <Paragraphs>310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Corbel</vt:lpstr>
      <vt:lpstr>Courier New</vt:lpstr>
      <vt:lpstr>Times New Roman</vt:lpstr>
      <vt:lpstr>Wingdings</vt:lpstr>
      <vt:lpstr>cod4e</vt:lpstr>
      <vt:lpstr>Equation</vt:lpstr>
      <vt:lpstr>The Memory Hierarchy</vt:lpstr>
      <vt:lpstr>Measuring Cache Performance</vt:lpstr>
      <vt:lpstr>Associative Cache Example</vt:lpstr>
      <vt:lpstr>Associativity Example</vt:lpstr>
      <vt:lpstr>Set Associative Cache Organization</vt:lpstr>
      <vt:lpstr>Multilevel Caches</vt:lpstr>
      <vt:lpstr>Multilevel Cache Example</vt:lpstr>
      <vt:lpstr>Multilevel Cache Example</vt:lpstr>
      <vt:lpstr>Example (cont.)</vt:lpstr>
      <vt:lpstr>Example (cont.)</vt:lpstr>
      <vt:lpstr>Example (cont.)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Blocked DGEMM Access Pattern</vt:lpstr>
      <vt:lpstr>Cache Blocked DGEMM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159</cp:revision>
  <dcterms:created xsi:type="dcterms:W3CDTF">2008-08-25T10:09:57Z</dcterms:created>
  <dcterms:modified xsi:type="dcterms:W3CDTF">2018-11-27T16:01:10Z</dcterms:modified>
</cp:coreProperties>
</file>