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7"/>
  </p:notesMasterIdLst>
  <p:handoutMasterIdLst>
    <p:handoutMasterId r:id="rId28"/>
  </p:handoutMasterIdLst>
  <p:sldIdLst>
    <p:sldId id="390" r:id="rId2"/>
    <p:sldId id="300" r:id="rId3"/>
    <p:sldId id="305" r:id="rId4"/>
    <p:sldId id="307" r:id="rId5"/>
    <p:sldId id="310" r:id="rId6"/>
    <p:sldId id="311" r:id="rId7"/>
    <p:sldId id="372" r:id="rId8"/>
    <p:sldId id="374" r:id="rId9"/>
    <p:sldId id="376" r:id="rId10"/>
    <p:sldId id="377" r:id="rId11"/>
    <p:sldId id="378" r:id="rId12"/>
    <p:sldId id="404" r:id="rId13"/>
    <p:sldId id="405" r:id="rId14"/>
    <p:sldId id="406" r:id="rId15"/>
    <p:sldId id="384" r:id="rId16"/>
    <p:sldId id="385" r:id="rId17"/>
    <p:sldId id="386" r:id="rId18"/>
    <p:sldId id="387" r:id="rId19"/>
    <p:sldId id="313" r:id="rId20"/>
    <p:sldId id="407" r:id="rId21"/>
    <p:sldId id="314" r:id="rId22"/>
    <p:sldId id="315" r:id="rId23"/>
    <p:sldId id="316" r:id="rId24"/>
    <p:sldId id="318" r:id="rId25"/>
    <p:sldId id="317" r:id="rId26"/>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5" autoAdjust="0"/>
    <p:restoredTop sz="79626" autoAdjust="0"/>
  </p:normalViewPr>
  <p:slideViewPr>
    <p:cSldViewPr snapToObjects="1">
      <p:cViewPr varScale="1">
        <p:scale>
          <a:sx n="126" d="100"/>
          <a:sy n="126" d="100"/>
        </p:scale>
        <p:origin x="31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32"/>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9E8038E8-4802-2544-8BAB-56D7139B1C7E}" type="datetime3">
              <a:rPr lang="en-AU"/>
              <a:pPr>
                <a:defRPr/>
              </a:pPr>
              <a:t>27 November, 2018</a:t>
            </a:fld>
            <a:endParaRPr lang="en-AU"/>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5 — Large and Fast: Exploiting Memory Hierarchy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fld id="{0BDD7D8F-4FDE-AE47-B781-11242A1ED6F3}" type="slidenum">
              <a:rPr lang="en-AU" altLang="en-US"/>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E92342C5-4B0A-A447-9236-B5D0A25180C1}" type="datetime3">
              <a:rPr lang="en-AU"/>
              <a:pPr>
                <a:defRPr/>
              </a:pPr>
              <a:t>27 November, 2018</a:t>
            </a:fld>
            <a:endParaRPr lang="en-AU"/>
          </a:p>
        </p:txBody>
      </p:sp>
      <p:sp>
        <p:nvSpPr>
          <p:cNvPr id="1105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5 — Large and Fast: Exploiting Memory Hierarchy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fld id="{A8974B40-D027-2D44-AC36-CA9D6F313E2C}" type="slidenum">
              <a:rPr lang="en-AU" altLang="en-US"/>
              <a:pPr/>
              <a:t>‹#›</a:t>
            </a:fld>
            <a:endParaRPr lang="en-AU"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1</a:t>
            </a:fld>
            <a:endParaRPr lang="en-AU" altLang="en-US"/>
          </a:p>
        </p:txBody>
      </p:sp>
    </p:spTree>
    <p:extLst>
      <p:ext uri="{BB962C8B-B14F-4D97-AF65-F5344CB8AC3E}">
        <p14:creationId xmlns:p14="http://schemas.microsoft.com/office/powerpoint/2010/main" val="28511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4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67A37E7-CCAD-B344-8461-F8BD7D65B7AD}" type="datetime3">
              <a:rPr lang="en-AU" altLang="en-US">
                <a:latin typeface="Times New Roman" charset="0"/>
              </a:rPr>
              <a:pPr/>
              <a:t>27 November, 2018</a:t>
            </a:fld>
            <a:endParaRPr lang="en-AU" altLang="en-US">
              <a:latin typeface="Times New Roman" charset="0"/>
            </a:endParaRPr>
          </a:p>
        </p:txBody>
      </p:sp>
      <p:sp>
        <p:nvSpPr>
          <p:cNvPr id="164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6 — Storage and Other I/O Topics</a:t>
            </a:r>
          </a:p>
        </p:txBody>
      </p:sp>
      <p:sp>
        <p:nvSpPr>
          <p:cNvPr id="164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9B3EDDF-F6E0-3C42-96A0-A87DF1D849A5}" type="slidenum">
              <a:rPr lang="en-AU" altLang="en-US">
                <a:latin typeface="Times New Roman" charset="0"/>
              </a:rPr>
              <a:pPr/>
              <a:t>10</a:t>
            </a:fld>
            <a:endParaRPr lang="en-AU" altLang="en-US">
              <a:latin typeface="Times New Roman" charset="0"/>
            </a:endParaRPr>
          </a:p>
        </p:txBody>
      </p:sp>
      <p:sp>
        <p:nvSpPr>
          <p:cNvPr id="164870" name="Rectangle 2"/>
          <p:cNvSpPr>
            <a:spLocks noGrp="1" noRot="1" noChangeAspect="1" noChangeArrowheads="1" noTextEdit="1"/>
          </p:cNvSpPr>
          <p:nvPr>
            <p:ph type="sldImg"/>
          </p:nvPr>
        </p:nvSpPr>
        <p:spPr>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These terms are often thrown around vaguely, but we have actual definitions</a:t>
            </a:r>
            <a:r>
              <a:rPr lang="en-US" altLang="en-US" baseline="0" dirty="0">
                <a:latin typeface="Times New Roman" charset="0"/>
              </a:rPr>
              <a:t> for them.</a:t>
            </a:r>
            <a:endParaRPr lang="en-US" altLang="en-US" dirty="0">
              <a:latin typeface="Times New Roman" charset="0"/>
            </a:endParaRPr>
          </a:p>
        </p:txBody>
      </p:sp>
    </p:spTree>
    <p:extLst>
      <p:ext uri="{BB962C8B-B14F-4D97-AF65-F5344CB8AC3E}">
        <p14:creationId xmlns:p14="http://schemas.microsoft.com/office/powerpoint/2010/main" val="810722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Add some bits so that the minimum distance between valid bit strings is x. Then if you get an invalid bit string you know you have an error. Even better, if your valid strings are very far away and an error is closer to 1 than others, that 1 is probably the correct string.</a:t>
            </a:r>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11</a:t>
            </a:fld>
            <a:endParaRPr lang="en-AU" altLang="en-US"/>
          </a:p>
        </p:txBody>
      </p:sp>
    </p:spTree>
    <p:extLst>
      <p:ext uri="{BB962C8B-B14F-4D97-AF65-F5344CB8AC3E}">
        <p14:creationId xmlns:p14="http://schemas.microsoft.com/office/powerpoint/2010/main" val="15810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___x = was there a parity error in first group</a:t>
            </a:r>
          </a:p>
          <a:p>
            <a:r>
              <a:rPr lang="en-US" dirty="0"/>
              <a:t>__x_ = was parity error in second group?</a:t>
            </a:r>
          </a:p>
          <a:p>
            <a:r>
              <a:rPr lang="en-US" dirty="0"/>
              <a:t>And so on…</a:t>
            </a:r>
          </a:p>
          <a:p>
            <a:endParaRPr lang="en-US" dirty="0"/>
          </a:p>
          <a:p>
            <a:r>
              <a:rPr lang="en-US" dirty="0"/>
              <a:t>1010 = 8 + 2 = 10 = bit 3 from right</a:t>
            </a:r>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13</a:t>
            </a:fld>
            <a:endParaRPr lang="en-AU" altLang="en-US"/>
          </a:p>
        </p:txBody>
      </p:sp>
    </p:spTree>
    <p:extLst>
      <p:ext uri="{BB962C8B-B14F-4D97-AF65-F5344CB8AC3E}">
        <p14:creationId xmlns:p14="http://schemas.microsoft.com/office/powerpoint/2010/main" val="3563437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DIMM are often 72 bits wide instead of 64.</a:t>
            </a:r>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14</a:t>
            </a:fld>
            <a:endParaRPr lang="en-AU" altLang="en-US"/>
          </a:p>
        </p:txBody>
      </p:sp>
    </p:spTree>
    <p:extLst>
      <p:ext uri="{BB962C8B-B14F-4D97-AF65-F5344CB8AC3E}">
        <p14:creationId xmlns:p14="http://schemas.microsoft.com/office/powerpoint/2010/main" val="2078957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5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0D5EEBF-040D-4841-9AC5-8D5B99A3414E}" type="datetime3">
              <a:rPr lang="en-AU" altLang="en-US">
                <a:latin typeface="Times New Roman" charset="0"/>
              </a:rPr>
              <a:pPr/>
              <a:t>27 November, 2018</a:t>
            </a:fld>
            <a:endParaRPr lang="en-AU" altLang="en-US">
              <a:latin typeface="Times New Roman" charset="0"/>
            </a:endParaRPr>
          </a:p>
        </p:txBody>
      </p:sp>
      <p:sp>
        <p:nvSpPr>
          <p:cNvPr id="165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5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714D9FB-47D9-5445-9FFE-5DC542F8BA75}" type="slidenum">
              <a:rPr lang="en-AU" altLang="en-US">
                <a:latin typeface="Times New Roman" charset="0"/>
              </a:rPr>
              <a:pPr/>
              <a:t>15</a:t>
            </a:fld>
            <a:endParaRPr lang="en-AU" altLang="en-US">
              <a:latin typeface="Times New Roman" charset="0"/>
            </a:endParaRPr>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Who’s heard of </a:t>
            </a:r>
            <a:r>
              <a:rPr lang="en-US" altLang="en-US" dirty="0" err="1">
                <a:latin typeface="Times New Roman" charset="0"/>
              </a:rPr>
              <a:t>VirtualBox</a:t>
            </a:r>
            <a:r>
              <a:rPr lang="en-US" altLang="en-US" dirty="0">
                <a:latin typeface="Times New Roman" charset="0"/>
              </a:rPr>
              <a:t>? Similar concept</a:t>
            </a:r>
            <a:r>
              <a:rPr lang="en-US" altLang="en-US" baseline="0" dirty="0">
                <a:latin typeface="Times New Roman" charset="0"/>
              </a:rPr>
              <a:t> is containers; might have heard of Docker.</a:t>
            </a:r>
          </a:p>
          <a:p>
            <a:r>
              <a:rPr lang="en-US" altLang="en-US" baseline="0" dirty="0">
                <a:latin typeface="Times New Roman" charset="0"/>
              </a:rPr>
              <a:t>Amazon and lots of cloud providers are using these heavily.</a:t>
            </a:r>
          </a:p>
          <a:p>
            <a:r>
              <a:rPr lang="en-US" altLang="en-US" baseline="0" dirty="0">
                <a:latin typeface="Times New Roman" charset="0"/>
              </a:rPr>
              <a:t>Most of the time people aren’t using full capabilities of a server, so try to get multiple people to use the same hardware.</a:t>
            </a:r>
            <a:endParaRPr lang="en-US" altLang="en-US" dirty="0">
              <a:latin typeface="Times New Roman" charset="0"/>
            </a:endParaRPr>
          </a:p>
        </p:txBody>
      </p:sp>
    </p:spTree>
    <p:extLst>
      <p:ext uri="{BB962C8B-B14F-4D97-AF65-F5344CB8AC3E}">
        <p14:creationId xmlns:p14="http://schemas.microsoft.com/office/powerpoint/2010/main" val="35388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1AB6009-C470-4246-9384-71DF364BACB3}" type="datetime3">
              <a:rPr lang="en-AU" altLang="en-US">
                <a:latin typeface="Times New Roman" charset="0"/>
              </a:rPr>
              <a:pPr/>
              <a:t>27 November, 2018</a:t>
            </a:fld>
            <a:endParaRPr lang="en-AU" altLang="en-US">
              <a:latin typeface="Times New Roman" charset="0"/>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FA96FAC-A00A-8B42-B0F1-BFC63C3DE5C8}" type="slidenum">
              <a:rPr lang="en-AU" altLang="en-US">
                <a:latin typeface="Times New Roman" charset="0"/>
              </a:rPr>
              <a:pPr/>
              <a:t>16</a:t>
            </a:fld>
            <a:endParaRPr lang="en-AU" altLang="en-US">
              <a:latin typeface="Times New Roman" charset="0"/>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97385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7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97645865-F32E-2846-B4DB-EF3FFEA1F16B}" type="datetime3">
              <a:rPr lang="en-AU" altLang="en-US">
                <a:latin typeface="Times New Roman" charset="0"/>
              </a:rPr>
              <a:pPr/>
              <a:t>27 November, 2018</a:t>
            </a:fld>
            <a:endParaRPr lang="en-AU" altLang="en-US">
              <a:latin typeface="Times New Roman" charset="0"/>
            </a:endParaRPr>
          </a:p>
        </p:txBody>
      </p:sp>
      <p:sp>
        <p:nvSpPr>
          <p:cNvPr id="167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7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30EAC22-CAF0-4544-A0B5-D44D447DDFB9}" type="slidenum">
              <a:rPr lang="en-AU" altLang="en-US">
                <a:latin typeface="Times New Roman" charset="0"/>
              </a:rPr>
              <a:pPr/>
              <a:t>17</a:t>
            </a:fld>
            <a:endParaRPr lang="en-AU" altLang="en-US">
              <a:latin typeface="Times New Roman" charset="0"/>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e.g. timer for scheduling multiple</a:t>
            </a:r>
            <a:r>
              <a:rPr lang="en-US" altLang="en-US" baseline="0" dirty="0">
                <a:latin typeface="Times New Roman" charset="0"/>
              </a:rPr>
              <a:t> processes</a:t>
            </a:r>
            <a:endParaRPr lang="en-US" altLang="en-US" dirty="0">
              <a:latin typeface="Times New Roman" charset="0"/>
            </a:endParaRPr>
          </a:p>
        </p:txBody>
      </p:sp>
    </p:spTree>
    <p:extLst>
      <p:ext uri="{BB962C8B-B14F-4D97-AF65-F5344CB8AC3E}">
        <p14:creationId xmlns:p14="http://schemas.microsoft.com/office/powerpoint/2010/main" val="73169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8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CA1E4AB-655E-0247-983D-D16BF17B9A9B}" type="datetime3">
              <a:rPr lang="en-AU" altLang="en-US">
                <a:latin typeface="Times New Roman" charset="0"/>
              </a:rPr>
              <a:pPr/>
              <a:t>27 November, 2018</a:t>
            </a:fld>
            <a:endParaRPr lang="en-AU" altLang="en-US">
              <a:latin typeface="Times New Roman" charset="0"/>
            </a:endParaRPr>
          </a:p>
        </p:txBody>
      </p:sp>
      <p:sp>
        <p:nvSpPr>
          <p:cNvPr id="168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8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44506B4-DC11-8C4A-B6B9-685CAE1D09CE}" type="slidenum">
              <a:rPr lang="en-AU" altLang="en-US">
                <a:latin typeface="Times New Roman" charset="0"/>
              </a:rPr>
              <a:pPr/>
              <a:t>18</a:t>
            </a:fld>
            <a:endParaRPr lang="en-AU" altLang="en-US">
              <a:latin typeface="Times New Roman" charset="0"/>
            </a:endParaRPr>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Problem: OSes running in VMs are running in user mode!</a:t>
            </a:r>
          </a:p>
        </p:txBody>
      </p:sp>
    </p:spTree>
    <p:extLst>
      <p:ext uri="{BB962C8B-B14F-4D97-AF65-F5344CB8AC3E}">
        <p14:creationId xmlns:p14="http://schemas.microsoft.com/office/powerpoint/2010/main" val="4073326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9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E88CCE8E-76E8-FB46-AD15-C8DF31654A96}" type="datetime3">
              <a:rPr lang="en-AU" altLang="en-US">
                <a:latin typeface="Times New Roman" charset="0"/>
              </a:rPr>
              <a:pPr/>
              <a:t>27 November, 2018</a:t>
            </a:fld>
            <a:endParaRPr lang="en-AU" altLang="en-US">
              <a:latin typeface="Times New Roman" charset="0"/>
            </a:endParaRPr>
          </a:p>
        </p:txBody>
      </p:sp>
      <p:sp>
        <p:nvSpPr>
          <p:cNvPr id="169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9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A45B466-2570-8146-BCDA-03A18F80EF38}" type="slidenum">
              <a:rPr lang="en-AU" altLang="en-US">
                <a:latin typeface="Times New Roman" charset="0"/>
              </a:rPr>
              <a:pPr/>
              <a:t>19</a:t>
            </a:fld>
            <a:endParaRPr lang="en-AU" altLang="en-US">
              <a:latin typeface="Times New Roman" charset="0"/>
            </a:endParaRPr>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3091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A705252C-CE46-3143-8ABA-12572759FED4}" type="datetime3">
              <a:rPr lang="en-AU" altLang="en-US">
                <a:latin typeface="Times New Roman" charset="0"/>
              </a:rPr>
              <a:pPr/>
              <a:t>27 November, 2018</a:t>
            </a:fld>
            <a:endParaRPr lang="en-AU" altLang="en-US">
              <a:latin typeface="Times New Roman"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243B449-2E59-0F40-A472-B7BDC2A0063D}" type="slidenum">
              <a:rPr lang="en-AU" altLang="en-US">
                <a:latin typeface="Times New Roman" charset="0"/>
              </a:rPr>
              <a:pPr/>
              <a:t>21</a:t>
            </a:fld>
            <a:endParaRPr lang="en-AU" altLang="en-US">
              <a:latin typeface="Times New Roman" charset="0"/>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39440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63B9328-DC8C-384C-9558-A9EEC13D9FD6}" type="datetime3">
              <a:rPr lang="en-AU" altLang="en-US">
                <a:latin typeface="Times New Roman" charset="0"/>
              </a:rPr>
              <a:pPr/>
              <a:t>27 November, 2018</a:t>
            </a:fld>
            <a:endParaRPr lang="en-AU" altLang="en-US">
              <a:latin typeface="Times New Roman"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3FADCFA6-FD0F-9B41-82F3-47B646E3C9CF}" type="slidenum">
              <a:rPr lang="en-AU" altLang="en-US">
                <a:latin typeface="Times New Roman" charset="0"/>
              </a:rPr>
              <a:pPr/>
              <a:t>2</a:t>
            </a:fld>
            <a:endParaRPr lang="en-AU" altLang="en-US">
              <a:latin typeface="Times New Roman"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Two-way set associative (middle)</a:t>
            </a:r>
          </a:p>
        </p:txBody>
      </p:sp>
    </p:spTree>
    <p:extLst>
      <p:ext uri="{BB962C8B-B14F-4D97-AF65-F5344CB8AC3E}">
        <p14:creationId xmlns:p14="http://schemas.microsoft.com/office/powerpoint/2010/main" val="3061063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72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812AD0E-00E8-6A4A-99AB-230180999455}" type="datetime3">
              <a:rPr lang="en-AU" altLang="en-US">
                <a:latin typeface="Times New Roman" charset="0"/>
              </a:rPr>
              <a:pPr/>
              <a:t>27 November, 2018</a:t>
            </a:fld>
            <a:endParaRPr lang="en-AU" altLang="en-US">
              <a:latin typeface="Times New Roman" charset="0"/>
            </a:endParaRPr>
          </a:p>
        </p:txBody>
      </p:sp>
      <p:sp>
        <p:nvSpPr>
          <p:cNvPr id="1720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720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5D4DA55-B2ED-CE4E-A17A-AC0AC393B06C}" type="slidenum">
              <a:rPr lang="en-AU" altLang="en-US">
                <a:latin typeface="Times New Roman" charset="0"/>
              </a:rPr>
              <a:pPr/>
              <a:t>22</a:t>
            </a:fld>
            <a:endParaRPr lang="en-AU" altLang="en-US">
              <a:latin typeface="Times New Roman" charset="0"/>
            </a:endParaRPr>
          </a:p>
        </p:txBody>
      </p:sp>
      <p:sp>
        <p:nvSpPr>
          <p:cNvPr id="172038" name="Rectangle 2"/>
          <p:cNvSpPr>
            <a:spLocks noGrp="1" noRot="1" noChangeAspect="1" noChangeArrowheads="1" noTextEdit="1"/>
          </p:cNvSpPr>
          <p:nvPr>
            <p:ph type="sldImg"/>
          </p:nvPr>
        </p:nvSpPr>
        <p:spPr>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Disks are slow, so okay to handle in software and be smart about it…</a:t>
            </a:r>
          </a:p>
          <a:p>
            <a:r>
              <a:rPr lang="en-US" altLang="en-US" dirty="0">
                <a:latin typeface="Times New Roman" charset="0"/>
              </a:rPr>
              <a:t>…BUT this is changing! SSDs are changing everything – much faster than disks!</a:t>
            </a:r>
          </a:p>
        </p:txBody>
      </p:sp>
    </p:spTree>
    <p:extLst>
      <p:ext uri="{BB962C8B-B14F-4D97-AF65-F5344CB8AC3E}">
        <p14:creationId xmlns:p14="http://schemas.microsoft.com/office/powerpoint/2010/main" val="3225962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73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4A28A75-1421-7E43-8A58-621709561966}" type="datetime3">
              <a:rPr lang="en-AU" altLang="en-US">
                <a:latin typeface="Times New Roman" charset="0"/>
              </a:rPr>
              <a:pPr/>
              <a:t>27 November, 2018</a:t>
            </a:fld>
            <a:endParaRPr lang="en-AU" altLang="en-US">
              <a:latin typeface="Times New Roman" charset="0"/>
            </a:endParaRPr>
          </a:p>
        </p:txBody>
      </p:sp>
      <p:sp>
        <p:nvSpPr>
          <p:cNvPr id="173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73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A3E6A40-8ADA-F445-8632-D533EE18B7A3}" type="slidenum">
              <a:rPr lang="en-AU" altLang="en-US">
                <a:latin typeface="Times New Roman" charset="0"/>
              </a:rPr>
              <a:pPr/>
              <a:t>23</a:t>
            </a:fld>
            <a:endParaRPr lang="en-AU" altLang="en-US">
              <a:latin typeface="Times New Roman" charset="0"/>
            </a:endParaRPr>
          </a:p>
        </p:txBody>
      </p:sp>
      <p:sp>
        <p:nvSpPr>
          <p:cNvPr id="173062" name="Rectangle 2"/>
          <p:cNvSpPr>
            <a:spLocks noGrp="1" noRot="1" noChangeAspect="1" noChangeArrowheads="1" noTextEdit="1"/>
          </p:cNvSpPr>
          <p:nvPr>
            <p:ph type="sldImg"/>
          </p:nvPr>
        </p:nvSpPr>
        <p:spPr>
          <a:ln/>
        </p:spPr>
      </p:sp>
      <p:sp>
        <p:nvSpPr>
          <p:cNvPr id="173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Each process has its own page table, usually allocated in operating system memory space</a:t>
            </a:r>
          </a:p>
          <a:p>
            <a:r>
              <a:rPr lang="en-US" altLang="en-US" dirty="0">
                <a:latin typeface="Times New Roman" charset="0"/>
              </a:rPr>
              <a:t>So the page table register just points</a:t>
            </a:r>
            <a:r>
              <a:rPr lang="en-US" altLang="en-US" baseline="0" dirty="0">
                <a:latin typeface="Times New Roman" charset="0"/>
              </a:rPr>
              <a:t> to the page table</a:t>
            </a:r>
            <a:endParaRPr lang="en-US" altLang="en-US" dirty="0">
              <a:latin typeface="Times New Roman" charset="0"/>
            </a:endParaRPr>
          </a:p>
        </p:txBody>
      </p:sp>
    </p:spTree>
    <p:extLst>
      <p:ext uri="{BB962C8B-B14F-4D97-AF65-F5344CB8AC3E}">
        <p14:creationId xmlns:p14="http://schemas.microsoft.com/office/powerpoint/2010/main" val="2622672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74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78FBDBD-6676-FE45-A4A7-C8C755AA84BA}" type="datetime3">
              <a:rPr lang="en-AU" altLang="en-US">
                <a:latin typeface="Times New Roman" charset="0"/>
              </a:rPr>
              <a:pPr/>
              <a:t>27 November, 2018</a:t>
            </a:fld>
            <a:endParaRPr lang="en-AU" altLang="en-US">
              <a:latin typeface="Times New Roman" charset="0"/>
            </a:endParaRPr>
          </a:p>
        </p:txBody>
      </p:sp>
      <p:sp>
        <p:nvSpPr>
          <p:cNvPr id="174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74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2F493FD-4B1B-9E44-AA97-19A87D35A05C}" type="slidenum">
              <a:rPr lang="en-AU" altLang="en-US">
                <a:latin typeface="Times New Roman" charset="0"/>
              </a:rPr>
              <a:pPr/>
              <a:t>24</a:t>
            </a:fld>
            <a:endParaRPr lang="en-AU" altLang="en-US">
              <a:latin typeface="Times New Roman" charset="0"/>
            </a:endParaRPr>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Notice that the</a:t>
            </a:r>
            <a:r>
              <a:rPr lang="en-US" altLang="en-US" baseline="0" dirty="0">
                <a:latin typeface="Times New Roman" charset="0"/>
              </a:rPr>
              <a:t> physical page number means something different depending on the valid bit.</a:t>
            </a:r>
          </a:p>
          <a:p>
            <a:r>
              <a:rPr lang="en-US" altLang="en-US" baseline="0" dirty="0">
                <a:latin typeface="Times New Roman" charset="0"/>
              </a:rPr>
              <a:t>If valid, it’s the physical address in memory</a:t>
            </a:r>
          </a:p>
          <a:p>
            <a:r>
              <a:rPr lang="en-US" altLang="en-US" baseline="0" dirty="0">
                <a:latin typeface="Times New Roman" charset="0"/>
              </a:rPr>
              <a:t>If not, it’s a disk address.</a:t>
            </a:r>
            <a:endParaRPr lang="en-US" altLang="en-US" dirty="0">
              <a:latin typeface="Times New Roman" charset="0"/>
            </a:endParaRPr>
          </a:p>
        </p:txBody>
      </p:sp>
    </p:spTree>
    <p:extLst>
      <p:ext uri="{BB962C8B-B14F-4D97-AF65-F5344CB8AC3E}">
        <p14:creationId xmlns:p14="http://schemas.microsoft.com/office/powerpoint/2010/main" val="73186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75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FB55651-6068-AA42-B4B7-5921DEEDB952}" type="datetime3">
              <a:rPr lang="en-AU" altLang="en-US">
                <a:latin typeface="Times New Roman" charset="0"/>
              </a:rPr>
              <a:pPr/>
              <a:t>27 November, 2018</a:t>
            </a:fld>
            <a:endParaRPr lang="en-AU" altLang="en-US">
              <a:latin typeface="Times New Roman" charset="0"/>
            </a:endParaRPr>
          </a:p>
        </p:txBody>
      </p:sp>
      <p:sp>
        <p:nvSpPr>
          <p:cNvPr id="175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75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7CA63B08-DECE-3944-96D8-9A9DDA7D920D}" type="slidenum">
              <a:rPr lang="en-AU" altLang="en-US">
                <a:latin typeface="Times New Roman" charset="0"/>
              </a:rPr>
              <a:pPr/>
              <a:t>25</a:t>
            </a:fld>
            <a:endParaRPr lang="en-AU" altLang="en-US">
              <a:latin typeface="Times New Roman" charset="0"/>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Q: Do you think we use write-through or write-back for virtual memory?</a:t>
            </a:r>
          </a:p>
        </p:txBody>
      </p:sp>
    </p:spTree>
    <p:extLst>
      <p:ext uri="{BB962C8B-B14F-4D97-AF65-F5344CB8AC3E}">
        <p14:creationId xmlns:p14="http://schemas.microsoft.com/office/powerpoint/2010/main" val="52345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695AD64-8DD7-DC44-9969-AACE6487C77C}" type="datetime3">
              <a:rPr lang="en-AU" altLang="en-US">
                <a:latin typeface="Times New Roman" charset="0"/>
              </a:rPr>
              <a:pPr/>
              <a:t>27 November, 2018</a:t>
            </a:fld>
            <a:endParaRPr lang="en-AU" altLang="en-US">
              <a:latin typeface="Times New Roman"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3B13FF9-3E40-C241-A417-0F1CFE35DFB2}" type="slidenum">
              <a:rPr lang="en-AU" altLang="en-US">
                <a:latin typeface="Times New Roman" charset="0"/>
              </a:rPr>
              <a:pPr/>
              <a:t>3</a:t>
            </a:fld>
            <a:endParaRPr lang="en-AU" altLang="en-US">
              <a:latin typeface="Times New Roman"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But as soon as</a:t>
            </a:r>
            <a:r>
              <a:rPr lang="en-US" altLang="en-US" baseline="0" dirty="0">
                <a:latin typeface="Times New Roman" charset="0"/>
              </a:rPr>
              <a:t> we allow multiple ways, we have a new choice to make.</a:t>
            </a:r>
          </a:p>
          <a:p>
            <a:r>
              <a:rPr lang="en-US" altLang="en-US" baseline="0" dirty="0">
                <a:latin typeface="Times New Roman" charset="0"/>
              </a:rPr>
              <a:t>When we need to kick something out of cache, which way do we choose?</a:t>
            </a:r>
            <a:endParaRPr lang="en-US" altLang="en-US" dirty="0">
              <a:latin typeface="Times New Roman" charset="0"/>
            </a:endParaRPr>
          </a:p>
        </p:txBody>
      </p:sp>
    </p:spTree>
    <p:extLst>
      <p:ext uri="{BB962C8B-B14F-4D97-AF65-F5344CB8AC3E}">
        <p14:creationId xmlns:p14="http://schemas.microsoft.com/office/powerpoint/2010/main" val="339779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EA1329E-527A-224C-A33B-7975094D8BE3}" type="datetime3">
              <a:rPr lang="en-AU" altLang="en-US">
                <a:latin typeface="Times New Roman" charset="0"/>
              </a:rPr>
              <a:pPr/>
              <a:t>27 November, 2018</a:t>
            </a:fld>
            <a:endParaRPr lang="en-AU" altLang="en-US">
              <a:latin typeface="Times New Roman"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4646E006-9132-DE44-A0A0-4BD0C4BF20E7}" type="slidenum">
              <a:rPr lang="en-AU" altLang="en-US">
                <a:latin typeface="Times New Roman" charset="0"/>
              </a:rPr>
              <a:pPr/>
              <a:t>4</a:t>
            </a:fld>
            <a:endParaRPr lang="en-AU" altLang="en-US">
              <a:latin typeface="Times New Roman" charset="0"/>
            </a:endParaRPr>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Your tablet/phone may not have an L3, but it’s very likely your desktop/laptop does.</a:t>
            </a:r>
          </a:p>
        </p:txBody>
      </p:sp>
    </p:spTree>
    <p:extLst>
      <p:ext uri="{BB962C8B-B14F-4D97-AF65-F5344CB8AC3E}">
        <p14:creationId xmlns:p14="http://schemas.microsoft.com/office/powerpoint/2010/main" val="3703820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D66F4BD-4075-6F46-9E41-01A7B78CB438}" type="datetime3">
              <a:rPr lang="en-AU" altLang="en-US">
                <a:latin typeface="Times New Roman" charset="0"/>
              </a:rPr>
              <a:pPr/>
              <a:t>27 November, 2018</a:t>
            </a:fld>
            <a:endParaRPr lang="en-AU" altLang="en-US">
              <a:latin typeface="Times New Roman"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E4D2F26-C44E-3840-9201-055E3A4D17FE}" type="slidenum">
              <a:rPr lang="en-AU" altLang="en-US">
                <a:latin typeface="Times New Roman" charset="0"/>
              </a:rPr>
              <a:pPr/>
              <a:t>5</a:t>
            </a:fld>
            <a:endParaRPr lang="en-AU" altLang="en-US">
              <a:latin typeface="Times New Roman" charset="0"/>
            </a:endParaRPr>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L1 typically tries to be 1 or maybe just a few cycles.</a:t>
            </a:r>
          </a:p>
          <a:p>
            <a:r>
              <a:rPr lang="en-US" altLang="en-US" dirty="0">
                <a:latin typeface="Times New Roman" charset="0"/>
              </a:rPr>
              <a:t>The l2 (or l3) is kind of like</a:t>
            </a:r>
            <a:r>
              <a:rPr lang="en-US" altLang="en-US" baseline="0" dirty="0">
                <a:latin typeface="Times New Roman" charset="0"/>
              </a:rPr>
              <a:t> your last-ditch/resort effort</a:t>
            </a:r>
            <a:endParaRPr lang="en-US" altLang="en-US" dirty="0">
              <a:latin typeface="Times New Roman" charset="0"/>
            </a:endParaRPr>
          </a:p>
        </p:txBody>
      </p:sp>
    </p:spTree>
    <p:extLst>
      <p:ext uri="{BB962C8B-B14F-4D97-AF65-F5344CB8AC3E}">
        <p14:creationId xmlns:p14="http://schemas.microsoft.com/office/powerpoint/2010/main" val="162990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1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8CD18508-01B5-4045-9276-42C2DD3BB3DF}" type="datetime3">
              <a:rPr lang="en-AU" altLang="en-US">
                <a:latin typeface="Times New Roman" charset="0"/>
              </a:rPr>
              <a:pPr/>
              <a:t>27 November, 2018</a:t>
            </a:fld>
            <a:endParaRPr lang="en-AU" altLang="en-US">
              <a:latin typeface="Times New Roman" charset="0"/>
            </a:endParaRPr>
          </a:p>
        </p:txBody>
      </p:sp>
      <p:sp>
        <p:nvSpPr>
          <p:cNvPr id="161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5 — Large and Fast: Exploiting Memory Hierarchy</a:t>
            </a:r>
          </a:p>
        </p:txBody>
      </p:sp>
      <p:sp>
        <p:nvSpPr>
          <p:cNvPr id="161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B3A52211-4922-2742-93E7-1B6BCF2616D6}" type="slidenum">
              <a:rPr lang="en-AU" altLang="en-US">
                <a:latin typeface="Times New Roman" charset="0"/>
              </a:rPr>
              <a:pPr/>
              <a:t>6</a:t>
            </a:fld>
            <a:endParaRPr lang="en-AU" altLang="en-US">
              <a:latin typeface="Times New Roman" charset="0"/>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a:latin typeface="Times New Roman" charset="0"/>
              </a:rPr>
              <a:t>Next section – stop?</a:t>
            </a:r>
          </a:p>
        </p:txBody>
      </p:sp>
    </p:spTree>
    <p:extLst>
      <p:ext uri="{BB962C8B-B14F-4D97-AF65-F5344CB8AC3E}">
        <p14:creationId xmlns:p14="http://schemas.microsoft.com/office/powerpoint/2010/main" val="169179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 B</a:t>
            </a:r>
          </a:p>
          <a:p>
            <a:r>
              <a:rPr lang="en-US" dirty="0"/>
              <a:t>Reads full row of A over and over, N total reads</a:t>
            </a:r>
          </a:p>
          <a:p>
            <a:r>
              <a:rPr lang="en-US" dirty="0"/>
              <a:t>Reads all elements of B, all rows, all columns</a:t>
            </a:r>
          </a:p>
          <a:p>
            <a:r>
              <a:rPr lang="en-US" dirty="0"/>
              <a:t>Writes one row of N elements of C</a:t>
            </a:r>
          </a:p>
          <a:p>
            <a:endParaRPr lang="en-US" dirty="0"/>
          </a:p>
          <a:p>
            <a:r>
              <a:rPr lang="en-US" dirty="0"/>
              <a:t>Whether you store by row or by column you’re going to get a lot of misses. Ex: Reading a column of B, then all the others, then need to come back to it for a different row of C.</a:t>
            </a:r>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7</a:t>
            </a:fld>
            <a:endParaRPr lang="en-AU" altLang="en-US"/>
          </a:p>
        </p:txBody>
      </p:sp>
    </p:spTree>
    <p:extLst>
      <p:ext uri="{BB962C8B-B14F-4D97-AF65-F5344CB8AC3E}">
        <p14:creationId xmlns:p14="http://schemas.microsoft.com/office/powerpoint/2010/main" val="301540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to make the blocks small enough that everything fits into cache</a:t>
            </a:r>
          </a:p>
        </p:txBody>
      </p:sp>
      <p:sp>
        <p:nvSpPr>
          <p:cNvPr id="4" name="Header Placeholder 3"/>
          <p:cNvSpPr>
            <a:spLocks noGrp="1"/>
          </p:cNvSpPr>
          <p:nvPr>
            <p:ph type="hdr" sz="quarter"/>
          </p:nvPr>
        </p:nvSpPr>
        <p:spPr/>
        <p:txBody>
          <a:bodyPr/>
          <a:lstStyle/>
          <a:p>
            <a:pPr>
              <a:defRPr/>
            </a:pPr>
            <a:r>
              <a:rPr lang="en-AU"/>
              <a:t>Morgan Kaufmann Publishers</a:t>
            </a:r>
          </a:p>
        </p:txBody>
      </p:sp>
      <p:sp>
        <p:nvSpPr>
          <p:cNvPr id="5" name="Date Placeholder 4"/>
          <p:cNvSpPr>
            <a:spLocks noGrp="1"/>
          </p:cNvSpPr>
          <p:nvPr>
            <p:ph type="dt" idx="1"/>
          </p:nvPr>
        </p:nvSpPr>
        <p:spPr/>
        <p:txBody>
          <a:bodyPr/>
          <a:lstStyle/>
          <a:p>
            <a:pPr>
              <a:defRPr/>
            </a:pPr>
            <a:fld id="{E92342C5-4B0A-A447-9236-B5D0A25180C1}" type="datetime3">
              <a:rPr lang="en-AU" smtClean="0"/>
              <a:pPr>
                <a:defRPr/>
              </a:pPr>
              <a:t>27 November, 2018</a:t>
            </a:fld>
            <a:endParaRPr lang="en-AU"/>
          </a:p>
        </p:txBody>
      </p:sp>
      <p:sp>
        <p:nvSpPr>
          <p:cNvPr id="6" name="Footer Placeholder 5"/>
          <p:cNvSpPr>
            <a:spLocks noGrp="1"/>
          </p:cNvSpPr>
          <p:nvPr>
            <p:ph type="ftr" sz="quarter" idx="4"/>
          </p:nvPr>
        </p:nvSpPr>
        <p:spPr/>
        <p:txBody>
          <a:bodyPr/>
          <a:lstStyle/>
          <a:p>
            <a:pPr>
              <a:defRPr/>
            </a:pPr>
            <a:r>
              <a:rPr lang="en-AU"/>
              <a:t>Chapter 5 — Large and Fast: Exploiting Memory Hierarchy</a:t>
            </a:r>
          </a:p>
        </p:txBody>
      </p:sp>
      <p:sp>
        <p:nvSpPr>
          <p:cNvPr id="7" name="Slide Number Placeholder 6"/>
          <p:cNvSpPr>
            <a:spLocks noGrp="1"/>
          </p:cNvSpPr>
          <p:nvPr>
            <p:ph type="sldNum" sz="quarter" idx="5"/>
          </p:nvPr>
        </p:nvSpPr>
        <p:spPr/>
        <p:txBody>
          <a:bodyPr/>
          <a:lstStyle/>
          <a:p>
            <a:fld id="{A8974B40-D027-2D44-AC36-CA9D6F313E2C}" type="slidenum">
              <a:rPr lang="en-AU" altLang="en-US" smtClean="0"/>
              <a:pPr/>
              <a:t>8</a:t>
            </a:fld>
            <a:endParaRPr lang="en-AU" altLang="en-US"/>
          </a:p>
        </p:txBody>
      </p:sp>
    </p:spTree>
    <p:extLst>
      <p:ext uri="{BB962C8B-B14F-4D97-AF65-F5344CB8AC3E}">
        <p14:creationId xmlns:p14="http://schemas.microsoft.com/office/powerpoint/2010/main" val="320216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F118166D-3954-AA46-A4AF-A5D8361FCC14}" type="datetime3">
              <a:rPr lang="en-AU" altLang="en-US">
                <a:latin typeface="Times New Roman" charset="0"/>
              </a:rPr>
              <a:pPr/>
              <a:t>27 November, 2018</a:t>
            </a:fld>
            <a:endParaRPr lang="en-AU" altLang="en-US">
              <a:latin typeface="Times New Roman"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6 — Storage and Other I/O Topics</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F772FEF-1DAA-3046-B230-C479D4EE153B}" type="slidenum">
              <a:rPr lang="en-AU" altLang="en-US">
                <a:latin typeface="Times New Roman" charset="0"/>
              </a:rPr>
              <a:pPr/>
              <a:t>9</a:t>
            </a:fld>
            <a:endParaRPr lang="en-AU" altLang="en-US">
              <a:latin typeface="Times New Roman"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Increasing important with warehouse-scale data centers.</a:t>
            </a:r>
          </a:p>
        </p:txBody>
      </p:sp>
    </p:spTree>
    <p:extLst>
      <p:ext uri="{BB962C8B-B14F-4D97-AF65-F5344CB8AC3E}">
        <p14:creationId xmlns:p14="http://schemas.microsoft.com/office/powerpoint/2010/main" val="135993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w="9525">
            <a:noFill/>
            <a:miter lim="800000"/>
            <a:headEnd/>
            <a:tailEnd/>
          </a:ln>
        </p:spPr>
        <p:txBody>
          <a:bodyPr wrap="none" anchor="ctr"/>
          <a:lstStyle/>
          <a:p>
            <a:pPr>
              <a:defRPr/>
            </a:pPr>
            <a:endParaRPr lang="en-US"/>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p>
        </p:txBody>
      </p:sp>
      <p:sp>
        <p:nvSpPr>
          <p:cNvPr id="7" name="Rectangle 38"/>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46"/>
          <p:cNvSpPr>
            <a:spLocks noChangeArrowheads="1"/>
          </p:cNvSpPr>
          <p:nvPr/>
        </p:nvSpPr>
        <p:spPr bwMode="auto">
          <a:xfrm>
            <a:off x="0" y="1125538"/>
            <a:ext cx="9144000" cy="17462"/>
          </a:xfrm>
          <a:prstGeom prst="rect">
            <a:avLst/>
          </a:prstGeom>
          <a:solidFill>
            <a:srgbClr val="FF0000"/>
          </a:solidFill>
          <a:ln w="9525">
            <a:noFill/>
            <a:miter lim="800000"/>
            <a:headEnd/>
            <a:tailEnd/>
          </a:ln>
        </p:spPr>
        <p:txBody>
          <a:bodyPr wrap="none" anchor="ctr"/>
          <a:lstStyle/>
          <a:p>
            <a:pPr>
              <a:defRPr/>
            </a:pPr>
            <a:endParaRPr lang="en-US"/>
          </a:p>
        </p:txBody>
      </p:sp>
      <p:sp>
        <p:nvSpPr>
          <p:cNvPr id="9" name="Rectangle 48"/>
          <p:cNvSpPr>
            <a:spLocks noChangeArrowheads="1"/>
          </p:cNvSpPr>
          <p:nvPr/>
        </p:nvSpPr>
        <p:spPr bwMode="auto">
          <a:xfrm>
            <a:off x="1619250" y="549275"/>
            <a:ext cx="28575" cy="576263"/>
          </a:xfrm>
          <a:prstGeom prst="rect">
            <a:avLst/>
          </a:prstGeom>
          <a:solidFill>
            <a:schemeClr val="bg1"/>
          </a:solidFill>
          <a:ln w="9525">
            <a:noFill/>
            <a:miter lim="800000"/>
            <a:headEnd/>
            <a:tailEnd/>
          </a:ln>
        </p:spPr>
        <p:txBody>
          <a:bodyPr wrap="none" anchor="ctr"/>
          <a:lstStyle/>
          <a:p>
            <a:pPr>
              <a:defRPr/>
            </a:pPr>
            <a:endParaRPr 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p:cNvSpPr txBox="1">
              <a:spLocks noChangeArrowheads="1"/>
            </p:cNvSpPr>
            <p:nvPr userDrawn="1"/>
          </p:nvSpPr>
          <p:spPr bwMode="auto">
            <a:xfrm>
              <a:off x="2844096" y="573166"/>
              <a:ext cx="3957669" cy="400132"/>
            </a:xfrm>
            <a:prstGeom prst="rect">
              <a:avLst/>
            </a:prstGeom>
            <a:noFill/>
            <a:ln w="9525">
              <a:noFill/>
              <a:miter lim="800000"/>
              <a:headEnd/>
              <a:tailEnd/>
            </a:ln>
          </p:spPr>
          <p:txBody>
            <a:bodyPr wrap="none">
              <a:spAutoFit/>
            </a:bodyPr>
            <a:lstStyle/>
            <a:p>
              <a:pPr>
                <a:defRPr/>
              </a:pPr>
              <a:r>
                <a:rPr lang="en-GB" sz="2000">
                  <a:solidFill>
                    <a:schemeClr val="bg1"/>
                  </a:solidFill>
                </a:rPr>
                <a:t>The Hardware/Software Interface</a:t>
              </a:r>
              <a:endParaRPr lang="en-US" sz="2000">
                <a:solidFill>
                  <a:schemeClr val="bg1"/>
                </a:solidFill>
              </a:endParaRPr>
            </a:p>
          </p:txBody>
        </p:sp>
      </p:grpSp>
      <p:grpSp>
        <p:nvGrpSpPr>
          <p:cNvPr id="14" name="Group 16"/>
          <p:cNvGrpSpPr>
            <a:grpSpLocks/>
          </p:cNvGrpSpPr>
          <p:nvPr userDrawn="1"/>
        </p:nvGrpSpPr>
        <p:grpSpPr bwMode="auto">
          <a:xfrm>
            <a:off x="8004175" y="93663"/>
            <a:ext cx="935038" cy="935037"/>
            <a:chOff x="7956376" y="116632"/>
            <a:chExt cx="936104" cy="936104"/>
          </a:xfrm>
        </p:grpSpPr>
        <p:sp>
          <p:nvSpPr>
            <p:cNvPr id="15" name="32-Point Star 14"/>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p>
              <a:pPr>
                <a:defRPr/>
              </a:pPr>
              <a:endParaRPr lang="en-US"/>
            </a:p>
          </p:txBody>
        </p:sp>
        <p:sp>
          <p:nvSpPr>
            <p:cNvPr id="16" name="TextBox 15"/>
            <p:cNvSpPr txBox="1">
              <a:spLocks noChangeArrowheads="1"/>
            </p:cNvSpPr>
            <p:nvPr userDrawn="1"/>
          </p:nvSpPr>
          <p:spPr bwMode="auto">
            <a:xfrm>
              <a:off x="8112128" y="262849"/>
              <a:ext cx="642081" cy="707243"/>
            </a:xfrm>
            <a:prstGeom prst="rect">
              <a:avLst/>
            </a:prstGeom>
            <a:noFill/>
            <a:ln w="9525">
              <a:noFill/>
              <a:miter lim="800000"/>
              <a:headEnd/>
              <a:tailEnd/>
            </a:ln>
          </p:spPr>
          <p:txBody>
            <a:bodyPr>
              <a:spAutoFit/>
            </a:bodyPr>
            <a:lstStyle/>
            <a:p>
              <a:pPr algn="ctr">
                <a:defRPr/>
              </a:pPr>
              <a:r>
                <a:rPr lang="en-GB" sz="2000">
                  <a:solidFill>
                    <a:schemeClr val="bg1"/>
                  </a:solidFill>
                  <a:latin typeface="Arial Black" pitchFamily="34" charset="0"/>
                </a:rPr>
                <a:t>5</a:t>
              </a:r>
              <a:r>
                <a:rPr lang="en-GB" sz="2000" baseline="30000">
                  <a:solidFill>
                    <a:schemeClr val="bg1"/>
                  </a:solidFill>
                  <a:latin typeface="Arial Black" pitchFamily="34" charset="0"/>
                </a:rPr>
                <a:t>th</a:t>
              </a:r>
              <a:endParaRPr lang="en-GB" sz="2000">
                <a:solidFill>
                  <a:schemeClr val="bg1"/>
                </a:solidFill>
                <a:latin typeface="Arial Black" pitchFamily="34" charset="0"/>
              </a:endParaRPr>
            </a:p>
            <a:p>
              <a:pPr>
                <a:defRPr/>
              </a:pPr>
              <a:endParaRPr lang="en-US" sz="2000">
                <a:solidFill>
                  <a:schemeClr val="bg1"/>
                </a:solidFill>
                <a:latin typeface="Arial Black" pitchFamily="34" charset="0"/>
              </a:endParaRPr>
            </a:p>
          </p:txBody>
        </p:sp>
        <p:sp>
          <p:nvSpPr>
            <p:cNvPr id="17" name="TextBox 16"/>
            <p:cNvSpPr txBox="1">
              <a:spLocks noChangeArrowheads="1"/>
            </p:cNvSpPr>
            <p:nvPr userDrawn="1"/>
          </p:nvSpPr>
          <p:spPr bwMode="auto">
            <a:xfrm>
              <a:off x="8064449" y="517139"/>
              <a:ext cx="732672" cy="308326"/>
            </a:xfrm>
            <a:prstGeom prst="rect">
              <a:avLst/>
            </a:prstGeom>
            <a:noFill/>
            <a:ln w="9525">
              <a:noFill/>
              <a:miter lim="800000"/>
              <a:headEnd/>
              <a:tailEnd/>
            </a:ln>
          </p:spPr>
          <p:txBody>
            <a:bodyPr>
              <a:spAutoFit/>
            </a:bodyPr>
            <a:lstStyle/>
            <a:p>
              <a:pPr algn="ctr">
                <a:defRPr/>
              </a:pPr>
              <a:r>
                <a:rPr lang="en-GB" sz="1400">
                  <a:solidFill>
                    <a:schemeClr val="bg1"/>
                  </a:solidFill>
                </a:rPr>
                <a:t>Edition</a:t>
              </a:r>
              <a:endParaRPr lang="en-US" sz="1400">
                <a:solidFill>
                  <a:schemeClr val="bg1"/>
                </a:solidFill>
              </a:endParaRPr>
            </a:p>
          </p:txBody>
        </p:sp>
      </p:gr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8009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0A81BA47-A443-3746-97A6-5D2D6E7F6C5C}" type="slidenum">
              <a:rPr lang="en-AU" altLang="en-US"/>
              <a:pPr/>
              <a:t>‹#›</a:t>
            </a:fld>
            <a:endParaRPr lang="en-AU" altLang="en-US"/>
          </a:p>
        </p:txBody>
      </p:sp>
    </p:spTree>
    <p:extLst>
      <p:ext uri="{BB962C8B-B14F-4D97-AF65-F5344CB8AC3E}">
        <p14:creationId xmlns:p14="http://schemas.microsoft.com/office/powerpoint/2010/main" val="72141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3AD723C7-6C38-854E-A737-B23276970DE6}" type="slidenum">
              <a:rPr lang="en-AU" altLang="en-US"/>
              <a:pPr/>
              <a:t>‹#›</a:t>
            </a:fld>
            <a:endParaRPr lang="en-AU" altLang="en-US"/>
          </a:p>
        </p:txBody>
      </p:sp>
    </p:spTree>
    <p:extLst>
      <p:ext uri="{BB962C8B-B14F-4D97-AF65-F5344CB8AC3E}">
        <p14:creationId xmlns:p14="http://schemas.microsoft.com/office/powerpoint/2010/main" val="53131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F1274710-7B68-5041-9CD6-90C071B46C73}" type="slidenum">
              <a:rPr lang="en-AU" altLang="en-US"/>
              <a:pPr/>
              <a:t>‹#›</a:t>
            </a:fld>
            <a:endParaRPr lang="en-AU" altLang="en-US"/>
          </a:p>
        </p:txBody>
      </p:sp>
    </p:spTree>
    <p:extLst>
      <p:ext uri="{BB962C8B-B14F-4D97-AF65-F5344CB8AC3E}">
        <p14:creationId xmlns:p14="http://schemas.microsoft.com/office/powerpoint/2010/main" val="178283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5BF78CE7-10B1-F448-9ABC-4F89A26304A8}" type="slidenum">
              <a:rPr lang="en-AU" altLang="en-US"/>
              <a:pPr/>
              <a:t>‹#›</a:t>
            </a:fld>
            <a:endParaRPr lang="en-AU" altLang="en-US"/>
          </a:p>
        </p:txBody>
      </p:sp>
    </p:spTree>
    <p:extLst>
      <p:ext uri="{BB962C8B-B14F-4D97-AF65-F5344CB8AC3E}">
        <p14:creationId xmlns:p14="http://schemas.microsoft.com/office/powerpoint/2010/main" val="146678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9C20A261-3499-D24C-89E1-BCC2045D9181}" type="slidenum">
              <a:rPr lang="en-AU" altLang="en-US"/>
              <a:pPr/>
              <a:t>‹#›</a:t>
            </a:fld>
            <a:endParaRPr lang="en-AU" altLang="en-US"/>
          </a:p>
        </p:txBody>
      </p:sp>
    </p:spTree>
    <p:extLst>
      <p:ext uri="{BB962C8B-B14F-4D97-AF65-F5344CB8AC3E}">
        <p14:creationId xmlns:p14="http://schemas.microsoft.com/office/powerpoint/2010/main" val="128235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1D11F420-7FEC-4845-BBAB-C8F07521DDFC}" type="slidenum">
              <a:rPr lang="en-AU" altLang="en-US"/>
              <a:pPr/>
              <a:t>‹#›</a:t>
            </a:fld>
            <a:endParaRPr lang="en-AU" altLang="en-US"/>
          </a:p>
        </p:txBody>
      </p:sp>
    </p:spTree>
    <p:extLst>
      <p:ext uri="{BB962C8B-B14F-4D97-AF65-F5344CB8AC3E}">
        <p14:creationId xmlns:p14="http://schemas.microsoft.com/office/powerpoint/2010/main" val="44515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49F8649A-44C5-8D43-9B90-A23D0ECC3996}" type="slidenum">
              <a:rPr lang="en-AU" altLang="en-US"/>
              <a:pPr/>
              <a:t>‹#›</a:t>
            </a:fld>
            <a:endParaRPr lang="en-AU" altLang="en-US"/>
          </a:p>
        </p:txBody>
      </p:sp>
    </p:spTree>
    <p:extLst>
      <p:ext uri="{BB962C8B-B14F-4D97-AF65-F5344CB8AC3E}">
        <p14:creationId xmlns:p14="http://schemas.microsoft.com/office/powerpoint/2010/main" val="210452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BB113C93-82A5-F846-95E2-9B5E5DB61EAE}" type="slidenum">
              <a:rPr lang="en-AU" altLang="en-US"/>
              <a:pPr/>
              <a:t>‹#›</a:t>
            </a:fld>
            <a:endParaRPr lang="en-AU" altLang="en-US"/>
          </a:p>
        </p:txBody>
      </p:sp>
    </p:spTree>
    <p:extLst>
      <p:ext uri="{BB962C8B-B14F-4D97-AF65-F5344CB8AC3E}">
        <p14:creationId xmlns:p14="http://schemas.microsoft.com/office/powerpoint/2010/main" val="172705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3D2638A2-A303-CB4F-9726-3E80DCC15324}" type="slidenum">
              <a:rPr lang="en-AU" altLang="en-US"/>
              <a:pPr/>
              <a:t>‹#›</a:t>
            </a:fld>
            <a:endParaRPr lang="en-AU" altLang="en-US"/>
          </a:p>
        </p:txBody>
      </p:sp>
    </p:spTree>
    <p:extLst>
      <p:ext uri="{BB962C8B-B14F-4D97-AF65-F5344CB8AC3E}">
        <p14:creationId xmlns:p14="http://schemas.microsoft.com/office/powerpoint/2010/main" val="116456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B1DEA165-E0EE-8245-8622-30D57CD51D5F}" type="slidenum">
              <a:rPr lang="en-AU" altLang="en-US"/>
              <a:pPr/>
              <a:t>‹#›</a:t>
            </a:fld>
            <a:endParaRPr lang="en-AU" altLang="en-US"/>
          </a:p>
        </p:txBody>
      </p:sp>
    </p:spTree>
    <p:extLst>
      <p:ext uri="{BB962C8B-B14F-4D97-AF65-F5344CB8AC3E}">
        <p14:creationId xmlns:p14="http://schemas.microsoft.com/office/powerpoint/2010/main" val="63465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E0DD32EE-AF2D-6B48-9A18-101CB18F4405}" type="slidenum">
              <a:rPr lang="en-AU" altLang="en-US"/>
              <a:pPr/>
              <a:t>‹#›</a:t>
            </a:fld>
            <a:endParaRPr lang="en-AU" altLang="en-US"/>
          </a:p>
        </p:txBody>
      </p:sp>
    </p:spTree>
    <p:extLst>
      <p:ext uri="{BB962C8B-B14F-4D97-AF65-F5344CB8AC3E}">
        <p14:creationId xmlns:p14="http://schemas.microsoft.com/office/powerpoint/2010/main" val="2789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p>
            <a:pPr>
              <a:defRPr/>
            </a:pPr>
            <a:endParaRPr lang="en-US"/>
          </a:p>
        </p:txBody>
      </p:sp>
      <p:sp>
        <p:nvSpPr>
          <p:cNvPr id="3075"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3076"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r>
              <a:rPr lang="en-AU" altLang="en-US"/>
              <a:t>Chapter 5 — Large and Fast: Exploiting Memory Hierarchy — </a:t>
            </a:r>
            <a:fld id="{BCA103B2-8260-484C-BA6A-3D28B0DA09B7}" type="slidenum">
              <a:rPr lang="en-AU" altLang="en-US"/>
              <a:pPr/>
              <a:t>‹#›</a:t>
            </a:fld>
            <a:endParaRPr lang="en-AU" altLang="en-US"/>
          </a:p>
        </p:txBody>
      </p:sp>
      <p:sp>
        <p:nvSpPr>
          <p:cNvPr id="1030"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p>
            <a:pPr>
              <a:defRPr/>
            </a:pPr>
            <a:endParaRPr lang="en-US"/>
          </a:p>
        </p:txBody>
      </p:sp>
      <p:pic>
        <p:nvPicPr>
          <p:cNvPr id="3079"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707886"/>
          </a:xfrm>
        </p:spPr>
        <p:txBody>
          <a:bodyPr/>
          <a:lstStyle/>
          <a:p>
            <a:r>
              <a:rPr lang="en-US" dirty="0"/>
              <a:t>The Memory Hierarchy</a:t>
            </a:r>
          </a:p>
        </p:txBody>
      </p:sp>
      <p:sp>
        <p:nvSpPr>
          <p:cNvPr id="3" name="Text Placeholder 2"/>
          <p:cNvSpPr>
            <a:spLocks noGrp="1"/>
          </p:cNvSpPr>
          <p:nvPr>
            <p:ph type="body" idx="1"/>
          </p:nvPr>
        </p:nvSpPr>
        <p:spPr/>
        <p:txBody>
          <a:bodyPr/>
          <a:lstStyle/>
          <a:p>
            <a:r>
              <a:rPr lang="en-US" dirty="0"/>
              <a:t>Chapter 5</a:t>
            </a:r>
          </a:p>
        </p:txBody>
      </p:sp>
      <p:sp>
        <p:nvSpPr>
          <p:cNvPr id="4" name="Footer Placeholder 3"/>
          <p:cNvSpPr>
            <a:spLocks noGrp="1"/>
          </p:cNvSpPr>
          <p:nvPr>
            <p:ph type="ftr" sz="quarter" idx="10"/>
          </p:nvPr>
        </p:nvSpPr>
        <p:spPr/>
        <p:txBody>
          <a:bodyPr/>
          <a:lstStyle/>
          <a:p>
            <a:r>
              <a:rPr lang="en-AU" altLang="en-US"/>
              <a:t>Chapter 5 — Large and Fast: Exploiting Memory Hierarchy — </a:t>
            </a:r>
            <a:fld id="{9C20A261-3499-D24C-89E1-BCC2045D9181}" type="slidenum">
              <a:rPr lang="en-AU" altLang="en-US" smtClean="0"/>
              <a:pPr/>
              <a:t>1</a:t>
            </a:fld>
            <a:endParaRPr lang="en-AU" altLang="en-US"/>
          </a:p>
        </p:txBody>
      </p:sp>
    </p:spTree>
    <p:extLst>
      <p:ext uri="{BB962C8B-B14F-4D97-AF65-F5344CB8AC3E}">
        <p14:creationId xmlns:p14="http://schemas.microsoft.com/office/powerpoint/2010/main" val="5980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6 — Storage and Other I/O Topics — </a:t>
            </a:r>
            <a:fld id="{816788EF-B0E5-0744-B6BD-57C11EBC49C4}" type="slidenum">
              <a:rPr lang="en-AU" altLang="en-US"/>
              <a:pPr/>
              <a:t>10</a:t>
            </a:fld>
            <a:endParaRPr lang="en-AU" altLang="en-US"/>
          </a:p>
        </p:txBody>
      </p:sp>
      <p:sp>
        <p:nvSpPr>
          <p:cNvPr id="62467" name="Rectangle 5"/>
          <p:cNvSpPr>
            <a:spLocks noGrp="1" noChangeArrowheads="1"/>
          </p:cNvSpPr>
          <p:nvPr>
            <p:ph type="title"/>
          </p:nvPr>
        </p:nvSpPr>
        <p:spPr/>
        <p:txBody>
          <a:bodyPr/>
          <a:lstStyle/>
          <a:p>
            <a:pPr eaLnBrk="1" hangingPunct="1"/>
            <a:r>
              <a:rPr lang="en-US" altLang="en-US"/>
              <a:t>Dependability Measures</a:t>
            </a:r>
            <a:endParaRPr lang="en-AU" altLang="en-US"/>
          </a:p>
        </p:txBody>
      </p:sp>
      <p:sp>
        <p:nvSpPr>
          <p:cNvPr id="62468" name="Rectangle 6"/>
          <p:cNvSpPr>
            <a:spLocks noGrp="1" noChangeArrowheads="1"/>
          </p:cNvSpPr>
          <p:nvPr>
            <p:ph type="body" idx="1"/>
          </p:nvPr>
        </p:nvSpPr>
        <p:spPr/>
        <p:txBody>
          <a:bodyPr/>
          <a:lstStyle/>
          <a:p>
            <a:pPr eaLnBrk="1" hangingPunct="1"/>
            <a:r>
              <a:rPr lang="en-US" altLang="en-US" sz="2800"/>
              <a:t>Reliability: mean time to failure (MTTF)</a:t>
            </a:r>
          </a:p>
          <a:p>
            <a:pPr eaLnBrk="1" hangingPunct="1"/>
            <a:r>
              <a:rPr lang="en-US" altLang="en-US" sz="2800"/>
              <a:t>Service interruption: mean time to repair (MTTR)</a:t>
            </a:r>
          </a:p>
          <a:p>
            <a:pPr eaLnBrk="1" hangingPunct="1"/>
            <a:r>
              <a:rPr lang="en-US" altLang="en-US" sz="2800"/>
              <a:t>Mean time between failures</a:t>
            </a:r>
          </a:p>
          <a:p>
            <a:pPr lvl="1" eaLnBrk="1" hangingPunct="1"/>
            <a:r>
              <a:rPr lang="en-US" altLang="en-US" sz="2400"/>
              <a:t>MTBF = MTTF + MTTR</a:t>
            </a:r>
          </a:p>
          <a:p>
            <a:pPr eaLnBrk="1" hangingPunct="1"/>
            <a:r>
              <a:rPr lang="en-US" altLang="en-US" sz="2800"/>
              <a:t>Availability = MTTF / (MTTF + MTTR)</a:t>
            </a:r>
            <a:endParaRPr lang="en-AU" altLang="en-US" sz="2800"/>
          </a:p>
          <a:p>
            <a:pPr eaLnBrk="1" hangingPunct="1"/>
            <a:r>
              <a:rPr lang="en-US" altLang="en-US" sz="2800"/>
              <a:t>Improving Availability</a:t>
            </a:r>
            <a:endParaRPr lang="en-AU" altLang="en-US" sz="2800"/>
          </a:p>
          <a:p>
            <a:pPr lvl="1" eaLnBrk="1" hangingPunct="1"/>
            <a:r>
              <a:rPr lang="en-US" altLang="en-US" sz="2400"/>
              <a:t>Increase MTTF: fault avoidance, fault tolerance, fault forecasting</a:t>
            </a:r>
          </a:p>
          <a:p>
            <a:pPr lvl="1" eaLnBrk="1" hangingPunct="1"/>
            <a:r>
              <a:rPr lang="en-US" altLang="en-US" sz="2400"/>
              <a:t>Reduce MTTR: improved tools and processes for diagnosis and repair</a:t>
            </a:r>
            <a:endParaRPr lang="en-AU" altLang="en-US" sz="2400"/>
          </a:p>
        </p:txBody>
      </p:sp>
    </p:spTree>
    <p:extLst>
      <p:ext uri="{BB962C8B-B14F-4D97-AF65-F5344CB8AC3E}">
        <p14:creationId xmlns:p14="http://schemas.microsoft.com/office/powerpoint/2010/main" val="58382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a:t>The Hamming SEC Code</a:t>
            </a:r>
          </a:p>
        </p:txBody>
      </p:sp>
      <p:sp>
        <p:nvSpPr>
          <p:cNvPr id="63491" name="Content Placeholder 2"/>
          <p:cNvSpPr>
            <a:spLocks noGrp="1"/>
          </p:cNvSpPr>
          <p:nvPr>
            <p:ph idx="1"/>
          </p:nvPr>
        </p:nvSpPr>
        <p:spPr/>
        <p:txBody>
          <a:bodyPr/>
          <a:lstStyle/>
          <a:p>
            <a:r>
              <a:rPr lang="en-US" altLang="en-US"/>
              <a:t>Hamming distance</a:t>
            </a:r>
          </a:p>
          <a:p>
            <a:pPr lvl="1"/>
            <a:r>
              <a:rPr lang="en-US" altLang="en-US"/>
              <a:t>Number of bits that are different between two bit patterns</a:t>
            </a:r>
          </a:p>
          <a:p>
            <a:r>
              <a:rPr lang="en-US" altLang="en-US"/>
              <a:t>Minimum distance = 2 provides </a:t>
            </a:r>
            <a:r>
              <a:rPr lang="en-US" altLang="en-US">
                <a:sym typeface="Wingdings" charset="2"/>
              </a:rPr>
              <a:t>single bit error detection</a:t>
            </a:r>
          </a:p>
          <a:p>
            <a:pPr lvl="1"/>
            <a:r>
              <a:rPr lang="en-US" altLang="en-US"/>
              <a:t>E.g. parity code</a:t>
            </a:r>
          </a:p>
          <a:p>
            <a:r>
              <a:rPr lang="en-US" altLang="en-US"/>
              <a:t>Minimum distance = 3 provides single error correction, 2 bit error detection</a:t>
            </a:r>
          </a:p>
        </p:txBody>
      </p:sp>
      <p:sp>
        <p:nvSpPr>
          <p:cNvPr id="634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5AB18C4E-EF7E-3F42-A4A9-BF66DDA0F93E}" type="slidenum">
              <a:rPr lang="en-AU" altLang="en-US"/>
              <a:pPr/>
              <a:t>11</a:t>
            </a:fld>
            <a:endParaRPr lang="en-AU" altLang="en-US"/>
          </a:p>
        </p:txBody>
      </p:sp>
    </p:spTree>
    <p:extLst>
      <p:ext uri="{BB962C8B-B14F-4D97-AF65-F5344CB8AC3E}">
        <p14:creationId xmlns:p14="http://schemas.microsoft.com/office/powerpoint/2010/main" val="154631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4213" y="138113"/>
            <a:ext cx="8259762" cy="769937"/>
          </a:xfrm>
        </p:spPr>
        <p:txBody>
          <a:bodyPr/>
          <a:lstStyle/>
          <a:p>
            <a:r>
              <a:rPr lang="en-US" altLang="en-US" dirty="0"/>
              <a:t>Encoding ECC</a:t>
            </a:r>
          </a:p>
        </p:txBody>
      </p:sp>
      <p:sp>
        <p:nvSpPr>
          <p:cNvPr id="64515" name="Content Placeholder 2"/>
          <p:cNvSpPr>
            <a:spLocks noGrp="1"/>
          </p:cNvSpPr>
          <p:nvPr>
            <p:ph idx="1"/>
          </p:nvPr>
        </p:nvSpPr>
        <p:spPr/>
        <p:txBody>
          <a:bodyPr/>
          <a:lstStyle/>
          <a:p>
            <a:r>
              <a:rPr lang="en-US" altLang="en-US"/>
              <a:t>To calculate Hamming code:</a:t>
            </a:r>
          </a:p>
          <a:p>
            <a:pPr lvl="1"/>
            <a:r>
              <a:rPr lang="en-US" altLang="en-US"/>
              <a:t>Number bits from 1 on the left</a:t>
            </a:r>
          </a:p>
          <a:p>
            <a:pPr lvl="1"/>
            <a:r>
              <a:rPr lang="en-US" altLang="en-US"/>
              <a:t>All bit positions that are a power 2 are parity bits</a:t>
            </a:r>
          </a:p>
          <a:p>
            <a:pPr lvl="1"/>
            <a:r>
              <a:rPr lang="en-US" altLang="en-US"/>
              <a:t>Each parity bit checks certain data bits:</a:t>
            </a:r>
          </a:p>
        </p:txBody>
      </p:sp>
      <p:sp>
        <p:nvSpPr>
          <p:cNvPr id="645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75C256D1-59C4-A946-84D6-9BDF1A4B442F}" type="slidenum">
              <a:rPr lang="en-AU" altLang="en-US"/>
              <a:pPr/>
              <a:t>12</a:t>
            </a:fld>
            <a:endParaRPr lang="en-AU" altLang="en-US"/>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04837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59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Decoding SEC</a:t>
            </a:r>
          </a:p>
        </p:txBody>
      </p:sp>
      <p:sp>
        <p:nvSpPr>
          <p:cNvPr id="65539" name="Content Placeholder 2"/>
          <p:cNvSpPr>
            <a:spLocks noGrp="1"/>
          </p:cNvSpPr>
          <p:nvPr>
            <p:ph idx="1"/>
          </p:nvPr>
        </p:nvSpPr>
        <p:spPr/>
        <p:txBody>
          <a:bodyPr/>
          <a:lstStyle/>
          <a:p>
            <a:r>
              <a:rPr lang="en-US" altLang="en-US" dirty="0"/>
              <a:t>Value of parity bits indicates which bits are in error</a:t>
            </a:r>
          </a:p>
          <a:p>
            <a:pPr lvl="1"/>
            <a:r>
              <a:rPr lang="en-US" altLang="en-US" dirty="0"/>
              <a:t>Use numbering from encoding procedure</a:t>
            </a:r>
          </a:p>
          <a:p>
            <a:pPr lvl="1"/>
            <a:r>
              <a:rPr lang="en-US" altLang="en-US" dirty="0"/>
              <a:t>E.g.</a:t>
            </a:r>
          </a:p>
          <a:p>
            <a:pPr lvl="2"/>
            <a:r>
              <a:rPr lang="en-US" altLang="en-US" dirty="0"/>
              <a:t>Parity error bits = 0000 indicates no error</a:t>
            </a:r>
          </a:p>
          <a:p>
            <a:pPr lvl="2"/>
            <a:r>
              <a:rPr lang="en-US" altLang="en-US" dirty="0"/>
              <a:t>Parity error bits = 1010 indicates bit 10 was flipped</a:t>
            </a:r>
          </a:p>
        </p:txBody>
      </p:sp>
      <p:sp>
        <p:nvSpPr>
          <p:cNvPr id="655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B8C04E3C-1542-0E44-A439-3CB238901B7A}" type="slidenum">
              <a:rPr lang="en-AU" altLang="en-US"/>
              <a:pPr/>
              <a:t>13</a:t>
            </a:fld>
            <a:endParaRPr lang="en-AU" altLang="en-US"/>
          </a:p>
        </p:txBody>
      </p:sp>
    </p:spTree>
    <p:extLst>
      <p:ext uri="{BB962C8B-B14F-4D97-AF65-F5344CB8AC3E}">
        <p14:creationId xmlns:p14="http://schemas.microsoft.com/office/powerpoint/2010/main" val="418804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t>SEC/DEC Code</a:t>
            </a:r>
          </a:p>
        </p:txBody>
      </p:sp>
      <p:sp>
        <p:nvSpPr>
          <p:cNvPr id="66563" name="Content Placeholder 2"/>
          <p:cNvSpPr>
            <a:spLocks noGrp="1"/>
          </p:cNvSpPr>
          <p:nvPr>
            <p:ph idx="1"/>
          </p:nvPr>
        </p:nvSpPr>
        <p:spPr/>
        <p:txBody>
          <a:bodyPr/>
          <a:lstStyle/>
          <a:p>
            <a:r>
              <a:rPr lang="en-US" altLang="en-US" sz="2800"/>
              <a:t>Add an additional parity bit for the whole word (p</a:t>
            </a:r>
            <a:r>
              <a:rPr lang="en-US" altLang="en-US" sz="2800" baseline="-25000"/>
              <a:t>n</a:t>
            </a:r>
            <a:r>
              <a:rPr lang="en-US" altLang="en-US" sz="2800"/>
              <a:t>)</a:t>
            </a:r>
          </a:p>
          <a:p>
            <a:r>
              <a:rPr lang="en-US" altLang="en-US" sz="2800"/>
              <a:t>Make Hamming distance = 4</a:t>
            </a:r>
          </a:p>
          <a:p>
            <a:r>
              <a:rPr lang="en-US" altLang="en-US" sz="2800"/>
              <a:t>Decoding:</a:t>
            </a:r>
          </a:p>
          <a:p>
            <a:pPr lvl="1"/>
            <a:r>
              <a:rPr lang="en-US" altLang="en-US" sz="2400"/>
              <a:t>Let H = SEC parity bits</a:t>
            </a:r>
          </a:p>
          <a:p>
            <a:pPr lvl="2"/>
            <a:r>
              <a:rPr lang="en-US" altLang="en-US" sz="2000"/>
              <a:t>H even, p</a:t>
            </a:r>
            <a:r>
              <a:rPr lang="en-US" altLang="en-US" sz="2000" baseline="-25000"/>
              <a:t>n</a:t>
            </a:r>
            <a:r>
              <a:rPr lang="en-US" altLang="en-US" sz="2000"/>
              <a:t> even, no error</a:t>
            </a:r>
          </a:p>
          <a:p>
            <a:pPr lvl="2"/>
            <a:r>
              <a:rPr lang="en-US" altLang="en-US" sz="2000"/>
              <a:t>H odd, p</a:t>
            </a:r>
            <a:r>
              <a:rPr lang="en-US" altLang="en-US" sz="2000" baseline="-25000"/>
              <a:t>n</a:t>
            </a:r>
            <a:r>
              <a:rPr lang="en-US" altLang="en-US" sz="2000"/>
              <a:t> odd, correctable single bit error</a:t>
            </a:r>
          </a:p>
          <a:p>
            <a:pPr lvl="2"/>
            <a:r>
              <a:rPr lang="en-US" altLang="en-US" sz="2000"/>
              <a:t>H even, p</a:t>
            </a:r>
            <a:r>
              <a:rPr lang="en-US" altLang="en-US" sz="2000" baseline="-25000"/>
              <a:t>n</a:t>
            </a:r>
            <a:r>
              <a:rPr lang="en-US" altLang="en-US" sz="2000"/>
              <a:t> odd, error in p</a:t>
            </a:r>
            <a:r>
              <a:rPr lang="en-US" altLang="en-US" sz="2000" baseline="-25000"/>
              <a:t>n</a:t>
            </a:r>
            <a:r>
              <a:rPr lang="en-US" altLang="en-US" sz="2000"/>
              <a:t> bit</a:t>
            </a:r>
          </a:p>
          <a:p>
            <a:pPr lvl="2"/>
            <a:r>
              <a:rPr lang="en-US" altLang="en-US" sz="2000"/>
              <a:t>H odd, p</a:t>
            </a:r>
            <a:r>
              <a:rPr lang="en-US" altLang="en-US" sz="2000" baseline="-25000"/>
              <a:t>n</a:t>
            </a:r>
            <a:r>
              <a:rPr lang="en-US" altLang="en-US" sz="2000"/>
              <a:t> even, double error occurred</a:t>
            </a:r>
          </a:p>
          <a:p>
            <a:r>
              <a:rPr lang="en-US" altLang="en-US" sz="2800"/>
              <a:t>Note:  ECC DRAM uses SEC/DEC with 8 bits protecting each 64 bits</a:t>
            </a:r>
            <a:endParaRPr lang="en-US" altLang="en-US"/>
          </a:p>
        </p:txBody>
      </p:sp>
      <p:sp>
        <p:nvSpPr>
          <p:cNvPr id="665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7E58B1D-7427-814E-80E7-07162329234C}" type="slidenum">
              <a:rPr lang="en-AU" altLang="en-US"/>
              <a:pPr/>
              <a:t>14</a:t>
            </a:fld>
            <a:endParaRPr lang="en-AU" altLang="en-US"/>
          </a:p>
        </p:txBody>
      </p:sp>
    </p:spTree>
    <p:extLst>
      <p:ext uri="{BB962C8B-B14F-4D97-AF65-F5344CB8AC3E}">
        <p14:creationId xmlns:p14="http://schemas.microsoft.com/office/powerpoint/2010/main" val="145978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6DF28AA5-0B84-134B-99F7-6EC640D2818C}" type="slidenum">
              <a:rPr lang="en-AU" altLang="en-US"/>
              <a:pPr/>
              <a:t>15</a:t>
            </a:fld>
            <a:endParaRPr lang="en-AU" altLang="en-US"/>
          </a:p>
        </p:txBody>
      </p:sp>
      <p:sp>
        <p:nvSpPr>
          <p:cNvPr id="67587" name="Rectangle 5"/>
          <p:cNvSpPr>
            <a:spLocks noGrp="1" noChangeArrowheads="1"/>
          </p:cNvSpPr>
          <p:nvPr>
            <p:ph type="title"/>
          </p:nvPr>
        </p:nvSpPr>
        <p:spPr/>
        <p:txBody>
          <a:bodyPr/>
          <a:lstStyle/>
          <a:p>
            <a:pPr eaLnBrk="1" hangingPunct="1"/>
            <a:r>
              <a:rPr lang="en-AU" altLang="en-US"/>
              <a:t>Virtual Machines</a:t>
            </a:r>
          </a:p>
        </p:txBody>
      </p:sp>
      <p:sp>
        <p:nvSpPr>
          <p:cNvPr id="67588" name="Rectangle 6"/>
          <p:cNvSpPr>
            <a:spLocks noGrp="1" noChangeArrowheads="1"/>
          </p:cNvSpPr>
          <p:nvPr>
            <p:ph type="body" idx="1"/>
          </p:nvPr>
        </p:nvSpPr>
        <p:spPr/>
        <p:txBody>
          <a:bodyPr/>
          <a:lstStyle/>
          <a:p>
            <a:pPr eaLnBrk="1" hangingPunct="1"/>
            <a:r>
              <a:rPr lang="en-AU" altLang="en-US" sz="2800"/>
              <a:t>Host computer emulates guest operating system and machine resources</a:t>
            </a:r>
          </a:p>
          <a:p>
            <a:pPr lvl="1" eaLnBrk="1" hangingPunct="1"/>
            <a:r>
              <a:rPr lang="en-AU" altLang="en-US" sz="2400"/>
              <a:t>Improved isolation of multiple guests</a:t>
            </a:r>
          </a:p>
          <a:p>
            <a:pPr lvl="1" eaLnBrk="1" hangingPunct="1"/>
            <a:r>
              <a:rPr lang="en-AU" altLang="en-US" sz="2400"/>
              <a:t>Avoids security and reliability problems</a:t>
            </a:r>
          </a:p>
          <a:p>
            <a:pPr lvl="1" eaLnBrk="1" hangingPunct="1"/>
            <a:r>
              <a:rPr lang="en-AU" altLang="en-US" sz="2400"/>
              <a:t>Aids sharing of resources</a:t>
            </a:r>
          </a:p>
          <a:p>
            <a:pPr eaLnBrk="1" hangingPunct="1"/>
            <a:r>
              <a:rPr lang="en-AU" altLang="en-US" sz="2800"/>
              <a:t>Virtualization has some performance impact</a:t>
            </a:r>
          </a:p>
          <a:p>
            <a:pPr lvl="1" eaLnBrk="1" hangingPunct="1"/>
            <a:r>
              <a:rPr lang="en-AU" altLang="en-US" sz="2400"/>
              <a:t>Feasible with modern high-performance comptuers</a:t>
            </a:r>
          </a:p>
          <a:p>
            <a:pPr eaLnBrk="1" hangingPunct="1"/>
            <a:r>
              <a:rPr lang="en-AU" altLang="en-US" sz="2800"/>
              <a:t>Examples</a:t>
            </a:r>
          </a:p>
          <a:p>
            <a:pPr lvl="1" eaLnBrk="1" hangingPunct="1"/>
            <a:r>
              <a:rPr lang="en-AU" altLang="en-US" sz="2400"/>
              <a:t>IBM VM/370 (1970s technology!)</a:t>
            </a:r>
          </a:p>
          <a:p>
            <a:pPr lvl="1" eaLnBrk="1" hangingPunct="1"/>
            <a:r>
              <a:rPr lang="en-AU" altLang="en-US" sz="2400"/>
              <a:t>VMWare</a:t>
            </a:r>
          </a:p>
          <a:p>
            <a:pPr lvl="1" eaLnBrk="1" hangingPunct="1"/>
            <a:r>
              <a:rPr lang="en-AU" altLang="en-US" sz="2400"/>
              <a:t>Microsoft Virtual PC</a:t>
            </a:r>
          </a:p>
        </p:txBody>
      </p:sp>
      <p:sp>
        <p:nvSpPr>
          <p:cNvPr id="67589" name="Text Box 4"/>
          <p:cNvSpPr txBox="1">
            <a:spLocks noChangeArrowheads="1"/>
          </p:cNvSpPr>
          <p:nvPr/>
        </p:nvSpPr>
        <p:spPr bwMode="auto">
          <a:xfrm rot="5400000">
            <a:off x="7770019" y="1007269"/>
            <a:ext cx="2381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§5.6 Virtual Machines</a:t>
            </a:r>
          </a:p>
        </p:txBody>
      </p:sp>
    </p:spTree>
    <p:extLst>
      <p:ext uri="{BB962C8B-B14F-4D97-AF65-F5344CB8AC3E}">
        <p14:creationId xmlns:p14="http://schemas.microsoft.com/office/powerpoint/2010/main" val="210754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C409E821-8401-7C42-BBFD-B3D65BC7593F}" type="slidenum">
              <a:rPr lang="en-AU" altLang="en-US"/>
              <a:pPr/>
              <a:t>16</a:t>
            </a:fld>
            <a:endParaRPr lang="en-AU" altLang="en-US"/>
          </a:p>
        </p:txBody>
      </p:sp>
      <p:sp>
        <p:nvSpPr>
          <p:cNvPr id="68611" name="Rectangle 2"/>
          <p:cNvSpPr>
            <a:spLocks noGrp="1" noChangeArrowheads="1"/>
          </p:cNvSpPr>
          <p:nvPr>
            <p:ph type="title"/>
          </p:nvPr>
        </p:nvSpPr>
        <p:spPr/>
        <p:txBody>
          <a:bodyPr/>
          <a:lstStyle/>
          <a:p>
            <a:pPr eaLnBrk="1" hangingPunct="1"/>
            <a:r>
              <a:rPr lang="en-AU" altLang="en-US"/>
              <a:t>Virtual Machine Monitor</a:t>
            </a:r>
          </a:p>
        </p:txBody>
      </p:sp>
      <p:sp>
        <p:nvSpPr>
          <p:cNvPr id="68612" name="Rectangle 3"/>
          <p:cNvSpPr>
            <a:spLocks noGrp="1" noChangeArrowheads="1"/>
          </p:cNvSpPr>
          <p:nvPr>
            <p:ph type="body" idx="1"/>
          </p:nvPr>
        </p:nvSpPr>
        <p:spPr/>
        <p:txBody>
          <a:bodyPr/>
          <a:lstStyle/>
          <a:p>
            <a:pPr eaLnBrk="1" hangingPunct="1">
              <a:lnSpc>
                <a:spcPct val="90000"/>
              </a:lnSpc>
            </a:pPr>
            <a:r>
              <a:rPr lang="en-AU" altLang="en-US"/>
              <a:t>Maps virtual resources to physical resources</a:t>
            </a:r>
          </a:p>
          <a:p>
            <a:pPr lvl="1" eaLnBrk="1" hangingPunct="1">
              <a:lnSpc>
                <a:spcPct val="90000"/>
              </a:lnSpc>
            </a:pPr>
            <a:r>
              <a:rPr lang="en-AU" altLang="en-US"/>
              <a:t>Memory, I/O devices, CPUs</a:t>
            </a:r>
          </a:p>
          <a:p>
            <a:pPr eaLnBrk="1" hangingPunct="1">
              <a:lnSpc>
                <a:spcPct val="90000"/>
              </a:lnSpc>
            </a:pPr>
            <a:r>
              <a:rPr lang="en-AU" altLang="en-US"/>
              <a:t>Guest code runs on native machine in user mode</a:t>
            </a:r>
          </a:p>
          <a:p>
            <a:pPr lvl="1" eaLnBrk="1" hangingPunct="1">
              <a:lnSpc>
                <a:spcPct val="90000"/>
              </a:lnSpc>
            </a:pPr>
            <a:r>
              <a:rPr lang="en-AU" altLang="en-US"/>
              <a:t>Traps to VMM on privileged instructions and access to protected resources</a:t>
            </a:r>
          </a:p>
          <a:p>
            <a:pPr eaLnBrk="1" hangingPunct="1">
              <a:lnSpc>
                <a:spcPct val="90000"/>
              </a:lnSpc>
            </a:pPr>
            <a:r>
              <a:rPr lang="en-AU" altLang="en-US"/>
              <a:t>Guest OS may be different from host OS</a:t>
            </a:r>
          </a:p>
          <a:p>
            <a:pPr eaLnBrk="1" hangingPunct="1">
              <a:lnSpc>
                <a:spcPct val="90000"/>
              </a:lnSpc>
            </a:pPr>
            <a:r>
              <a:rPr lang="en-AU" altLang="en-US"/>
              <a:t>VMM handles real I/O devices</a:t>
            </a:r>
          </a:p>
          <a:p>
            <a:pPr lvl="1" eaLnBrk="1" hangingPunct="1">
              <a:lnSpc>
                <a:spcPct val="90000"/>
              </a:lnSpc>
            </a:pPr>
            <a:r>
              <a:rPr lang="en-AU" altLang="en-US"/>
              <a:t>Emulates generic virtual I/O devices for guest</a:t>
            </a:r>
          </a:p>
        </p:txBody>
      </p:sp>
    </p:spTree>
    <p:extLst>
      <p:ext uri="{BB962C8B-B14F-4D97-AF65-F5344CB8AC3E}">
        <p14:creationId xmlns:p14="http://schemas.microsoft.com/office/powerpoint/2010/main" val="121452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BE8F15AF-C50C-0942-9088-3ABC9E4347EB}" type="slidenum">
              <a:rPr lang="en-AU" altLang="en-US"/>
              <a:pPr/>
              <a:t>17</a:t>
            </a:fld>
            <a:endParaRPr lang="en-AU" altLang="en-US"/>
          </a:p>
        </p:txBody>
      </p:sp>
      <p:sp>
        <p:nvSpPr>
          <p:cNvPr id="69635" name="Rectangle 2"/>
          <p:cNvSpPr>
            <a:spLocks noGrp="1" noChangeArrowheads="1"/>
          </p:cNvSpPr>
          <p:nvPr>
            <p:ph type="title"/>
          </p:nvPr>
        </p:nvSpPr>
        <p:spPr/>
        <p:txBody>
          <a:bodyPr/>
          <a:lstStyle/>
          <a:p>
            <a:pPr eaLnBrk="1" hangingPunct="1"/>
            <a:r>
              <a:rPr lang="en-AU" altLang="en-US"/>
              <a:t>Example: Timer Virtualization</a:t>
            </a:r>
          </a:p>
        </p:txBody>
      </p:sp>
      <p:sp>
        <p:nvSpPr>
          <p:cNvPr id="69636" name="Rectangle 3"/>
          <p:cNvSpPr>
            <a:spLocks noGrp="1" noChangeArrowheads="1"/>
          </p:cNvSpPr>
          <p:nvPr>
            <p:ph type="body" idx="1"/>
          </p:nvPr>
        </p:nvSpPr>
        <p:spPr/>
        <p:txBody>
          <a:bodyPr/>
          <a:lstStyle/>
          <a:p>
            <a:pPr eaLnBrk="1" hangingPunct="1"/>
            <a:r>
              <a:rPr lang="en-AU" altLang="en-US"/>
              <a:t>In native machine, on timer interrupt</a:t>
            </a:r>
          </a:p>
          <a:p>
            <a:pPr lvl="1" eaLnBrk="1" hangingPunct="1"/>
            <a:r>
              <a:rPr lang="en-AU" altLang="en-US"/>
              <a:t>OS suspends current process, handles interrupt, selects and resumes next process</a:t>
            </a:r>
          </a:p>
          <a:p>
            <a:pPr eaLnBrk="1" hangingPunct="1"/>
            <a:r>
              <a:rPr lang="en-AU" altLang="en-US"/>
              <a:t>With Virtual Machine Monitor</a:t>
            </a:r>
          </a:p>
          <a:p>
            <a:pPr lvl="1" eaLnBrk="1" hangingPunct="1"/>
            <a:r>
              <a:rPr lang="en-AU" altLang="en-US"/>
              <a:t>VMM suspends current VM, handles interrupt, selects and resumes next VM</a:t>
            </a:r>
          </a:p>
          <a:p>
            <a:pPr eaLnBrk="1" hangingPunct="1"/>
            <a:r>
              <a:rPr lang="en-AU" altLang="en-US"/>
              <a:t>If a VM requires timer interrupts</a:t>
            </a:r>
          </a:p>
          <a:p>
            <a:pPr lvl="1" eaLnBrk="1" hangingPunct="1"/>
            <a:r>
              <a:rPr lang="en-AU" altLang="en-US"/>
              <a:t>VMM emulates a virtual timer</a:t>
            </a:r>
          </a:p>
          <a:p>
            <a:pPr lvl="1" eaLnBrk="1" hangingPunct="1"/>
            <a:r>
              <a:rPr lang="en-AU" altLang="en-US"/>
              <a:t>Emulates interrupt for VM when physical timer interrupt occurs</a:t>
            </a:r>
          </a:p>
        </p:txBody>
      </p:sp>
    </p:spTree>
    <p:extLst>
      <p:ext uri="{BB962C8B-B14F-4D97-AF65-F5344CB8AC3E}">
        <p14:creationId xmlns:p14="http://schemas.microsoft.com/office/powerpoint/2010/main" val="52932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7BED2CD2-1397-0E49-B364-0B3DCCCD1D16}" type="slidenum">
              <a:rPr lang="en-AU" altLang="en-US"/>
              <a:pPr/>
              <a:t>18</a:t>
            </a:fld>
            <a:endParaRPr lang="en-AU" altLang="en-US"/>
          </a:p>
        </p:txBody>
      </p:sp>
      <p:sp>
        <p:nvSpPr>
          <p:cNvPr id="70659" name="Rectangle 2"/>
          <p:cNvSpPr>
            <a:spLocks noGrp="1" noChangeArrowheads="1"/>
          </p:cNvSpPr>
          <p:nvPr>
            <p:ph type="title"/>
          </p:nvPr>
        </p:nvSpPr>
        <p:spPr/>
        <p:txBody>
          <a:bodyPr/>
          <a:lstStyle/>
          <a:p>
            <a:pPr eaLnBrk="1" hangingPunct="1"/>
            <a:r>
              <a:rPr lang="en-AU" altLang="en-US"/>
              <a:t>Instruction Set Support</a:t>
            </a:r>
          </a:p>
        </p:txBody>
      </p:sp>
      <p:sp>
        <p:nvSpPr>
          <p:cNvPr id="70660" name="Rectangle 3"/>
          <p:cNvSpPr>
            <a:spLocks noGrp="1" noChangeArrowheads="1"/>
          </p:cNvSpPr>
          <p:nvPr>
            <p:ph type="body" idx="1"/>
          </p:nvPr>
        </p:nvSpPr>
        <p:spPr/>
        <p:txBody>
          <a:bodyPr/>
          <a:lstStyle/>
          <a:p>
            <a:pPr eaLnBrk="1" hangingPunct="1">
              <a:lnSpc>
                <a:spcPct val="90000"/>
              </a:lnSpc>
            </a:pPr>
            <a:r>
              <a:rPr lang="en-AU" altLang="en-US"/>
              <a:t>User and System modes</a:t>
            </a:r>
          </a:p>
          <a:p>
            <a:pPr eaLnBrk="1" hangingPunct="1">
              <a:lnSpc>
                <a:spcPct val="90000"/>
              </a:lnSpc>
            </a:pPr>
            <a:r>
              <a:rPr lang="en-AU" altLang="en-US"/>
              <a:t>Privileged instructions only available in system mode</a:t>
            </a:r>
          </a:p>
          <a:p>
            <a:pPr lvl="1" eaLnBrk="1" hangingPunct="1">
              <a:lnSpc>
                <a:spcPct val="90000"/>
              </a:lnSpc>
            </a:pPr>
            <a:r>
              <a:rPr lang="en-AU" altLang="en-US"/>
              <a:t>Trap to system if executed in user mode</a:t>
            </a:r>
          </a:p>
          <a:p>
            <a:pPr eaLnBrk="1" hangingPunct="1">
              <a:lnSpc>
                <a:spcPct val="90000"/>
              </a:lnSpc>
            </a:pPr>
            <a:r>
              <a:rPr lang="en-AU" altLang="en-US"/>
              <a:t>All physical resources only accessible using privileged instructions</a:t>
            </a:r>
          </a:p>
          <a:p>
            <a:pPr lvl="1" eaLnBrk="1" hangingPunct="1">
              <a:lnSpc>
                <a:spcPct val="90000"/>
              </a:lnSpc>
            </a:pPr>
            <a:r>
              <a:rPr lang="en-AU" altLang="en-US"/>
              <a:t>Including page tables, interrupt controls, I/O registers</a:t>
            </a:r>
          </a:p>
          <a:p>
            <a:pPr eaLnBrk="1" hangingPunct="1">
              <a:lnSpc>
                <a:spcPct val="90000"/>
              </a:lnSpc>
            </a:pPr>
            <a:r>
              <a:rPr lang="en-AU" altLang="en-US"/>
              <a:t>Renaissance of virtualization support</a:t>
            </a:r>
          </a:p>
          <a:p>
            <a:pPr lvl="1" eaLnBrk="1" hangingPunct="1">
              <a:lnSpc>
                <a:spcPct val="90000"/>
              </a:lnSpc>
            </a:pPr>
            <a:r>
              <a:rPr lang="en-AU" altLang="en-US"/>
              <a:t>Current ISAs (e.g., x86) adapting</a:t>
            </a:r>
          </a:p>
        </p:txBody>
      </p:sp>
    </p:spTree>
    <p:extLst>
      <p:ext uri="{BB962C8B-B14F-4D97-AF65-F5344CB8AC3E}">
        <p14:creationId xmlns:p14="http://schemas.microsoft.com/office/powerpoint/2010/main" val="195912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360F0B06-27AC-8248-9C2C-B66B8646CE26}" type="slidenum">
              <a:rPr lang="en-AU" altLang="en-US"/>
              <a:pPr/>
              <a:t>19</a:t>
            </a:fld>
            <a:endParaRPr lang="en-AU" altLang="en-US"/>
          </a:p>
        </p:txBody>
      </p:sp>
      <p:sp>
        <p:nvSpPr>
          <p:cNvPr id="71683" name="Rectangle 5"/>
          <p:cNvSpPr>
            <a:spLocks noGrp="1" noChangeArrowheads="1"/>
          </p:cNvSpPr>
          <p:nvPr>
            <p:ph type="title"/>
          </p:nvPr>
        </p:nvSpPr>
        <p:spPr/>
        <p:txBody>
          <a:bodyPr/>
          <a:lstStyle/>
          <a:p>
            <a:pPr eaLnBrk="1" hangingPunct="1"/>
            <a:r>
              <a:rPr lang="en-US" altLang="en-US" dirty="0"/>
              <a:t>The Problem with Memory</a:t>
            </a:r>
            <a:endParaRPr lang="en-AU" altLang="en-US" dirty="0"/>
          </a:p>
        </p:txBody>
      </p:sp>
      <p:sp>
        <p:nvSpPr>
          <p:cNvPr id="71684" name="Rectangle 6"/>
          <p:cNvSpPr>
            <a:spLocks noGrp="1" noChangeArrowheads="1"/>
          </p:cNvSpPr>
          <p:nvPr>
            <p:ph type="body" idx="1"/>
          </p:nvPr>
        </p:nvSpPr>
        <p:spPr/>
        <p:txBody>
          <a:bodyPr/>
          <a:lstStyle/>
          <a:p>
            <a:pPr eaLnBrk="1" hangingPunct="1">
              <a:lnSpc>
                <a:spcPct val="80000"/>
              </a:lnSpc>
            </a:pPr>
            <a:r>
              <a:rPr lang="en-AU" altLang="en-US" dirty="0"/>
              <a:t>Two programs running at the same time</a:t>
            </a:r>
          </a:p>
          <a:p>
            <a:pPr lvl="1" eaLnBrk="1" hangingPunct="1">
              <a:lnSpc>
                <a:spcPct val="80000"/>
              </a:lnSpc>
            </a:pPr>
            <a:r>
              <a:rPr lang="en-AU" altLang="en-US" dirty="0" err="1"/>
              <a:t>Prog</a:t>
            </a:r>
            <a:r>
              <a:rPr lang="en-AU" altLang="en-US" dirty="0"/>
              <a:t> A has bug </a:t>
            </a:r>
            <a:r>
              <a:rPr lang="mr-IN" altLang="en-US" dirty="0"/>
              <a:t>–</a:t>
            </a:r>
            <a:r>
              <a:rPr lang="en-AU" altLang="en-US" dirty="0"/>
              <a:t> bad pointer value</a:t>
            </a:r>
          </a:p>
          <a:p>
            <a:pPr lvl="1" eaLnBrk="1" hangingPunct="1">
              <a:lnSpc>
                <a:spcPct val="80000"/>
              </a:lnSpc>
            </a:pPr>
            <a:r>
              <a:rPr lang="en-AU" altLang="en-US" dirty="0"/>
              <a:t>Overwrites into memory used by </a:t>
            </a:r>
            <a:r>
              <a:rPr lang="en-AU" altLang="en-US" dirty="0" err="1"/>
              <a:t>Prog</a:t>
            </a:r>
            <a:r>
              <a:rPr lang="en-AU" altLang="en-US" dirty="0"/>
              <a:t> B!</a:t>
            </a:r>
          </a:p>
          <a:p>
            <a:pPr eaLnBrk="1" hangingPunct="1">
              <a:lnSpc>
                <a:spcPct val="80000"/>
              </a:lnSpc>
            </a:pPr>
            <a:r>
              <a:rPr lang="en-AU" altLang="en-US" dirty="0"/>
              <a:t>Buying from </a:t>
            </a:r>
            <a:r>
              <a:rPr lang="en-AU" altLang="en-US" dirty="0" err="1"/>
              <a:t>Amazon.com</a:t>
            </a:r>
            <a:endParaRPr lang="en-AU" altLang="en-US" dirty="0"/>
          </a:p>
          <a:p>
            <a:pPr lvl="1" eaLnBrk="1" hangingPunct="1">
              <a:lnSpc>
                <a:spcPct val="80000"/>
              </a:lnSpc>
            </a:pPr>
            <a:r>
              <a:rPr lang="en-AU" altLang="en-US" dirty="0"/>
              <a:t>Enter CC info into browser</a:t>
            </a:r>
          </a:p>
          <a:p>
            <a:pPr lvl="1" eaLnBrk="1" hangingPunct="1">
              <a:lnSpc>
                <a:spcPct val="80000"/>
              </a:lnSpc>
            </a:pPr>
            <a:r>
              <a:rPr lang="en-AU" altLang="en-US" dirty="0"/>
              <a:t>Another program reads the browser memory and gets CC info</a:t>
            </a:r>
          </a:p>
          <a:p>
            <a:pPr eaLnBrk="1" hangingPunct="1">
              <a:lnSpc>
                <a:spcPct val="80000"/>
              </a:lnSpc>
            </a:pPr>
            <a:r>
              <a:rPr lang="en-AU" altLang="en-US" dirty="0"/>
              <a:t>Some memory locations reserved for OS, communication with devices, etc.</a:t>
            </a:r>
          </a:p>
          <a:p>
            <a:pPr eaLnBrk="1" hangingPunct="1">
              <a:lnSpc>
                <a:spcPct val="80000"/>
              </a:lnSpc>
            </a:pPr>
            <a:r>
              <a:rPr lang="en-AU" altLang="en-US" dirty="0"/>
              <a:t>Some programs need more memory than a machine has</a:t>
            </a:r>
          </a:p>
          <a:p>
            <a:pPr lvl="1" eaLnBrk="1" hangingPunct="1">
              <a:lnSpc>
                <a:spcPct val="80000"/>
              </a:lnSpc>
            </a:pPr>
            <a:r>
              <a:rPr lang="en-AU" altLang="en-US" dirty="0"/>
              <a:t>But we have plenty of disk space</a:t>
            </a:r>
          </a:p>
        </p:txBody>
      </p:sp>
      <p:sp>
        <p:nvSpPr>
          <p:cNvPr id="71685" name="Text Box 4"/>
          <p:cNvSpPr txBox="1">
            <a:spLocks noChangeArrowheads="1"/>
          </p:cNvSpPr>
          <p:nvPr/>
        </p:nvSpPr>
        <p:spPr bwMode="auto">
          <a:xfrm rot="5400000">
            <a:off x="7838281" y="929481"/>
            <a:ext cx="22447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§5.7 Virtual Memory</a:t>
            </a:r>
          </a:p>
        </p:txBody>
      </p:sp>
    </p:spTree>
    <p:extLst>
      <p:ext uri="{BB962C8B-B14F-4D97-AF65-F5344CB8AC3E}">
        <p14:creationId xmlns:p14="http://schemas.microsoft.com/office/powerpoint/2010/main" val="215602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9323135D-2AE1-5D4F-922A-5B3FA2435F92}" type="slidenum">
              <a:rPr lang="en-AU" altLang="en-US"/>
              <a:pPr/>
              <a:t>2</a:t>
            </a:fld>
            <a:endParaRPr lang="en-AU" altLang="en-US"/>
          </a:p>
        </p:txBody>
      </p:sp>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844675"/>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p:txBody>
          <a:bodyPr/>
          <a:lstStyle/>
          <a:p>
            <a:pPr eaLnBrk="1" hangingPunct="1"/>
            <a:r>
              <a:rPr lang="en-US" altLang="en-US"/>
              <a:t>Associative Cache Example</a:t>
            </a:r>
            <a:endParaRPr lang="en-AU" altLang="en-US"/>
          </a:p>
        </p:txBody>
      </p:sp>
    </p:spTree>
    <p:extLst>
      <p:ext uri="{BB962C8B-B14F-4D97-AF65-F5344CB8AC3E}">
        <p14:creationId xmlns:p14="http://schemas.microsoft.com/office/powerpoint/2010/main" val="1174117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lstStyle/>
          <a:p>
            <a:pPr eaLnBrk="1" hangingPunct="1">
              <a:lnSpc>
                <a:spcPct val="80000"/>
              </a:lnSpc>
            </a:pPr>
            <a:r>
              <a:rPr lang="en-US" altLang="en-US" dirty="0"/>
              <a:t>Use main memory as a “cache” for secondary (disk) storage</a:t>
            </a:r>
          </a:p>
          <a:p>
            <a:pPr lvl="1" eaLnBrk="1" hangingPunct="1">
              <a:lnSpc>
                <a:spcPct val="80000"/>
              </a:lnSpc>
            </a:pPr>
            <a:r>
              <a:rPr lang="en-US" altLang="en-US" dirty="0"/>
              <a:t>Managed jointly by CPU hardware and the operating system (OS)</a:t>
            </a:r>
          </a:p>
          <a:p>
            <a:pPr eaLnBrk="1" hangingPunct="1">
              <a:lnSpc>
                <a:spcPct val="80000"/>
              </a:lnSpc>
            </a:pPr>
            <a:r>
              <a:rPr lang="en-US" altLang="en-US" dirty="0"/>
              <a:t>Programs share main memory</a:t>
            </a:r>
          </a:p>
          <a:p>
            <a:pPr lvl="1" eaLnBrk="1" hangingPunct="1">
              <a:lnSpc>
                <a:spcPct val="80000"/>
              </a:lnSpc>
            </a:pPr>
            <a:r>
              <a:rPr lang="en-US" altLang="en-US" dirty="0"/>
              <a:t>Each gets a private virtual address space holding its frequently used code and data</a:t>
            </a:r>
          </a:p>
          <a:p>
            <a:pPr lvl="1" eaLnBrk="1" hangingPunct="1">
              <a:lnSpc>
                <a:spcPct val="80000"/>
              </a:lnSpc>
            </a:pPr>
            <a:r>
              <a:rPr lang="en-US" altLang="en-US" dirty="0"/>
              <a:t>Protected from other programs</a:t>
            </a:r>
          </a:p>
          <a:p>
            <a:pPr eaLnBrk="1" hangingPunct="1">
              <a:lnSpc>
                <a:spcPct val="80000"/>
              </a:lnSpc>
            </a:pPr>
            <a:r>
              <a:rPr lang="en-US" altLang="en-US" dirty="0"/>
              <a:t>CPU and OS translate virtual addresses to physical addresses</a:t>
            </a:r>
          </a:p>
          <a:p>
            <a:pPr lvl="1" eaLnBrk="1" hangingPunct="1">
              <a:lnSpc>
                <a:spcPct val="80000"/>
              </a:lnSpc>
            </a:pPr>
            <a:r>
              <a:rPr lang="en-US" altLang="en-US" dirty="0"/>
              <a:t>VM “block” is called a page</a:t>
            </a:r>
          </a:p>
          <a:p>
            <a:pPr lvl="1" eaLnBrk="1" hangingPunct="1">
              <a:lnSpc>
                <a:spcPct val="80000"/>
              </a:lnSpc>
            </a:pPr>
            <a:r>
              <a:rPr lang="en-US" altLang="en-US" dirty="0"/>
              <a:t>VM translation “miss” is called a page fault</a:t>
            </a:r>
            <a:endParaRPr lang="en-AU" altLang="en-US" dirty="0"/>
          </a:p>
          <a:p>
            <a:endParaRPr lang="en-US" dirty="0"/>
          </a:p>
        </p:txBody>
      </p:sp>
      <p:sp>
        <p:nvSpPr>
          <p:cNvPr id="4" name="Footer Placeholder 3"/>
          <p:cNvSpPr>
            <a:spLocks noGrp="1"/>
          </p:cNvSpPr>
          <p:nvPr>
            <p:ph type="ftr" sz="quarter" idx="10"/>
          </p:nvPr>
        </p:nvSpPr>
        <p:spPr/>
        <p:txBody>
          <a:bodyPr/>
          <a:lstStyle/>
          <a:p>
            <a:r>
              <a:rPr lang="en-AU" altLang="en-US"/>
              <a:t>Chapter 5 — Large and Fast: Exploiting Memory Hierarchy — </a:t>
            </a:r>
            <a:fld id="{5BF78CE7-10B1-F448-9ABC-4F89A26304A8}" type="slidenum">
              <a:rPr lang="en-AU" altLang="en-US" smtClean="0"/>
              <a:pPr/>
              <a:t>20</a:t>
            </a:fld>
            <a:endParaRPr lang="en-AU" altLang="en-US"/>
          </a:p>
        </p:txBody>
      </p:sp>
    </p:spTree>
    <p:extLst>
      <p:ext uri="{BB962C8B-B14F-4D97-AF65-F5344CB8AC3E}">
        <p14:creationId xmlns:p14="http://schemas.microsoft.com/office/powerpoint/2010/main" val="3020535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1D1B751-F374-564D-81CF-BB2673DF56F6}" type="slidenum">
              <a:rPr lang="en-AU" altLang="en-US"/>
              <a:pPr/>
              <a:t>21</a:t>
            </a:fld>
            <a:endParaRPr lang="en-AU" altLang="en-US"/>
          </a:p>
        </p:txBody>
      </p:sp>
      <p:sp>
        <p:nvSpPr>
          <p:cNvPr id="72707" name="Rectangle 6"/>
          <p:cNvSpPr>
            <a:spLocks noGrp="1" noChangeArrowheads="1"/>
          </p:cNvSpPr>
          <p:nvPr>
            <p:ph type="title"/>
          </p:nvPr>
        </p:nvSpPr>
        <p:spPr/>
        <p:txBody>
          <a:bodyPr/>
          <a:lstStyle/>
          <a:p>
            <a:pPr eaLnBrk="1" hangingPunct="1"/>
            <a:r>
              <a:rPr lang="en-US" altLang="en-US"/>
              <a:t>Address Translation</a:t>
            </a:r>
            <a:endParaRPr lang="en-AU" altLang="en-US"/>
          </a:p>
        </p:txBody>
      </p:sp>
      <p:sp>
        <p:nvSpPr>
          <p:cNvPr id="72708" name="Rectangle 7"/>
          <p:cNvSpPr>
            <a:spLocks noGrp="1" noChangeArrowheads="1"/>
          </p:cNvSpPr>
          <p:nvPr>
            <p:ph type="body" idx="1"/>
          </p:nvPr>
        </p:nvSpPr>
        <p:spPr/>
        <p:txBody>
          <a:bodyPr/>
          <a:lstStyle/>
          <a:p>
            <a:pPr eaLnBrk="1" hangingPunct="1"/>
            <a:r>
              <a:rPr lang="en-US" altLang="en-US"/>
              <a:t>Fixed-size pages (e.g., 4K)</a:t>
            </a:r>
            <a:endParaRPr lang="en-AU" altLang="en-US"/>
          </a:p>
        </p:txBody>
      </p:sp>
      <p:pic>
        <p:nvPicPr>
          <p:cNvPr id="72709" name="Picture 8" descr="f05-2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3900"/>
            <a:ext cx="431800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f05-19-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82825"/>
            <a:ext cx="344805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89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77EE9E27-5AB8-5F45-99A2-6EF232833EC5}" type="slidenum">
              <a:rPr lang="en-AU" altLang="en-US"/>
              <a:pPr/>
              <a:t>22</a:t>
            </a:fld>
            <a:endParaRPr lang="en-AU" altLang="en-US"/>
          </a:p>
        </p:txBody>
      </p:sp>
      <p:sp>
        <p:nvSpPr>
          <p:cNvPr id="73731" name="Rectangle 4"/>
          <p:cNvSpPr>
            <a:spLocks noGrp="1" noChangeArrowheads="1"/>
          </p:cNvSpPr>
          <p:nvPr>
            <p:ph type="title"/>
          </p:nvPr>
        </p:nvSpPr>
        <p:spPr/>
        <p:txBody>
          <a:bodyPr/>
          <a:lstStyle/>
          <a:p>
            <a:pPr eaLnBrk="1" hangingPunct="1"/>
            <a:r>
              <a:rPr lang="en-US" altLang="en-US"/>
              <a:t>Page Fault Penalty</a:t>
            </a:r>
            <a:endParaRPr lang="en-AU" altLang="en-US"/>
          </a:p>
        </p:txBody>
      </p:sp>
      <p:sp>
        <p:nvSpPr>
          <p:cNvPr id="73732" name="Rectangle 5"/>
          <p:cNvSpPr>
            <a:spLocks noGrp="1" noChangeArrowheads="1"/>
          </p:cNvSpPr>
          <p:nvPr>
            <p:ph type="body" idx="1"/>
          </p:nvPr>
        </p:nvSpPr>
        <p:spPr/>
        <p:txBody>
          <a:bodyPr/>
          <a:lstStyle/>
          <a:p>
            <a:pPr eaLnBrk="1" hangingPunct="1"/>
            <a:r>
              <a:rPr lang="en-US" altLang="en-US"/>
              <a:t>On page fault, the page must be fetched from disk</a:t>
            </a:r>
          </a:p>
          <a:p>
            <a:pPr lvl="1" eaLnBrk="1" hangingPunct="1"/>
            <a:r>
              <a:rPr lang="en-US" altLang="en-US"/>
              <a:t>Takes millions of clock cycles</a:t>
            </a:r>
          </a:p>
          <a:p>
            <a:pPr lvl="1" eaLnBrk="1" hangingPunct="1"/>
            <a:r>
              <a:rPr lang="en-US" altLang="en-US"/>
              <a:t>Handled by OS code</a:t>
            </a:r>
          </a:p>
          <a:p>
            <a:pPr eaLnBrk="1" hangingPunct="1"/>
            <a:r>
              <a:rPr lang="en-US" altLang="en-US"/>
              <a:t>Try to minimize page fault rate</a:t>
            </a:r>
          </a:p>
          <a:p>
            <a:pPr lvl="1" eaLnBrk="1" hangingPunct="1"/>
            <a:r>
              <a:rPr lang="en-US" altLang="en-US"/>
              <a:t>Fully associative placement</a:t>
            </a:r>
          </a:p>
          <a:p>
            <a:pPr lvl="1" eaLnBrk="1" hangingPunct="1"/>
            <a:r>
              <a:rPr lang="en-US" altLang="en-US"/>
              <a:t>Smart replacement algorithms</a:t>
            </a:r>
          </a:p>
        </p:txBody>
      </p:sp>
    </p:spTree>
    <p:extLst>
      <p:ext uri="{BB962C8B-B14F-4D97-AF65-F5344CB8AC3E}">
        <p14:creationId xmlns:p14="http://schemas.microsoft.com/office/powerpoint/2010/main" val="414195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692DD8BE-E14A-E24D-93DA-1524EABCFC8F}" type="slidenum">
              <a:rPr lang="en-AU" altLang="en-US"/>
              <a:pPr/>
              <a:t>23</a:t>
            </a:fld>
            <a:endParaRPr lang="en-AU" altLang="en-US"/>
          </a:p>
        </p:txBody>
      </p:sp>
      <p:sp>
        <p:nvSpPr>
          <p:cNvPr id="74755" name="Rectangle 8"/>
          <p:cNvSpPr>
            <a:spLocks noGrp="1" noChangeArrowheads="1"/>
          </p:cNvSpPr>
          <p:nvPr>
            <p:ph type="title"/>
          </p:nvPr>
        </p:nvSpPr>
        <p:spPr/>
        <p:txBody>
          <a:bodyPr/>
          <a:lstStyle/>
          <a:p>
            <a:pPr eaLnBrk="1" hangingPunct="1"/>
            <a:r>
              <a:rPr lang="en-US" altLang="en-US"/>
              <a:t>Page Tables</a:t>
            </a:r>
            <a:endParaRPr lang="en-AU" altLang="en-US"/>
          </a:p>
        </p:txBody>
      </p:sp>
      <p:sp>
        <p:nvSpPr>
          <p:cNvPr id="74756" name="Rectangle 9"/>
          <p:cNvSpPr>
            <a:spLocks noGrp="1" noChangeArrowheads="1"/>
          </p:cNvSpPr>
          <p:nvPr>
            <p:ph type="body" idx="1"/>
          </p:nvPr>
        </p:nvSpPr>
        <p:spPr/>
        <p:txBody>
          <a:bodyPr/>
          <a:lstStyle/>
          <a:p>
            <a:pPr eaLnBrk="1" hangingPunct="1">
              <a:lnSpc>
                <a:spcPct val="90000"/>
              </a:lnSpc>
            </a:pPr>
            <a:r>
              <a:rPr lang="en-US" altLang="en-US"/>
              <a:t>Stores placement information</a:t>
            </a:r>
          </a:p>
          <a:p>
            <a:pPr lvl="1" eaLnBrk="1" hangingPunct="1">
              <a:lnSpc>
                <a:spcPct val="90000"/>
              </a:lnSpc>
            </a:pPr>
            <a:r>
              <a:rPr lang="en-US" altLang="en-US"/>
              <a:t>Array of page table entries, indexed by virtual page number</a:t>
            </a:r>
          </a:p>
          <a:p>
            <a:pPr lvl="1" eaLnBrk="1" hangingPunct="1">
              <a:lnSpc>
                <a:spcPct val="90000"/>
              </a:lnSpc>
            </a:pPr>
            <a:r>
              <a:rPr lang="en-US" altLang="en-US"/>
              <a:t>Page table register in CPU points to page table in physical memory</a:t>
            </a:r>
          </a:p>
          <a:p>
            <a:pPr eaLnBrk="1" hangingPunct="1">
              <a:lnSpc>
                <a:spcPct val="90000"/>
              </a:lnSpc>
            </a:pPr>
            <a:r>
              <a:rPr lang="en-US" altLang="en-US"/>
              <a:t>If page is present in memory</a:t>
            </a:r>
          </a:p>
          <a:p>
            <a:pPr lvl="1" eaLnBrk="1" hangingPunct="1">
              <a:lnSpc>
                <a:spcPct val="90000"/>
              </a:lnSpc>
            </a:pPr>
            <a:r>
              <a:rPr lang="en-US" altLang="en-US"/>
              <a:t>PTE stores the physical page number</a:t>
            </a:r>
          </a:p>
          <a:p>
            <a:pPr lvl="1" eaLnBrk="1" hangingPunct="1">
              <a:lnSpc>
                <a:spcPct val="90000"/>
              </a:lnSpc>
            </a:pPr>
            <a:r>
              <a:rPr lang="en-US" altLang="en-US"/>
              <a:t>Plus other status bits (referenced, dirty, …)</a:t>
            </a:r>
          </a:p>
          <a:p>
            <a:pPr eaLnBrk="1" hangingPunct="1">
              <a:lnSpc>
                <a:spcPct val="90000"/>
              </a:lnSpc>
            </a:pPr>
            <a:r>
              <a:rPr lang="en-US" altLang="en-US"/>
              <a:t>If page is not present</a:t>
            </a:r>
          </a:p>
          <a:p>
            <a:pPr lvl="1" eaLnBrk="1" hangingPunct="1">
              <a:lnSpc>
                <a:spcPct val="90000"/>
              </a:lnSpc>
            </a:pPr>
            <a:r>
              <a:rPr lang="en-US" altLang="en-US"/>
              <a:t>PTE can refer to location in swap space on disk</a:t>
            </a:r>
          </a:p>
        </p:txBody>
      </p:sp>
    </p:spTree>
    <p:extLst>
      <p:ext uri="{BB962C8B-B14F-4D97-AF65-F5344CB8AC3E}">
        <p14:creationId xmlns:p14="http://schemas.microsoft.com/office/powerpoint/2010/main" val="36961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F22353C-26AE-7947-B168-30231CB478C8}" type="slidenum">
              <a:rPr lang="en-AU" altLang="en-US"/>
              <a:pPr/>
              <a:t>24</a:t>
            </a:fld>
            <a:endParaRPr lang="en-AU" altLang="en-US"/>
          </a:p>
        </p:txBody>
      </p:sp>
      <p:sp>
        <p:nvSpPr>
          <p:cNvPr id="75779" name="Rectangle 2"/>
          <p:cNvSpPr>
            <a:spLocks noGrp="1" noChangeArrowheads="1"/>
          </p:cNvSpPr>
          <p:nvPr>
            <p:ph type="title"/>
          </p:nvPr>
        </p:nvSpPr>
        <p:spPr/>
        <p:txBody>
          <a:bodyPr/>
          <a:lstStyle/>
          <a:p>
            <a:pPr eaLnBrk="1" hangingPunct="1"/>
            <a:r>
              <a:rPr lang="en-US" altLang="en-US" sz="4000"/>
              <a:t>Translation Using a Page Table</a:t>
            </a:r>
            <a:endParaRPr lang="en-AU" altLang="en-US" sz="4000"/>
          </a:p>
        </p:txBody>
      </p:sp>
      <p:pic>
        <p:nvPicPr>
          <p:cNvPr id="75780" name="Picture 4" descr="f05-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12875"/>
            <a:ext cx="5513388"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48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9F87B98-6C7B-554B-BC46-916B6461EB5F}" type="slidenum">
              <a:rPr lang="en-AU" altLang="en-US"/>
              <a:pPr/>
              <a:t>25</a:t>
            </a:fld>
            <a:endParaRPr lang="en-AU" altLang="en-US"/>
          </a:p>
        </p:txBody>
      </p:sp>
      <p:sp>
        <p:nvSpPr>
          <p:cNvPr id="76803" name="Rectangle 2"/>
          <p:cNvSpPr>
            <a:spLocks noGrp="1" noChangeArrowheads="1"/>
          </p:cNvSpPr>
          <p:nvPr>
            <p:ph type="title"/>
          </p:nvPr>
        </p:nvSpPr>
        <p:spPr/>
        <p:txBody>
          <a:bodyPr/>
          <a:lstStyle/>
          <a:p>
            <a:pPr eaLnBrk="1" hangingPunct="1"/>
            <a:r>
              <a:rPr lang="en-US" altLang="en-US"/>
              <a:t>Mapping Pages to Storage</a:t>
            </a:r>
            <a:endParaRPr lang="en-AU" altLang="en-US"/>
          </a:p>
        </p:txBody>
      </p:sp>
      <p:pic>
        <p:nvPicPr>
          <p:cNvPr id="76804" name="Picture 4" descr="f05-2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557338"/>
            <a:ext cx="533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1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B10E24D9-7FE6-4F4D-AAE5-8BE7FEB50C18}" type="slidenum">
              <a:rPr lang="en-AU" altLang="en-US"/>
              <a:pPr/>
              <a:t>3</a:t>
            </a:fld>
            <a:endParaRPr lang="en-AU" altLang="en-US"/>
          </a:p>
        </p:txBody>
      </p:sp>
      <p:sp>
        <p:nvSpPr>
          <p:cNvPr id="49155" name="Rectangle 2"/>
          <p:cNvSpPr>
            <a:spLocks noGrp="1" noChangeArrowheads="1"/>
          </p:cNvSpPr>
          <p:nvPr>
            <p:ph type="title"/>
          </p:nvPr>
        </p:nvSpPr>
        <p:spPr/>
        <p:txBody>
          <a:bodyPr/>
          <a:lstStyle/>
          <a:p>
            <a:pPr eaLnBrk="1" hangingPunct="1"/>
            <a:r>
              <a:rPr lang="en-US" altLang="en-US" sz="3600"/>
              <a:t>Set Associative Cache Organization</a:t>
            </a:r>
            <a:endParaRPr lang="en-AU" altLang="en-US" sz="3600"/>
          </a:p>
        </p:txBody>
      </p:sp>
      <p:pic>
        <p:nvPicPr>
          <p:cNvPr id="49156"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196975"/>
            <a:ext cx="60610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80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0D073608-0091-864C-AD22-CECCAB0DA3A3}" type="slidenum">
              <a:rPr lang="en-AU" altLang="en-US"/>
              <a:pPr/>
              <a:t>4</a:t>
            </a:fld>
            <a:endParaRPr lang="en-AU" altLang="en-US"/>
          </a:p>
        </p:txBody>
      </p:sp>
      <p:sp>
        <p:nvSpPr>
          <p:cNvPr id="51203" name="Rectangle 4"/>
          <p:cNvSpPr>
            <a:spLocks noGrp="1" noChangeArrowheads="1"/>
          </p:cNvSpPr>
          <p:nvPr>
            <p:ph type="title"/>
          </p:nvPr>
        </p:nvSpPr>
        <p:spPr/>
        <p:txBody>
          <a:bodyPr/>
          <a:lstStyle/>
          <a:p>
            <a:pPr eaLnBrk="1" hangingPunct="1"/>
            <a:r>
              <a:rPr lang="en-US" altLang="en-US"/>
              <a:t>Multilevel Caches</a:t>
            </a:r>
            <a:endParaRPr lang="en-AU" altLang="en-US"/>
          </a:p>
        </p:txBody>
      </p:sp>
      <p:sp>
        <p:nvSpPr>
          <p:cNvPr id="51204" name="Rectangle 5"/>
          <p:cNvSpPr>
            <a:spLocks noGrp="1" noChangeArrowheads="1"/>
          </p:cNvSpPr>
          <p:nvPr>
            <p:ph type="body" idx="1"/>
          </p:nvPr>
        </p:nvSpPr>
        <p:spPr/>
        <p:txBody>
          <a:bodyPr/>
          <a:lstStyle/>
          <a:p>
            <a:pPr eaLnBrk="1" hangingPunct="1"/>
            <a:r>
              <a:rPr lang="en-US" altLang="en-US" dirty="0"/>
              <a:t>Primary cache attached to CPU</a:t>
            </a:r>
          </a:p>
          <a:p>
            <a:pPr lvl="1" eaLnBrk="1" hangingPunct="1"/>
            <a:r>
              <a:rPr lang="en-US" altLang="en-US" dirty="0"/>
              <a:t>Small, but fast</a:t>
            </a:r>
          </a:p>
          <a:p>
            <a:pPr eaLnBrk="1" hangingPunct="1"/>
            <a:r>
              <a:rPr lang="en-US" altLang="en-US" dirty="0"/>
              <a:t>Level-2 cache services misses from primary cache</a:t>
            </a:r>
          </a:p>
          <a:p>
            <a:pPr lvl="1" eaLnBrk="1" hangingPunct="1"/>
            <a:r>
              <a:rPr lang="en-US" altLang="en-US" dirty="0"/>
              <a:t>Larger, slower, but still faster than main memory</a:t>
            </a:r>
          </a:p>
          <a:p>
            <a:pPr eaLnBrk="1" hangingPunct="1"/>
            <a:r>
              <a:rPr lang="en-US" altLang="en-US" dirty="0"/>
              <a:t>Main memory services L2 cache misses</a:t>
            </a:r>
          </a:p>
          <a:p>
            <a:pPr eaLnBrk="1" hangingPunct="1"/>
            <a:r>
              <a:rPr lang="en-US" altLang="en-US" dirty="0"/>
              <a:t>Many systems include L3 cache</a:t>
            </a:r>
            <a:endParaRPr lang="en-AU" altLang="en-US" dirty="0"/>
          </a:p>
        </p:txBody>
      </p:sp>
    </p:spTree>
    <p:extLst>
      <p:ext uri="{BB962C8B-B14F-4D97-AF65-F5344CB8AC3E}">
        <p14:creationId xmlns:p14="http://schemas.microsoft.com/office/powerpoint/2010/main" val="365889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F0EDE292-F787-1948-A5FD-EF2339CF3A86}" type="slidenum">
              <a:rPr lang="en-AU" altLang="en-US"/>
              <a:pPr/>
              <a:t>5</a:t>
            </a:fld>
            <a:endParaRPr lang="en-AU" altLang="en-US"/>
          </a:p>
        </p:txBody>
      </p:sp>
      <p:sp>
        <p:nvSpPr>
          <p:cNvPr id="54275" name="Rectangle 6"/>
          <p:cNvSpPr>
            <a:spLocks noGrp="1" noChangeArrowheads="1"/>
          </p:cNvSpPr>
          <p:nvPr>
            <p:ph type="title"/>
          </p:nvPr>
        </p:nvSpPr>
        <p:spPr>
          <a:xfrm>
            <a:off x="684213" y="206375"/>
            <a:ext cx="8259762" cy="701675"/>
          </a:xfrm>
        </p:spPr>
        <p:txBody>
          <a:bodyPr/>
          <a:lstStyle/>
          <a:p>
            <a:pPr eaLnBrk="1" hangingPunct="1"/>
            <a:r>
              <a:rPr lang="en-US" altLang="en-US" sz="4000"/>
              <a:t>Multilevel Cache Considerations</a:t>
            </a:r>
            <a:endParaRPr lang="en-AU" altLang="en-US" sz="4000"/>
          </a:p>
        </p:txBody>
      </p:sp>
      <p:sp>
        <p:nvSpPr>
          <p:cNvPr id="54276" name="Rectangle 7"/>
          <p:cNvSpPr>
            <a:spLocks noGrp="1" noChangeArrowheads="1"/>
          </p:cNvSpPr>
          <p:nvPr>
            <p:ph type="body" idx="1"/>
          </p:nvPr>
        </p:nvSpPr>
        <p:spPr/>
        <p:txBody>
          <a:bodyPr/>
          <a:lstStyle/>
          <a:p>
            <a:pPr eaLnBrk="1" hangingPunct="1"/>
            <a:r>
              <a:rPr lang="en-US" altLang="en-US" dirty="0"/>
              <a:t>Primary cache</a:t>
            </a:r>
          </a:p>
          <a:p>
            <a:pPr lvl="1" eaLnBrk="1" hangingPunct="1"/>
            <a:r>
              <a:rPr lang="en-US" altLang="en-US" dirty="0"/>
              <a:t>Focus on minimal hit time</a:t>
            </a:r>
          </a:p>
          <a:p>
            <a:pPr eaLnBrk="1" hangingPunct="1"/>
            <a:r>
              <a:rPr lang="en-US" altLang="en-US" dirty="0"/>
              <a:t>L2 cache</a:t>
            </a:r>
          </a:p>
          <a:p>
            <a:pPr lvl="1" eaLnBrk="1" hangingPunct="1"/>
            <a:r>
              <a:rPr lang="en-US" altLang="en-US" dirty="0"/>
              <a:t>Focus on low miss rate to avoid main memory access</a:t>
            </a:r>
          </a:p>
          <a:p>
            <a:pPr lvl="1" eaLnBrk="1" hangingPunct="1"/>
            <a:r>
              <a:rPr lang="en-US" altLang="en-US" dirty="0"/>
              <a:t>Hit time has less overall impact</a:t>
            </a:r>
          </a:p>
          <a:p>
            <a:pPr eaLnBrk="1" hangingPunct="1"/>
            <a:r>
              <a:rPr lang="en-US" altLang="en-US" dirty="0"/>
              <a:t>Results</a:t>
            </a:r>
          </a:p>
          <a:p>
            <a:pPr lvl="1" eaLnBrk="1" hangingPunct="1"/>
            <a:r>
              <a:rPr lang="en-US" altLang="en-US" dirty="0"/>
              <a:t>L1 cache usually smaller than a single cache</a:t>
            </a:r>
          </a:p>
          <a:p>
            <a:pPr lvl="1" eaLnBrk="1" hangingPunct="1"/>
            <a:r>
              <a:rPr lang="en-US" altLang="en-US" dirty="0"/>
              <a:t>L1 block size smaller than L2 block size</a:t>
            </a:r>
            <a:endParaRPr lang="en-AU" altLang="en-US" dirty="0"/>
          </a:p>
        </p:txBody>
      </p:sp>
    </p:spTree>
    <p:extLst>
      <p:ext uri="{BB962C8B-B14F-4D97-AF65-F5344CB8AC3E}">
        <p14:creationId xmlns:p14="http://schemas.microsoft.com/office/powerpoint/2010/main" val="13190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1090DA8-D031-C246-B718-BD1F11BB0482}" type="slidenum">
              <a:rPr lang="en-AU" altLang="en-US"/>
              <a:pPr/>
              <a:t>6</a:t>
            </a:fld>
            <a:endParaRPr lang="en-AU" altLang="en-US"/>
          </a:p>
        </p:txBody>
      </p:sp>
      <p:sp>
        <p:nvSpPr>
          <p:cNvPr id="55299" name="Rectangle 4"/>
          <p:cNvSpPr>
            <a:spLocks noGrp="1" noChangeArrowheads="1"/>
          </p:cNvSpPr>
          <p:nvPr>
            <p:ph type="title"/>
          </p:nvPr>
        </p:nvSpPr>
        <p:spPr>
          <a:xfrm>
            <a:off x="684213" y="266700"/>
            <a:ext cx="8259762" cy="641350"/>
          </a:xfrm>
        </p:spPr>
        <p:txBody>
          <a:bodyPr/>
          <a:lstStyle/>
          <a:p>
            <a:pPr eaLnBrk="1" hangingPunct="1"/>
            <a:r>
              <a:rPr lang="en-US" altLang="en-US" sz="3600"/>
              <a:t>Interactions with Advanced CPUs</a:t>
            </a:r>
            <a:endParaRPr lang="en-AU" altLang="en-US" sz="3600"/>
          </a:p>
        </p:txBody>
      </p:sp>
      <p:sp>
        <p:nvSpPr>
          <p:cNvPr id="55300" name="Rectangle 5"/>
          <p:cNvSpPr>
            <a:spLocks noGrp="1" noChangeArrowheads="1"/>
          </p:cNvSpPr>
          <p:nvPr>
            <p:ph type="body" idx="1"/>
          </p:nvPr>
        </p:nvSpPr>
        <p:spPr/>
        <p:txBody>
          <a:bodyPr/>
          <a:lstStyle/>
          <a:p>
            <a:pPr eaLnBrk="1" hangingPunct="1"/>
            <a:r>
              <a:rPr lang="en-US" altLang="en-US"/>
              <a:t>Out-of-order CPUs can execute instructions during cache miss</a:t>
            </a:r>
          </a:p>
          <a:p>
            <a:pPr lvl="1" eaLnBrk="1" hangingPunct="1"/>
            <a:r>
              <a:rPr lang="en-US" altLang="en-US"/>
              <a:t>Pending store stays in load/store unit</a:t>
            </a:r>
          </a:p>
          <a:p>
            <a:pPr lvl="1" eaLnBrk="1" hangingPunct="1"/>
            <a:r>
              <a:rPr lang="en-US" altLang="en-US"/>
              <a:t>Dependent instructions wait in reservation stations</a:t>
            </a:r>
          </a:p>
          <a:p>
            <a:pPr lvl="2" eaLnBrk="1" hangingPunct="1"/>
            <a:r>
              <a:rPr lang="en-US" altLang="en-US"/>
              <a:t>Independent instructions continue</a:t>
            </a:r>
          </a:p>
          <a:p>
            <a:pPr eaLnBrk="1" hangingPunct="1"/>
            <a:r>
              <a:rPr lang="en-US" altLang="en-US"/>
              <a:t>Effect of miss depends on program data flow</a:t>
            </a:r>
          </a:p>
          <a:p>
            <a:pPr lvl="1" eaLnBrk="1" hangingPunct="1"/>
            <a:r>
              <a:rPr lang="en-US" altLang="en-US"/>
              <a:t>Much harder to analyse</a:t>
            </a:r>
          </a:p>
          <a:p>
            <a:pPr lvl="1" eaLnBrk="1" hangingPunct="1"/>
            <a:r>
              <a:rPr lang="en-US" altLang="en-US"/>
              <a:t>Use system simulation</a:t>
            </a:r>
            <a:endParaRPr lang="en-AU" altLang="en-US"/>
          </a:p>
        </p:txBody>
      </p:sp>
    </p:spTree>
    <p:extLst>
      <p:ext uri="{BB962C8B-B14F-4D97-AF65-F5344CB8AC3E}">
        <p14:creationId xmlns:p14="http://schemas.microsoft.com/office/powerpoint/2010/main" val="105147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DGEMM Access Pattern</a:t>
            </a:r>
          </a:p>
        </p:txBody>
      </p:sp>
      <p:sp>
        <p:nvSpPr>
          <p:cNvPr id="58371" name="Content Placeholder 2"/>
          <p:cNvSpPr>
            <a:spLocks noGrp="1"/>
          </p:cNvSpPr>
          <p:nvPr>
            <p:ph idx="1"/>
          </p:nvPr>
        </p:nvSpPr>
        <p:spPr/>
        <p:txBody>
          <a:bodyPr/>
          <a:lstStyle/>
          <a:p>
            <a:r>
              <a:rPr lang="en-US" altLang="en-US"/>
              <a:t>C, A, and B arrays</a:t>
            </a:r>
          </a:p>
        </p:txBody>
      </p:sp>
      <p:sp>
        <p:nvSpPr>
          <p:cNvPr id="5837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19DF3593-48C5-8946-B9F1-B4C11F1F1604}" type="slidenum">
              <a:rPr lang="en-AU" altLang="en-US"/>
              <a:pPr/>
              <a:t>7</a:t>
            </a:fld>
            <a:endParaRPr lang="en-AU" altLang="en-US"/>
          </a:p>
        </p:txBody>
      </p:sp>
      <p:pic>
        <p:nvPicPr>
          <p:cNvPr id="583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284538"/>
            <a:ext cx="77025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Box 4"/>
          <p:cNvSpPr txBox="1">
            <a:spLocks noChangeArrowheads="1"/>
          </p:cNvSpPr>
          <p:nvPr/>
        </p:nvSpPr>
        <p:spPr bwMode="auto">
          <a:xfrm>
            <a:off x="2027238" y="2133600"/>
            <a:ext cx="208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older accesses</a:t>
            </a:r>
          </a:p>
        </p:txBody>
      </p:sp>
      <p:cxnSp>
        <p:nvCxnSpPr>
          <p:cNvPr id="58375" name="Straight Arrow Connector 6"/>
          <p:cNvCxnSpPr>
            <a:cxnSpLocks noChangeShapeType="1"/>
          </p:cNvCxnSpPr>
          <p:nvPr/>
        </p:nvCxnSpPr>
        <p:spPr bwMode="auto">
          <a:xfrm flipH="1">
            <a:off x="1692275" y="2501900"/>
            <a:ext cx="503238" cy="14319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76" name="TextBox 8"/>
          <p:cNvSpPr txBox="1">
            <a:spLocks noChangeArrowheads="1"/>
          </p:cNvSpPr>
          <p:nvPr/>
        </p:nvSpPr>
        <p:spPr bwMode="auto">
          <a:xfrm>
            <a:off x="2333625" y="2565400"/>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new accesses</a:t>
            </a:r>
          </a:p>
        </p:txBody>
      </p:sp>
      <p:cxnSp>
        <p:nvCxnSpPr>
          <p:cNvPr id="58377" name="Straight Arrow Connector 11"/>
          <p:cNvCxnSpPr>
            <a:cxnSpLocks noChangeShapeType="1"/>
          </p:cNvCxnSpPr>
          <p:nvPr/>
        </p:nvCxnSpPr>
        <p:spPr bwMode="auto">
          <a:xfrm>
            <a:off x="2700338" y="2933700"/>
            <a:ext cx="369887" cy="12874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644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4213" y="200025"/>
            <a:ext cx="8259762" cy="708025"/>
          </a:xfrm>
        </p:spPr>
        <p:txBody>
          <a:bodyPr/>
          <a:lstStyle/>
          <a:p>
            <a:r>
              <a:rPr lang="en-US" altLang="en-US" sz="4000"/>
              <a:t>Blocked DGEMM Access Pattern</a:t>
            </a:r>
          </a:p>
        </p:txBody>
      </p:sp>
      <p:sp>
        <p:nvSpPr>
          <p:cNvPr id="6041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5 — Large and Fast: Exploiting Memory Hierarchy — </a:t>
            </a:r>
            <a:fld id="{4B806C74-16BF-674B-8E07-147DB0878E96}" type="slidenum">
              <a:rPr lang="en-AU" altLang="en-US"/>
              <a:pPr/>
              <a:t>8</a:t>
            </a:fld>
            <a:endParaRPr lang="en-AU" altLang="en-US"/>
          </a:p>
        </p:txBody>
      </p:sp>
      <p:pic>
        <p:nvPicPr>
          <p:cNvPr id="604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268413"/>
            <a:ext cx="79248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5"/>
          <p:cNvSpPr txBox="1">
            <a:spLocks noChangeArrowheads="1"/>
          </p:cNvSpPr>
          <p:nvPr/>
        </p:nvSpPr>
        <p:spPr bwMode="auto">
          <a:xfrm>
            <a:off x="2987675" y="5891213"/>
            <a:ext cx="162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Unoptimized</a:t>
            </a:r>
          </a:p>
        </p:txBody>
      </p:sp>
      <p:sp>
        <p:nvSpPr>
          <p:cNvPr id="60422" name="TextBox 9"/>
          <p:cNvSpPr txBox="1">
            <a:spLocks noChangeArrowheads="1"/>
          </p:cNvSpPr>
          <p:nvPr/>
        </p:nvSpPr>
        <p:spPr bwMode="auto">
          <a:xfrm>
            <a:off x="5003800" y="5884863"/>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a:t>Blocked</a:t>
            </a:r>
          </a:p>
        </p:txBody>
      </p:sp>
      <p:pic>
        <p:nvPicPr>
          <p:cNvPr id="604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3986213"/>
            <a:ext cx="4344988"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1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6 — Storage and Other I/O Topics — </a:t>
            </a:r>
            <a:fld id="{9E7D1C66-55CE-EC4A-BFBB-CB8A34BC983D}" type="slidenum">
              <a:rPr lang="en-AU" altLang="en-US"/>
              <a:pPr/>
              <a:t>9</a:t>
            </a:fld>
            <a:endParaRPr lang="en-AU" altLang="en-US"/>
          </a:p>
        </p:txBody>
      </p:sp>
      <p:sp>
        <p:nvSpPr>
          <p:cNvPr id="61443" name="Rectangle 2"/>
          <p:cNvSpPr>
            <a:spLocks noGrp="1" noChangeArrowheads="1"/>
          </p:cNvSpPr>
          <p:nvPr>
            <p:ph type="title"/>
          </p:nvPr>
        </p:nvSpPr>
        <p:spPr/>
        <p:txBody>
          <a:bodyPr/>
          <a:lstStyle/>
          <a:p>
            <a:pPr eaLnBrk="1" hangingPunct="1"/>
            <a:r>
              <a:rPr lang="en-US" altLang="en-US"/>
              <a:t>Dependability</a:t>
            </a:r>
            <a:endParaRPr lang="en-AU" altLang="en-US"/>
          </a:p>
        </p:txBody>
      </p:sp>
      <p:sp>
        <p:nvSpPr>
          <p:cNvPr id="61444" name="Rectangle 13"/>
          <p:cNvSpPr>
            <a:spLocks noGrp="1" noChangeArrowheads="1"/>
          </p:cNvSpPr>
          <p:nvPr>
            <p:ph type="body" idx="1"/>
          </p:nvPr>
        </p:nvSpPr>
        <p:spPr>
          <a:xfrm>
            <a:off x="4716463" y="2565400"/>
            <a:ext cx="3959225" cy="3671888"/>
          </a:xfrm>
        </p:spPr>
        <p:txBody>
          <a:bodyPr/>
          <a:lstStyle/>
          <a:p>
            <a:pPr eaLnBrk="1" hangingPunct="1"/>
            <a:r>
              <a:rPr lang="en-AU" altLang="en-US" sz="2800"/>
              <a:t>Fault: failure of a component</a:t>
            </a:r>
          </a:p>
          <a:p>
            <a:pPr lvl="1" eaLnBrk="1" hangingPunct="1"/>
            <a:r>
              <a:rPr lang="en-AU" altLang="en-US" sz="2400"/>
              <a:t>May or may not lead to system failure</a:t>
            </a:r>
          </a:p>
        </p:txBody>
      </p:sp>
      <p:sp>
        <p:nvSpPr>
          <p:cNvPr id="61445" name="AutoShape 5"/>
          <p:cNvSpPr>
            <a:spLocks noChangeArrowheads="1"/>
          </p:cNvSpPr>
          <p:nvPr/>
        </p:nvSpPr>
        <p:spPr bwMode="auto">
          <a:xfrm>
            <a:off x="1260475" y="1412875"/>
            <a:ext cx="3024188" cy="1152525"/>
          </a:xfrm>
          <a:prstGeom prst="roundRect">
            <a:avLst>
              <a:gd name="adj" fmla="val 16667"/>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altLang="en-US" sz="2000" u="sng"/>
              <a:t>Service accomplishment</a:t>
            </a:r>
          </a:p>
          <a:p>
            <a:pPr algn="ctr"/>
            <a:r>
              <a:rPr lang="en-AU" altLang="en-US" sz="2000"/>
              <a:t>Service delivered</a:t>
            </a:r>
            <a:br>
              <a:rPr lang="en-AU" altLang="en-US" sz="2000"/>
            </a:br>
            <a:r>
              <a:rPr lang="en-AU" altLang="en-US" sz="2000"/>
              <a:t>as specified</a:t>
            </a:r>
          </a:p>
        </p:txBody>
      </p:sp>
      <p:sp>
        <p:nvSpPr>
          <p:cNvPr id="61446" name="AutoShape 6"/>
          <p:cNvSpPr>
            <a:spLocks noChangeArrowheads="1"/>
          </p:cNvSpPr>
          <p:nvPr/>
        </p:nvSpPr>
        <p:spPr bwMode="auto">
          <a:xfrm>
            <a:off x="1331913" y="4724400"/>
            <a:ext cx="3024187" cy="1152525"/>
          </a:xfrm>
          <a:prstGeom prst="roundRect">
            <a:avLst>
              <a:gd name="adj" fmla="val 16667"/>
            </a:avLst>
          </a:prstGeom>
          <a:solidFill>
            <a:schemeClr val="accent1"/>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altLang="en-US" sz="2000" u="sng"/>
              <a:t>Service interruption</a:t>
            </a:r>
          </a:p>
          <a:p>
            <a:pPr algn="ctr"/>
            <a:r>
              <a:rPr lang="en-AU" altLang="en-US" sz="2000"/>
              <a:t>Deviation from</a:t>
            </a:r>
            <a:br>
              <a:rPr lang="en-AU" altLang="en-US" sz="2000"/>
            </a:br>
            <a:r>
              <a:rPr lang="en-AU" altLang="en-US" sz="2000"/>
              <a:t>specified service</a:t>
            </a:r>
          </a:p>
        </p:txBody>
      </p:sp>
      <p:sp>
        <p:nvSpPr>
          <p:cNvPr id="61447" name="Freeform 7"/>
          <p:cNvSpPr>
            <a:spLocks/>
          </p:cNvSpPr>
          <p:nvPr/>
        </p:nvSpPr>
        <p:spPr bwMode="auto">
          <a:xfrm>
            <a:off x="3708400" y="2565400"/>
            <a:ext cx="396875" cy="2159000"/>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48" name="Text Box 8"/>
          <p:cNvSpPr txBox="1">
            <a:spLocks noChangeArrowheads="1"/>
          </p:cNvSpPr>
          <p:nvPr/>
        </p:nvSpPr>
        <p:spPr bwMode="auto">
          <a:xfrm>
            <a:off x="3563938" y="3429000"/>
            <a:ext cx="9620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sz="2000"/>
              <a:t>Failure</a:t>
            </a:r>
          </a:p>
        </p:txBody>
      </p:sp>
      <p:sp>
        <p:nvSpPr>
          <p:cNvPr id="61449" name="Freeform 9"/>
          <p:cNvSpPr>
            <a:spLocks/>
          </p:cNvSpPr>
          <p:nvPr/>
        </p:nvSpPr>
        <p:spPr bwMode="auto">
          <a:xfrm rot="10800000">
            <a:off x="1438275" y="2565400"/>
            <a:ext cx="396875" cy="2159000"/>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0" name="Text Box 10"/>
          <p:cNvSpPr txBox="1">
            <a:spLocks noChangeArrowheads="1"/>
          </p:cNvSpPr>
          <p:nvPr/>
        </p:nvSpPr>
        <p:spPr bwMode="auto">
          <a:xfrm>
            <a:off x="684213" y="3429000"/>
            <a:ext cx="14827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AU" altLang="en-US" sz="2000"/>
              <a:t>Restoration</a:t>
            </a:r>
          </a:p>
        </p:txBody>
      </p:sp>
      <p:sp>
        <p:nvSpPr>
          <p:cNvPr id="61451" name="Text Box 4"/>
          <p:cNvSpPr txBox="1">
            <a:spLocks noChangeArrowheads="1"/>
          </p:cNvSpPr>
          <p:nvPr/>
        </p:nvSpPr>
        <p:spPr bwMode="auto">
          <a:xfrm rot="5400000">
            <a:off x="7015162" y="1757363"/>
            <a:ext cx="38909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solidFill>
                  <a:schemeClr val="folHlink"/>
                </a:solidFill>
              </a:rPr>
              <a:t>§5.5 Dependable Memory Hierarchy</a:t>
            </a:r>
          </a:p>
        </p:txBody>
      </p:sp>
    </p:spTree>
    <p:extLst>
      <p:ext uri="{BB962C8B-B14F-4D97-AF65-F5344CB8AC3E}">
        <p14:creationId xmlns:p14="http://schemas.microsoft.com/office/powerpoint/2010/main" val="1229628661"/>
      </p:ext>
    </p:extLst>
  </p:cSld>
  <p:clrMapOvr>
    <a:masterClrMapping/>
  </p:clrMapOvr>
</p:sld>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10449</TotalTime>
  <Words>2098</Words>
  <Application>Microsoft Macintosh PowerPoint</Application>
  <PresentationFormat>On-screen Show (4:3)</PresentationFormat>
  <Paragraphs>310</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Corbel</vt:lpstr>
      <vt:lpstr>Times New Roman</vt:lpstr>
      <vt:lpstr>Wingdings</vt:lpstr>
      <vt:lpstr>cod4e</vt:lpstr>
      <vt:lpstr>The Memory Hierarchy</vt:lpstr>
      <vt:lpstr>Associative Cache Example</vt:lpstr>
      <vt:lpstr>Set Associative Cache Organization</vt:lpstr>
      <vt:lpstr>Multilevel Caches</vt:lpstr>
      <vt:lpstr>Multilevel Cache Considerations</vt:lpstr>
      <vt:lpstr>Interactions with Advanced CPUs</vt:lpstr>
      <vt:lpstr>DGEMM Access Pattern</vt:lpstr>
      <vt:lpstr>Blocked DGEMM Access Pattern</vt:lpstr>
      <vt:lpstr>Dependability</vt:lpstr>
      <vt:lpstr>Dependability Measures</vt:lpstr>
      <vt:lpstr>The Hamming SEC Code</vt:lpstr>
      <vt:lpstr>Encoding ECC</vt:lpstr>
      <vt:lpstr>Decoding SEC</vt:lpstr>
      <vt:lpstr>SEC/DEC Code</vt:lpstr>
      <vt:lpstr>Virtual Machines</vt:lpstr>
      <vt:lpstr>Virtual Machine Monitor</vt:lpstr>
      <vt:lpstr>Example: Timer Virtualization</vt:lpstr>
      <vt:lpstr>Instruction Set Support</vt:lpstr>
      <vt:lpstr>The Problem with Memory</vt:lpstr>
      <vt:lpstr>Virtual Memory</vt:lpstr>
      <vt:lpstr>Address Translation</vt:lpstr>
      <vt:lpstr>Page Fault Penalty</vt:lpstr>
      <vt:lpstr>Page Tables</vt:lpstr>
      <vt:lpstr>Translation Using a Page Table</vt:lpstr>
      <vt:lpstr>Mapping Pages to Storage</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Peter Ashenden</dc:creator>
  <cp:lastModifiedBy>Utterback, Robert</cp:lastModifiedBy>
  <cp:revision>167</cp:revision>
  <dcterms:created xsi:type="dcterms:W3CDTF">2008-08-25T10:09:57Z</dcterms:created>
  <dcterms:modified xsi:type="dcterms:W3CDTF">2018-11-27T19:08:08Z</dcterms:modified>
</cp:coreProperties>
</file>