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390" r:id="rId2"/>
    <p:sldId id="272" r:id="rId3"/>
    <p:sldId id="274" r:id="rId4"/>
    <p:sldId id="276" r:id="rId5"/>
    <p:sldId id="284" r:id="rId6"/>
    <p:sldId id="288" r:id="rId7"/>
    <p:sldId id="289" r:id="rId8"/>
    <p:sldId id="290" r:id="rId9"/>
    <p:sldId id="334" r:id="rId10"/>
    <p:sldId id="335" r:id="rId11"/>
    <p:sldId id="291" r:id="rId12"/>
    <p:sldId id="295" r:id="rId13"/>
    <p:sldId id="296" r:id="rId14"/>
    <p:sldId id="397" r:id="rId15"/>
    <p:sldId id="336" r:id="rId16"/>
    <p:sldId id="298" r:id="rId17"/>
    <p:sldId id="299" r:id="rId18"/>
    <p:sldId id="300" r:id="rId19"/>
    <p:sldId id="301" r:id="rId20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0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23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17 November,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17 November,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time open this</a:t>
            </a:r>
            <a:r>
              <a:rPr lang="en-US" baseline="0" dirty="0" smtClean="0"/>
              <a:t> chapter with an analogy, like the book does with library books.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two types of locality do we have?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17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44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E5E2CA-E230-DF48-83D0-19ACB20D1D31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58CCA7-69B5-F049-B426-BF5ED9276DAB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272413-5329-474E-BE3F-0B3A96CA2082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F55CD7-6896-6744-A539-2FECCBEE7CD2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If we make our bus and DRAM 4 words wide we can get rid of both</a:t>
            </a:r>
            <a:r>
              <a:rPr lang="en-US" altLang="en-US" baseline="0" dirty="0" smtClean="0">
                <a:latin typeface="Times New Roman" charset="0"/>
              </a:rPr>
              <a:t> of these 4s.</a:t>
            </a:r>
          </a:p>
          <a:p>
            <a:r>
              <a:rPr lang="en-US" altLang="en-US" baseline="0" dirty="0" smtClean="0">
                <a:latin typeface="Times New Roman" charset="0"/>
              </a:rPr>
              <a:t>If we make DRAM 4 words wide (or make it 4 banks), we can keep the bus small while removing the first 4.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670E38-5568-7E4F-BBD3-A7B2CF73C96F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127B8B-563A-9548-BC30-DFC099E6AACB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Now</a:t>
            </a:r>
            <a:r>
              <a:rPr lang="en-US" altLang="en-US" baseline="0" dirty="0" smtClean="0">
                <a:latin typeface="Times New Roman" charset="0"/>
              </a:rPr>
              <a:t> let’s dig a little deeper into cache performance.</a:t>
            </a:r>
            <a:endParaRPr lang="en-US" altLang="en-US" dirty="0" smtClean="0">
              <a:latin typeface="Times New Roman" charset="0"/>
            </a:endParaRP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In</a:t>
            </a:r>
            <a:r>
              <a:rPr lang="en-US" altLang="en-US" baseline="0" dirty="0" smtClean="0">
                <a:latin typeface="Times New Roman" charset="0"/>
              </a:rPr>
              <a:t> particular, we assume that our write buffer never gets too full, or if it does it’s too infrequent to matter.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10778B-8C42-1D4F-8AD0-B546EDBC7013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6658-A879-ED41-8A22-03324126EAAC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Step</a:t>
            </a:r>
            <a:r>
              <a:rPr lang="en-US" altLang="en-US" baseline="0" dirty="0" smtClean="0">
                <a:latin typeface="Times New Roman" charset="0"/>
              </a:rPr>
              <a:t> 1: I-cache miss cycles</a:t>
            </a:r>
          </a:p>
          <a:p>
            <a:r>
              <a:rPr lang="en-US" altLang="en-US" baseline="0" dirty="0" smtClean="0">
                <a:latin typeface="Times New Roman" charset="0"/>
              </a:rPr>
              <a:t>Step 2: D-Cache miss cycles</a:t>
            </a:r>
          </a:p>
          <a:p>
            <a:r>
              <a:rPr lang="en-US" altLang="en-US" baseline="0" dirty="0" smtClean="0">
                <a:latin typeface="Times New Roman" charset="0"/>
              </a:rPr>
              <a:t>Step 3: Add these to normal cycles (2 / instruction), divide by # instructions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10778B-8C42-1D4F-8AD0-B546EDBC7013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6658-A879-ED41-8A22-03324126EAAC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9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4132EB-5D99-974A-90F6-473AF071F903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9A2B73-EAE3-4647-AB89-81424DFF7220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ADFAAC-9D86-D240-97CF-CED7DA7207EA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23E4E8-32DE-224A-9640-13A5FE98E8A7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This relates to Amdahl’s law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who remembers what this is?</a:t>
            </a:r>
          </a:p>
          <a:p>
            <a:r>
              <a:rPr lang="en-US" altLang="en-US" dirty="0" smtClean="0">
                <a:latin typeface="Times New Roman" charset="0"/>
              </a:rPr>
              <a:t>Improved performance = fraction</a:t>
            </a:r>
            <a:r>
              <a:rPr lang="en-US" altLang="en-US" baseline="0" dirty="0" smtClean="0">
                <a:latin typeface="Times New Roman" charset="0"/>
              </a:rPr>
              <a:t> of time in improved component / improvement factor + fraction of time in other components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1ECCAC-986D-7746-A589-0CD84C83951D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2BF6A8-1D17-5B4E-B96B-07347B153B4F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Fully associative is actually</a:t>
            </a:r>
            <a:r>
              <a:rPr lang="en-US" altLang="en-US" baseline="0" dirty="0" smtClean="0">
                <a:latin typeface="Times New Roman" charset="0"/>
              </a:rPr>
              <a:t> the scheme </a:t>
            </a:r>
            <a:r>
              <a:rPr lang="en-US" altLang="en-US" baseline="0" dirty="0" err="1" smtClean="0">
                <a:latin typeface="Times New Roman" charset="0"/>
              </a:rPr>
              <a:t>Abhi</a:t>
            </a:r>
            <a:r>
              <a:rPr lang="en-US" altLang="en-US" baseline="0" dirty="0" smtClean="0">
                <a:latin typeface="Times New Roman" charset="0"/>
              </a:rPr>
              <a:t> suggested, though it’s faster than I implied, since we can do all the searches in parallel.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B9328-DC8C-384C-9558-A9EEC13D9FD6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ADCFA6-FD0F-9B41-82F3-47B646E3C9CF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3EB97F-6278-8441-B637-ED0FF78390F2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E634C8-3D20-3E4C-A793-AC780768D4B7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D6E317-8352-DE4F-A7D6-972088F3093D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AEE103-1E22-F343-AD8F-F384084DB5C5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And what do we call it when we have the value we want in cache? If not?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18667-85EC-A34A-BD0C-05CCA3E12D72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622137-2B9B-844F-9702-4D03BD8DAA48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We will always</a:t>
            </a:r>
            <a:r>
              <a:rPr lang="en-US" altLang="en-US" baseline="0" dirty="0" smtClean="0">
                <a:latin typeface="Times New Roman" charset="0"/>
              </a:rPr>
              <a:t> be talking about inclusive memory hierarchy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62AC7F-03D9-5240-B8A4-EB857F1F69D1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619C8-106D-0947-9211-86D0747D599A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BTW, what’s the problem with this approach?</a:t>
            </a:r>
          </a:p>
          <a:p>
            <a:r>
              <a:rPr lang="en-US" altLang="en-US" dirty="0" smtClean="0">
                <a:latin typeface="Times New Roman" charset="0"/>
              </a:rPr>
              <a:t>We</a:t>
            </a:r>
            <a:r>
              <a:rPr lang="en-US" altLang="en-US" baseline="0" dirty="0" smtClean="0">
                <a:latin typeface="Times New Roman" charset="0"/>
              </a:rPr>
              <a:t> may have two slots and also use two memory locations. Theoretically they should both fit in cache, but if they both map to the same slot they don’t!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4D2532-92CB-D742-A9ED-3656E0267569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026F0A-22F2-D242-AA91-432A3243351A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F36326-A641-EA44-A496-4B715762CDBE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53033D-E3B7-F141-9BAD-C36D32274E19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Consider a write hit (ONLY </a:t>
            </a:r>
            <a:r>
              <a:rPr lang="mr-IN" altLang="en-US" dirty="0" smtClean="0">
                <a:latin typeface="Times New Roman" charset="0"/>
              </a:rPr>
              <a:t>–</a:t>
            </a:r>
            <a:r>
              <a:rPr lang="en-US" altLang="en-US" dirty="0" smtClean="0">
                <a:latin typeface="Times New Roman" charset="0"/>
              </a:rPr>
              <a:t> think about</a:t>
            </a:r>
            <a:r>
              <a:rPr lang="en-US" altLang="en-US" baseline="0" dirty="0" smtClean="0">
                <a:latin typeface="Times New Roman" charset="0"/>
              </a:rPr>
              <a:t> write misses later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)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85E755-C64B-C244-880A-5B5F69608D75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6CAB99-0EA6-074C-B10B-64CB5AA8CF77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AE52D5-AB46-5546-A9C0-F78F87663977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1CA71F-460B-494B-A149-E82F2CC29BDC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AE90FE-74A0-1945-A1F9-96DAD3466DA1}" type="datetime3">
              <a:rPr lang="en-AU" altLang="en-US">
                <a:latin typeface="Times New Roman" charset="0"/>
              </a:rPr>
              <a:pPr/>
              <a:t>17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07F2AD-260D-7949-BAFD-C79D766F97CA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This is an embedded processor. Actually let’s the programmer (operating system,</a:t>
            </a:r>
            <a:r>
              <a:rPr lang="en-US" altLang="en-US" baseline="0" dirty="0" smtClean="0">
                <a:latin typeface="Times New Roman" charset="0"/>
              </a:rPr>
              <a:t> really) decide whether to use write-through or write-back.</a:t>
            </a:r>
          </a:p>
          <a:p>
            <a:r>
              <a:rPr lang="en-US" altLang="en-US" baseline="0" dirty="0" smtClean="0">
                <a:latin typeface="Times New Roman" charset="0"/>
              </a:rPr>
              <a:t>How many bits will we need to specify the word we want? (4) (also 2 wasted b/c we always address by word)</a:t>
            </a:r>
          </a:p>
          <a:p>
            <a:r>
              <a:rPr lang="en-US" altLang="en-US" baseline="0" dirty="0" smtClean="0">
                <a:latin typeface="Times New Roman" charset="0"/>
              </a:rPr>
              <a:t>How many to specify the block (8, b/c 256)</a:t>
            </a:r>
          </a:p>
          <a:p>
            <a:r>
              <a:rPr lang="en-US" altLang="en-US" baseline="0" dirty="0" smtClean="0">
                <a:latin typeface="Times New Roman" charset="0"/>
              </a:rPr>
              <a:t>How many tag bits? (32 </a:t>
            </a:r>
            <a:r>
              <a:rPr lang="mr-IN" altLang="en-US" baseline="0" dirty="0" smtClean="0">
                <a:latin typeface="Times New Roman" charset="0"/>
              </a:rPr>
              <a:t>–</a:t>
            </a:r>
            <a:r>
              <a:rPr lang="en-US" altLang="en-US" baseline="0" dirty="0" smtClean="0">
                <a:latin typeface="Times New Roman" charset="0"/>
              </a:rPr>
              <a:t> 8 </a:t>
            </a:r>
            <a:r>
              <a:rPr lang="mr-IN" altLang="en-US" baseline="0" dirty="0" smtClean="0">
                <a:latin typeface="Times New Roman" charset="0"/>
              </a:rPr>
              <a:t>–</a:t>
            </a:r>
            <a:r>
              <a:rPr lang="en-US" altLang="en-US" baseline="0" dirty="0" smtClean="0">
                <a:latin typeface="Times New Roman" charset="0"/>
              </a:rPr>
              <a:t> 6 = 18)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269642F-2176-C549-A769-2C7F6889E4EB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pic>
        <p:nvPicPr>
          <p:cNvPr id="37892" name="Picture 4" descr="f05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75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D0C88F-B13B-6047-BFE4-5DFC56CCDE84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Main Memory Supporting Caches</a:t>
            </a:r>
            <a:endParaRPr lang="en-AU" altLang="en-US" sz="400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Use DRAMs for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Fixed width (e.g., 1 word)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Connected by fixed-width clocked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Bus clock is typically slower than CPU clock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 cache block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for address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15 bus cycles per DRAM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per data transfer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4-word block, 1-word-wide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Miss penalty = 1 + 4×15 + 4×1 = 65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Bandwidth = 16 bytes / 65 cycles = 0.25 B/cycle</a:t>
            </a:r>
            <a:endParaRPr lang="en-AU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CB8745B-E12D-394F-A2CB-F83922E3215E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AB9416D-F8C5-5241-9702-33155D4DC694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Load &amp; stores are 36% of </a:t>
            </a:r>
            <a:r>
              <a:rPr lang="en-US" altLang="en-US" dirty="0" smtClean="0"/>
              <a:t>instructions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AB9416D-F8C5-5241-9702-33155D4DC694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73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C527323-CB52-6B42-9955-02D0C2F631DB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ea typeface="Arial" charset="0"/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2 cycles per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536A6A5-92EB-A348-93D0-FE2195FFE5F4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A8A9F7F-42FB-1D45-96AA-49190AF19FAB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323135D-2AE1-5D4F-922A-5B3FA2435F92}" type="slidenum">
              <a:rPr lang="en-AU" altLang="en-US"/>
              <a:pPr/>
              <a:t>18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47918B9-8799-EC4B-AE7D-EB71329C040F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194716D-F64B-724D-803C-4D9CC50D6197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6017B22-4006-504C-89E1-31908DB52841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F555DE5-B195-8B4E-8708-CD57681B3AF8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24AF888-866F-B140-8DF3-1E4069F711D7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64ABCE7-CA81-784B-B46B-F04725A02E0F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DD2E76A-0955-2F4F-A14B-8BD3B3B7EBAD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36719B7-896A-A846-8D28-C768A7C5A592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should happen on a write miss?</a:t>
            </a:r>
          </a:p>
          <a:p>
            <a:pPr eaLnBrk="1" hangingPunct="1"/>
            <a:r>
              <a:rPr lang="en-US" altLang="en-US" dirty="0"/>
              <a:t>Alternatives for write-through</a:t>
            </a:r>
          </a:p>
          <a:p>
            <a:pPr lvl="1" eaLnBrk="1" hangingPunct="1"/>
            <a:r>
              <a:rPr lang="en-US" altLang="en-US" dirty="0"/>
              <a:t>Allocate on miss: fetch the block</a:t>
            </a:r>
          </a:p>
          <a:p>
            <a:pPr lvl="1" eaLnBrk="1" hangingPunct="1"/>
            <a:r>
              <a:rPr lang="en-US" altLang="en-US" dirty="0"/>
              <a:t>Write around: don’t fetch the block</a:t>
            </a:r>
          </a:p>
          <a:p>
            <a:pPr lvl="2" eaLnBrk="1" hangingPunct="1"/>
            <a:r>
              <a:rPr lang="en-US" altLang="en-US" dirty="0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 dirty="0"/>
              <a:t>For write-back</a:t>
            </a:r>
          </a:p>
          <a:p>
            <a:pPr lvl="1" eaLnBrk="1" hangingPunct="1"/>
            <a:r>
              <a:rPr lang="en-US" altLang="en-US" dirty="0"/>
              <a:t>Usually fetch the block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05667D2-C650-F143-9FAB-9BA5C451CF34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Embedded MIPS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12-stage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Instruction and data access on each cycle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Split cache: separate I-cache and D-cache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16KB: 256 blocks </a:t>
            </a:r>
            <a:r>
              <a:rPr lang="en-US" altLang="en-US">
                <a:ea typeface="Arial" charset="0"/>
                <a:cs typeface="Arial" charset="0"/>
              </a:rPr>
              <a:t>×</a:t>
            </a:r>
            <a:r>
              <a:rPr lang="en-AU" altLang="en-US"/>
              <a:t> 16 words/block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write-through or write-back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SPEC2000 miss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I-cache: 0.4%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11.4%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Weighted average: 3.2%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10294</TotalTime>
  <Words>1663</Words>
  <Application>Microsoft Macintosh PowerPoint</Application>
  <PresentationFormat>On-screen Show (4:3)</PresentationFormat>
  <Paragraphs>253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Black</vt:lpstr>
      <vt:lpstr>Corbel</vt:lpstr>
      <vt:lpstr>Mangal</vt:lpstr>
      <vt:lpstr>Times New Roman</vt:lpstr>
      <vt:lpstr>Wingdings</vt:lpstr>
      <vt:lpstr>Arial</vt:lpstr>
      <vt:lpstr>cod4e</vt:lpstr>
      <vt:lpstr>Equation</vt:lpstr>
      <vt:lpstr>The Memory Hierarchy</vt:lpstr>
      <vt:lpstr>Principle of Locality</vt:lpstr>
      <vt:lpstr>Memory Hierarchy Levels</vt:lpstr>
      <vt:lpstr>Direct Mapped Cache</vt:lpstr>
      <vt:lpstr>Address Subdivision</vt:lpstr>
      <vt:lpstr>Write-Through</vt:lpstr>
      <vt:lpstr>Write-Back</vt:lpstr>
      <vt:lpstr>Write Allocation</vt:lpstr>
      <vt:lpstr>Example: Intrinsity FastMATH</vt:lpstr>
      <vt:lpstr>Example: Intrinsity FastMATH</vt:lpstr>
      <vt:lpstr>Main Memory Supporting Caches</vt:lpstr>
      <vt:lpstr>Measuring Cache Performance</vt:lpstr>
      <vt:lpstr>Cache Performance Example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111</cp:revision>
  <dcterms:created xsi:type="dcterms:W3CDTF">2008-08-25T10:09:57Z</dcterms:created>
  <dcterms:modified xsi:type="dcterms:W3CDTF">2017-11-17T23:38:02Z</dcterms:modified>
</cp:coreProperties>
</file>