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8"/>
  </p:notesMasterIdLst>
  <p:handoutMasterIdLst>
    <p:handoutMasterId r:id="rId29"/>
  </p:handoutMasterIdLst>
  <p:sldIdLst>
    <p:sldId id="330" r:id="rId2"/>
    <p:sldId id="490" r:id="rId3"/>
    <p:sldId id="494" r:id="rId4"/>
    <p:sldId id="496" r:id="rId5"/>
    <p:sldId id="495" r:id="rId6"/>
    <p:sldId id="498" r:id="rId7"/>
    <p:sldId id="599" r:id="rId8"/>
    <p:sldId id="499" r:id="rId9"/>
    <p:sldId id="587" r:id="rId10"/>
    <p:sldId id="500" r:id="rId11"/>
    <p:sldId id="501" r:id="rId12"/>
    <p:sldId id="600" r:id="rId13"/>
    <p:sldId id="597" r:id="rId14"/>
    <p:sldId id="502" r:id="rId15"/>
    <p:sldId id="503" r:id="rId16"/>
    <p:sldId id="504" r:id="rId17"/>
    <p:sldId id="505" r:id="rId18"/>
    <p:sldId id="590" r:id="rId19"/>
    <p:sldId id="591" r:id="rId20"/>
    <p:sldId id="592" r:id="rId21"/>
    <p:sldId id="598" r:id="rId22"/>
    <p:sldId id="507" r:id="rId23"/>
    <p:sldId id="508" r:id="rId24"/>
    <p:sldId id="509" r:id="rId25"/>
    <p:sldId id="510" r:id="rId26"/>
    <p:sldId id="601" r:id="rId2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48" autoAdjust="0"/>
    <p:restoredTop sz="83379" autoAdjust="0"/>
  </p:normalViewPr>
  <p:slideViewPr>
    <p:cSldViewPr>
      <p:cViewPr varScale="1">
        <p:scale>
          <a:sx n="97" d="100"/>
          <a:sy n="97" d="100"/>
        </p:scale>
        <p:origin x="200" y="9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12,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12,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94D109-B4D0-6142-82EC-07F5D2556926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9F069B-15BD-CB48-B6F9-FBBDFEE7056A}" type="slidenum">
              <a:rPr lang="en-US" altLang="en-US">
                <a:latin typeface="Times New Roman" charset="0"/>
              </a:rPr>
              <a:pPr/>
              <a:t>14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Quick review of section 2.4: we’ve</a:t>
            </a:r>
            <a:r>
              <a:rPr lang="en-AU" altLang="en-US" baseline="0" dirty="0" smtClean="0">
                <a:latin typeface="Times New Roman" charset="0"/>
              </a:rPr>
              <a:t> already seen this stuff. Read 2.4 if you need a review or didn’t quite catch it the first time.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6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452A6A-C11C-314C-9A5F-E4E65ECB7751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578E3B-9F39-734A-B3EC-02447EA1C27F}" type="slidenum">
              <a:rPr lang="en-US" altLang="en-US">
                <a:latin typeface="Times New Roman" charset="0"/>
              </a:rPr>
              <a:pPr/>
              <a:t>15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49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4D06701-18CE-D442-8835-B4A01A461F50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D847E9-E86C-914D-BBB5-AEA8853E70D5}" type="slidenum">
              <a:rPr lang="en-US" altLang="en-US">
                <a:latin typeface="Times New Roman" charset="0"/>
              </a:rPr>
              <a:pPr/>
              <a:t>16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33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96FFA2-A110-C946-9D3F-1777D1355B82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26CF30-C388-FF43-AF39-24ED615FDBE2}" type="slidenum">
              <a:rPr lang="en-US" altLang="en-US">
                <a:latin typeface="Times New Roman" charset="0"/>
              </a:rPr>
              <a:pPr/>
              <a:t>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75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766812-8938-C149-9DF5-485C171A030F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CD06DA-236A-F54E-983F-43675CAC5D52}" type="slidenum">
              <a:rPr lang="en-US" altLang="en-US">
                <a:latin typeface="Times New Roman" charset="0"/>
              </a:rPr>
              <a:pPr/>
              <a:t>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86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766812-8938-C149-9DF5-485C171A030F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CD06DA-236A-F54E-983F-43675CAC5D52}" type="slidenum">
              <a:rPr lang="en-US" altLang="en-US">
                <a:latin typeface="Times New Roman" charset="0"/>
              </a:rPr>
              <a:pPr/>
              <a:t>19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57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766812-8938-C149-9DF5-485C171A030F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CD06DA-236A-F54E-983F-43675CAC5D52}" type="slidenum">
              <a:rPr lang="en-US" altLang="en-US">
                <a:latin typeface="Times New Roman" charset="0"/>
              </a:rPr>
              <a:pPr/>
              <a:t>20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As oppose to </a:t>
            </a:r>
            <a:r>
              <a:rPr lang="en-AU" altLang="en-US" dirty="0" err="1" smtClean="0">
                <a:latin typeface="Times New Roman" charset="0"/>
              </a:rPr>
              <a:t>lbu</a:t>
            </a:r>
            <a:r>
              <a:rPr lang="en-AU" altLang="en-US" dirty="0" smtClean="0">
                <a:latin typeface="Times New Roman" charset="0"/>
              </a:rPr>
              <a:t> and </a:t>
            </a:r>
            <a:r>
              <a:rPr lang="en-AU" altLang="en-US" dirty="0" err="1" smtClean="0">
                <a:latin typeface="Times New Roman" charset="0"/>
              </a:rPr>
              <a:t>lhu</a:t>
            </a:r>
            <a:r>
              <a:rPr lang="en-AU" altLang="en-US" dirty="0" smtClean="0">
                <a:latin typeface="Times New Roman" charset="0"/>
              </a:rPr>
              <a:t>, which will fill with 0s always.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5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CBB4D2-45EA-454F-8A3C-556DE911348D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762DAC-4D9D-E14C-A642-92266AE41CD0}" type="slidenum">
              <a:rPr lang="en-US" altLang="en-US">
                <a:latin typeface="Times New Roman" charset="0"/>
              </a:rPr>
              <a:pPr/>
              <a:t>22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61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F26AF3-074D-3E46-8724-722105B03462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FCE469-A7C4-B046-8972-E7E529525E7C}" type="slidenum">
              <a:rPr lang="en-US" altLang="en-US">
                <a:latin typeface="Times New Roman" charset="0"/>
              </a:rPr>
              <a:pPr/>
              <a:t>23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49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5D497B-BBD3-124F-844E-1BB77997E779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32D998-0DF0-5049-9C65-0E2A2A160A4D}" type="slidenum">
              <a:rPr lang="en-US" altLang="en-US">
                <a:latin typeface="Times New Roman" charset="0"/>
              </a:rPr>
              <a:pPr/>
              <a:t>24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By the way, why 5 bits for the registers?</a:t>
            </a:r>
          </a:p>
          <a:p>
            <a:r>
              <a:rPr lang="en-AU" altLang="en-US" dirty="0" smtClean="0">
                <a:latin typeface="Times New Roman" charset="0"/>
              </a:rPr>
              <a:t>So these are long strings of bits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difficult to read. But</a:t>
            </a:r>
            <a:r>
              <a:rPr lang="en-US" altLang="en-US" baseline="0" dirty="0" smtClean="0">
                <a:latin typeface="Times New Roman" charset="0"/>
              </a:rPr>
              <a:t> we have a bit of a shortcut.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2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8E09B3-250E-9145-8F14-2A1538D94EE8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14D041-58E1-2B49-8061-27F2D539B73C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baseline="0" dirty="0" smtClean="0">
                <a:latin typeface="Times New Roman" charset="0"/>
              </a:rPr>
              <a:t>Instructions: commands that a computer can understand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34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57ABFB-B7E3-5445-B8E4-C8E26F9FFED7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6A3E26-03FB-304D-9EA0-E3BF9D817751}" type="slidenum">
              <a:rPr lang="en-US" altLang="en-US">
                <a:latin typeface="Times New Roman" charset="0"/>
              </a:rPr>
              <a:pPr/>
              <a:t>25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It’s way to messy to always deal with bit strings</a:t>
            </a:r>
            <a:r>
              <a:rPr lang="mr-IN" altLang="en-US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09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1E163B3-7AC5-9041-9D76-AA2C13279C01}" type="datetime3">
              <a:rPr lang="en-US" altLang="en-US" sz="1300">
                <a:latin typeface="Times New Roman" charset="0"/>
              </a:rPr>
              <a:pPr/>
              <a:t>12 September 2017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EA0F889-5119-7E48-9B7B-5DE5F4EF6DAE}" type="slidenum">
              <a:rPr lang="en-US" altLang="en-US" sz="1300">
                <a:latin typeface="Times New Roman" charset="0"/>
              </a:rPr>
              <a:pPr/>
              <a:t>26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0000</a:t>
            </a:r>
            <a:r>
              <a:rPr lang="en-US" altLang="en-US" baseline="0" dirty="0" smtClean="0">
                <a:latin typeface="Times New Roman" charset="0"/>
              </a:rPr>
              <a:t> 0001 0010 1010 1000 0000 0010 0000</a:t>
            </a:r>
          </a:p>
          <a:p>
            <a:r>
              <a:rPr lang="en-US" altLang="en-US" dirty="0" smtClean="0">
                <a:latin typeface="Times New Roman" charset="0"/>
              </a:rPr>
              <a:t>0000</a:t>
            </a:r>
            <a:r>
              <a:rPr lang="en-US" altLang="en-US" baseline="0" dirty="0" smtClean="0">
                <a:latin typeface="Times New Roman" charset="0"/>
              </a:rPr>
              <a:t>00 01001 01010 10000 00000 100000</a:t>
            </a:r>
          </a:p>
          <a:p>
            <a:r>
              <a:rPr lang="en-US" altLang="en-US" baseline="0" dirty="0" smtClean="0">
                <a:latin typeface="Times New Roman" charset="0"/>
              </a:rPr>
              <a:t>Op = 0</a:t>
            </a:r>
          </a:p>
          <a:p>
            <a:r>
              <a:rPr lang="en-US" altLang="en-US" baseline="0" dirty="0" err="1" smtClean="0">
                <a:latin typeface="Times New Roman" charset="0"/>
              </a:rPr>
              <a:t>Rs</a:t>
            </a:r>
            <a:r>
              <a:rPr lang="en-US" altLang="en-US" baseline="0" dirty="0" smtClean="0">
                <a:latin typeface="Times New Roman" charset="0"/>
              </a:rPr>
              <a:t> = 9</a:t>
            </a:r>
          </a:p>
          <a:p>
            <a:r>
              <a:rPr lang="en-US" altLang="en-US" baseline="0" dirty="0" err="1" smtClean="0">
                <a:latin typeface="Times New Roman" charset="0"/>
              </a:rPr>
              <a:t>Rt</a:t>
            </a:r>
            <a:r>
              <a:rPr lang="en-US" altLang="en-US" baseline="0" dirty="0" smtClean="0">
                <a:latin typeface="Times New Roman" charset="0"/>
              </a:rPr>
              <a:t> = 10</a:t>
            </a:r>
          </a:p>
          <a:p>
            <a:r>
              <a:rPr lang="en-US" altLang="en-US" baseline="0" dirty="0" smtClean="0">
                <a:latin typeface="Times New Roman" charset="0"/>
              </a:rPr>
              <a:t>Rd = 16</a:t>
            </a:r>
          </a:p>
          <a:p>
            <a:r>
              <a:rPr lang="en-US" altLang="en-US" baseline="0" dirty="0" err="1" smtClean="0">
                <a:latin typeface="Times New Roman" charset="0"/>
              </a:rPr>
              <a:t>Shamt</a:t>
            </a:r>
            <a:r>
              <a:rPr lang="en-US" altLang="en-US" baseline="0" dirty="0" smtClean="0">
                <a:latin typeface="Times New Roman" charset="0"/>
              </a:rPr>
              <a:t> = 0</a:t>
            </a:r>
          </a:p>
          <a:p>
            <a:r>
              <a:rPr lang="en-US" altLang="en-US" baseline="0" dirty="0" err="1" smtClean="0">
                <a:latin typeface="Times New Roman" charset="0"/>
              </a:rPr>
              <a:t>Funct</a:t>
            </a:r>
            <a:r>
              <a:rPr lang="en-US" altLang="en-US" baseline="0" dirty="0" smtClean="0">
                <a:latin typeface="Times New Roman" charset="0"/>
              </a:rPr>
              <a:t> = 32</a:t>
            </a:r>
          </a:p>
          <a:p>
            <a:r>
              <a:rPr lang="en-US" altLang="en-US" baseline="0" dirty="0" smtClean="0">
                <a:latin typeface="Times New Roman" charset="0"/>
              </a:rPr>
              <a:t>So this is an add instruction.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8A8C83-2A4C-4848-9E96-8063E6E181B4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5F7253-69BD-F444-B6C8-E4A887BFF2E6}" type="slidenum">
              <a:rPr lang="en-US" altLang="en-US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For</a:t>
            </a:r>
            <a:r>
              <a:rPr lang="en-AU" altLang="en-US" baseline="0" dirty="0" smtClean="0">
                <a:latin typeface="Times New Roman" charset="0"/>
              </a:rPr>
              <a:t> now, just s and t. We’ll get to why these names, and use the rest of the registers, in 2.8.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99982F-6CF4-6142-BED8-38BA40FEC288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DBF9AD-1EE8-B449-A56F-BA841CA70144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2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707211-981C-574C-9DB0-D0A3E363754D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16FF5-84B8-DD4B-BF5D-934511E63892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91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3FC6E-6562-7541-8506-B3CEFC00D3A4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F0C8C5-7A4E-3940-9289-5CC62610FC68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Exercise: what about A[2] = A[0]</a:t>
            </a:r>
            <a:r>
              <a:rPr lang="en-AU" altLang="en-US" baseline="0" dirty="0" smtClean="0">
                <a:latin typeface="Times New Roman" charset="0"/>
              </a:rPr>
              <a:t> + A[1], with base of A in $s0?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0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03231D-DD03-194A-A411-B2F1211EDFFB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B481F7-8AAE-4E41-8E92-520BFED9E367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Simple example: a single registers, two data words. Need to</a:t>
            </a:r>
            <a:r>
              <a:rPr lang="en-AU" altLang="en-US" baseline="0" dirty="0" smtClean="0">
                <a:latin typeface="Times New Roman" charset="0"/>
              </a:rPr>
              <a:t> do two operations on one, just one on the other. 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02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B850B7-0223-584D-AA19-DEA37FA7FC53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40E595-9C74-B640-8A31-0CCB211DB8B3}" type="slidenum">
              <a:rPr lang="en-US" altLang="en-US">
                <a:latin typeface="Times New Roman" charset="0"/>
              </a:rPr>
              <a:pPr/>
              <a:t>10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Although in some sense, this IS</a:t>
            </a:r>
            <a:r>
              <a:rPr lang="en-AU" altLang="en-US" baseline="0" dirty="0" smtClean="0">
                <a:latin typeface="Times New Roman" charset="0"/>
              </a:rPr>
              <a:t> still loading from memory, since the instructions are stored in memory. Surprise!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51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23A702-75B0-F84A-B84F-D17D1071D8B0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54A9C8-6592-0E4A-A56C-E04B3EBC59F7}" type="slidenum">
              <a:rPr lang="en-US" altLang="en-US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6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13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DB27BFD-3AFC-EC4F-A5BD-0A5E9689DAB9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Immediate Operands</a:t>
            </a:r>
            <a:endParaRPr lang="en-AU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Constant data specified in an instruction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addi $s3, $s3, 4</a:t>
            </a:r>
          </a:p>
          <a:p>
            <a:pPr eaLnBrk="1" hangingPunct="1"/>
            <a:r>
              <a:rPr lang="en-US" altLang="en-US"/>
              <a:t>No subtract immediate instruction</a:t>
            </a:r>
          </a:p>
          <a:p>
            <a:pPr lvl="1" eaLnBrk="1" hangingPunct="1"/>
            <a:r>
              <a:rPr lang="en-US" altLang="en-US"/>
              <a:t>Just use a negative constant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addi $s2, $s1, -1</a:t>
            </a:r>
          </a:p>
          <a:p>
            <a:pPr eaLnBrk="1" hangingPunct="1"/>
            <a:r>
              <a:rPr lang="en-US" altLang="en-US" i="1"/>
              <a:t>Design Principle 3:</a:t>
            </a:r>
            <a:r>
              <a:rPr lang="en-US" altLang="en-US"/>
              <a:t> Make the common case fast</a:t>
            </a:r>
          </a:p>
          <a:p>
            <a:pPr lvl="1" eaLnBrk="1" hangingPunct="1"/>
            <a:r>
              <a:rPr lang="en-US" altLang="en-US"/>
              <a:t>Small constants are common</a:t>
            </a:r>
          </a:p>
          <a:p>
            <a:pPr lvl="1" eaLnBrk="1" hangingPunct="1"/>
            <a:r>
              <a:rPr lang="en-US" altLang="en-US"/>
              <a:t>Immediate operand avoids a load instruction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01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BD4DF23-8DA1-D944-9073-5CD691F9C194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Constant Zero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MIPS register 0 ($zero) is the constant 0</a:t>
            </a:r>
          </a:p>
          <a:p>
            <a:pPr lvl="1" eaLnBrk="1" hangingPunct="1"/>
            <a:r>
              <a:rPr lang="en-AU" altLang="en-US"/>
              <a:t>Cannot be overwritten</a:t>
            </a:r>
          </a:p>
          <a:p>
            <a:pPr eaLnBrk="1" hangingPunct="1"/>
            <a:r>
              <a:rPr lang="en-AU" altLang="en-US"/>
              <a:t>Useful for common operations</a:t>
            </a:r>
          </a:p>
          <a:p>
            <a:pPr lvl="1" eaLnBrk="1" hangingPunct="1"/>
            <a:r>
              <a:rPr lang="en-AU" altLang="en-US"/>
              <a:t>E.g., move between registers</a:t>
            </a:r>
          </a:p>
          <a:p>
            <a:pPr lvl="1" eaLnBrk="1" hangingPunct="1">
              <a:buFont typeface="Wingdings" charset="2"/>
              <a:buNone/>
            </a:pPr>
            <a:r>
              <a:rPr lang="en-AU" altLang="en-US">
                <a:latin typeface="Lucida Console" charset="0"/>
              </a:rPr>
              <a:t>	add $t2, $s1, $zero</a:t>
            </a:r>
          </a:p>
        </p:txBody>
      </p:sp>
    </p:spTree>
    <p:extLst>
      <p:ext uri="{BB962C8B-B14F-4D97-AF65-F5344CB8AC3E}">
        <p14:creationId xmlns:p14="http://schemas.microsoft.com/office/powerpoint/2010/main" val="12582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 the following in MIPS</a:t>
            </a:r>
          </a:p>
          <a:p>
            <a:pPr lvl="1"/>
            <a:r>
              <a:rPr lang="en-US" altLang="en-US" dirty="0"/>
              <a:t>$t0 = $t1 + </a:t>
            </a:r>
            <a:r>
              <a:rPr lang="en-US" altLang="en-US" dirty="0" smtClean="0"/>
              <a:t>48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01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23439"/>
          </a:xfrm>
        </p:spPr>
        <p:txBody>
          <a:bodyPr/>
          <a:lstStyle/>
          <a:p>
            <a:r>
              <a:rPr lang="en-US" dirty="0" smtClean="0"/>
              <a:t>Representing Numbers (review)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2.4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81B4205B-3BB3-3B46-A5FF-0224824519BC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688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4411C92-8B8F-D24D-9672-9D5928B7433C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Unsigned Binary Integers</a:t>
            </a:r>
            <a:endParaRPr lang="en-AU" altLang="en-US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1844675"/>
          <a:ext cx="6010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Equation" r:id="rId4" imgW="2501900" imgH="241300" progId="Equation.3">
                  <p:embed/>
                </p:oleObj>
              </mc:Choice>
              <mc:Fallback>
                <p:oleObj name="Equation" r:id="rId4" imgW="2501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44675"/>
                        <a:ext cx="6010275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684213" y="2565400"/>
            <a:ext cx="82708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Range: 0 to +2</a:t>
            </a:r>
            <a:r>
              <a:rPr lang="en-US" altLang="en-US" sz="3200" baseline="30000"/>
              <a:t>n</a:t>
            </a:r>
            <a:r>
              <a:rPr lang="en-US" altLang="en-US" sz="3200"/>
              <a:t> –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Example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/>
              <a:t>0000 0000 0000 0000 0000 0000 0000 1011</a:t>
            </a:r>
            <a:r>
              <a:rPr lang="en-US" altLang="en-US" sz="2400" baseline="-25000"/>
              <a:t>2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= 0 + … + 1×2</a:t>
            </a:r>
            <a:r>
              <a:rPr lang="en-US" altLang="en-US" sz="2400" baseline="30000"/>
              <a:t>3</a:t>
            </a:r>
            <a:r>
              <a:rPr lang="en-US" altLang="en-US" sz="2400"/>
              <a:t> + 0×2</a:t>
            </a:r>
            <a:r>
              <a:rPr lang="en-US" altLang="en-US" sz="2400" baseline="30000"/>
              <a:t>2</a:t>
            </a:r>
            <a:r>
              <a:rPr lang="en-US" altLang="en-US" sz="2400"/>
              <a:t> +1×2</a:t>
            </a:r>
            <a:r>
              <a:rPr lang="en-US" altLang="en-US" sz="2400" baseline="30000"/>
              <a:t>1</a:t>
            </a:r>
            <a:r>
              <a:rPr lang="en-US" altLang="en-US" sz="2400"/>
              <a:t> +1×2</a:t>
            </a:r>
            <a:r>
              <a:rPr lang="en-US" altLang="en-US" sz="2400" baseline="30000"/>
              <a:t>0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= 0 + … + 8 + 0 + 2 + 1 = 11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Using 32 bits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0 to +4,294,967,295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§2.4 Signed and Unsigned Numbers</a:t>
            </a:r>
          </a:p>
        </p:txBody>
      </p:sp>
    </p:spTree>
    <p:extLst>
      <p:ext uri="{BB962C8B-B14F-4D97-AF65-F5344CB8AC3E}">
        <p14:creationId xmlns:p14="http://schemas.microsoft.com/office/powerpoint/2010/main" val="20252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3B22F55-C900-524F-AF86-2E7F8A759AE9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433513" y="1844675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Equation" r:id="rId4" imgW="2590800" imgH="241300" progId="Equation.3">
                  <p:embed/>
                </p:oleObj>
              </mc:Choice>
              <mc:Fallback>
                <p:oleObj name="Equation" r:id="rId4" imgW="2590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844675"/>
                        <a:ext cx="6223000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684213" y="2565400"/>
            <a:ext cx="82708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Range: –2</a:t>
            </a:r>
            <a:r>
              <a:rPr lang="en-US" altLang="en-US" sz="3200" baseline="30000"/>
              <a:t>n – 1</a:t>
            </a:r>
            <a:r>
              <a:rPr lang="en-US" altLang="en-US" sz="3200"/>
              <a:t> to +2</a:t>
            </a:r>
            <a:r>
              <a:rPr lang="en-US" altLang="en-US" sz="3200" baseline="30000"/>
              <a:t>n – 1</a:t>
            </a:r>
            <a:r>
              <a:rPr lang="en-US" altLang="en-US" sz="3200"/>
              <a:t> –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Example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/>
              <a:t>1111 1111 1111 1111 1111 1111 1111 1100</a:t>
            </a:r>
            <a:r>
              <a:rPr lang="en-US" altLang="en-US" sz="2400" baseline="-25000"/>
              <a:t>2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= –1×2</a:t>
            </a:r>
            <a:r>
              <a:rPr lang="en-US" altLang="en-US" sz="2400" baseline="30000"/>
              <a:t>31</a:t>
            </a:r>
            <a:r>
              <a:rPr lang="en-US" altLang="en-US" sz="2400"/>
              <a:t> + 1×2</a:t>
            </a:r>
            <a:r>
              <a:rPr lang="en-US" altLang="en-US" sz="2400" baseline="30000"/>
              <a:t>30</a:t>
            </a:r>
            <a:r>
              <a:rPr lang="en-US" altLang="en-US" sz="2400"/>
              <a:t> + … + 1×2</a:t>
            </a:r>
            <a:r>
              <a:rPr lang="en-US" altLang="en-US" sz="2400" baseline="30000"/>
              <a:t>2</a:t>
            </a:r>
            <a:r>
              <a:rPr lang="en-US" altLang="en-US" sz="2400"/>
              <a:t> +0×2</a:t>
            </a:r>
            <a:r>
              <a:rPr lang="en-US" altLang="en-US" sz="2400" baseline="30000"/>
              <a:t>1</a:t>
            </a:r>
            <a:r>
              <a:rPr lang="en-US" altLang="en-US" sz="2400"/>
              <a:t> +0×2</a:t>
            </a:r>
            <a:r>
              <a:rPr lang="en-US" altLang="en-US" sz="2400" baseline="30000"/>
              <a:t>0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= –2,147,483,648 + 2,147,483,644 = –4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Using 32 bits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–2,147,483,648 to +2,147,483,647</a:t>
            </a:r>
          </a:p>
        </p:txBody>
      </p:sp>
    </p:spTree>
    <p:extLst>
      <p:ext uri="{BB962C8B-B14F-4D97-AF65-F5344CB8AC3E}">
        <p14:creationId xmlns:p14="http://schemas.microsoft.com/office/powerpoint/2010/main" val="2588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748A206-F748-B448-80D3-936CDA7F3658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Bit 31 is sign bit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1 for negative numbers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0 for non-negative numbers</a:t>
            </a:r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800"/>
              <a:t>–(–2</a:t>
            </a:r>
            <a:r>
              <a:rPr lang="en-AU" altLang="en-US" sz="2800" baseline="30000"/>
              <a:t>n – 1</a:t>
            </a:r>
            <a:r>
              <a:rPr lang="en-AU" altLang="en-US" sz="2800"/>
              <a:t>) can’t be represented</a:t>
            </a:r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Non-negative numbers have the same unsigned and 2s-complement representation</a:t>
            </a:r>
            <a:endParaRPr lang="en-AU" altLang="en-US" sz="2800"/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Some specific numbers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  0:	0000 0000 … 0000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400"/>
              <a:t>–1:	1111 1111 … 1111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Most-negative:	1000 0000 … 0000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Most-positive:	0111 1111 … 1111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8613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DF5E21E-B614-CD4F-A626-8A1F2AF8C33E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Signed Negation</a:t>
            </a:r>
            <a:endParaRPr lang="en-AU" altLang="en-US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95400"/>
          </a:xfrm>
        </p:spPr>
        <p:txBody>
          <a:bodyPr/>
          <a:lstStyle/>
          <a:p>
            <a:pPr eaLnBrk="1" hangingPunct="1"/>
            <a:r>
              <a:rPr lang="en-US" altLang="en-US"/>
              <a:t>Complement and add 1</a:t>
            </a:r>
          </a:p>
          <a:p>
            <a:pPr lvl="1" eaLnBrk="1" hangingPunct="1"/>
            <a:r>
              <a:rPr lang="en-US" altLang="en-US"/>
              <a:t>Complement means 1 </a:t>
            </a:r>
            <a:r>
              <a:rPr lang="en-US" altLang="en-US">
                <a:ea typeface="Arial" charset="0"/>
                <a:cs typeface="Arial" charset="0"/>
              </a:rPr>
              <a:t>→ </a:t>
            </a:r>
            <a:r>
              <a:rPr lang="en-US" altLang="en-US"/>
              <a:t>0, 0 </a:t>
            </a:r>
            <a:r>
              <a:rPr lang="en-US" altLang="en-US">
                <a:ea typeface="Arial" charset="0"/>
                <a:cs typeface="Arial" charset="0"/>
              </a:rPr>
              <a:t>→</a:t>
            </a:r>
            <a:r>
              <a:rPr lang="en-US" altLang="en-US"/>
              <a:t> 1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592263" y="2536825"/>
          <a:ext cx="3514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" name="Equation" r:id="rId4" imgW="1562100" imgH="508000" progId="Equation.3">
                  <p:embed/>
                </p:oleObj>
              </mc:Choice>
              <mc:Fallback>
                <p:oleObj name="Equation" r:id="rId4" imgW="1562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536825"/>
                        <a:ext cx="3514725" cy="1143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684213" y="3933825"/>
            <a:ext cx="82708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Example: negate +2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+2 = 0000 0000 … 0010</a:t>
            </a:r>
            <a:r>
              <a:rPr lang="en-US" altLang="en-US" sz="2800" baseline="-25000"/>
              <a:t>2</a:t>
            </a:r>
            <a:endParaRPr lang="en-US" altLang="en-US" sz="2800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–2 = 1111 1111 … 1101</a:t>
            </a:r>
            <a:r>
              <a:rPr lang="en-US" altLang="en-US" sz="2800" baseline="-25000"/>
              <a:t>2</a:t>
            </a:r>
            <a:r>
              <a:rPr lang="en-US" altLang="en-US" sz="2800"/>
              <a:t> + 1</a:t>
            </a:r>
            <a:br>
              <a:rPr lang="en-US" altLang="en-US" sz="2800"/>
            </a:br>
            <a:r>
              <a:rPr lang="en-US" altLang="en-US" sz="2800"/>
              <a:t>     = 1111 1111 … 1110</a:t>
            </a:r>
            <a:r>
              <a:rPr lang="en-US" altLang="en-US" sz="2800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69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204D9A8-F376-844C-8A99-F1F07465D2F1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 Extension</a:t>
            </a:r>
            <a:endParaRPr lang="en-AU" altLang="en-US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Representing a number using more </a:t>
            </a:r>
            <a:r>
              <a:rPr lang="en-US" altLang="en-US" sz="2800" dirty="0" smtClean="0"/>
              <a:t>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Ex: load 8-bit value into 16-bit registers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Preserve the numeric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Examples</a:t>
            </a:r>
            <a:r>
              <a:rPr lang="en-US" altLang="en-US" sz="2800" dirty="0"/>
              <a:t>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+2: </a:t>
            </a:r>
            <a:r>
              <a:rPr lang="en-US" altLang="en-US" sz="2400" dirty="0">
                <a:solidFill>
                  <a:schemeClr val="hlink"/>
                </a:solidFill>
              </a:rPr>
              <a:t>0</a:t>
            </a:r>
            <a:r>
              <a:rPr lang="en-US" altLang="en-US" sz="2400" dirty="0"/>
              <a:t>000 0010 </a:t>
            </a:r>
            <a:r>
              <a:rPr lang="en-US" altLang="en-US" sz="2400" dirty="0" smtClean="0"/>
              <a:t>=&gt;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/>
              <a:t>–2: </a:t>
            </a:r>
            <a:r>
              <a:rPr lang="en-AU" altLang="en-US" sz="2400" dirty="0">
                <a:solidFill>
                  <a:schemeClr val="hlink"/>
                </a:solidFill>
              </a:rPr>
              <a:t>1</a:t>
            </a:r>
            <a:r>
              <a:rPr lang="en-AU" altLang="en-US" sz="2400" dirty="0"/>
              <a:t>111 1110 </a:t>
            </a:r>
            <a:r>
              <a:rPr lang="en-AU" altLang="en-US" sz="2400" dirty="0" smtClean="0"/>
              <a:t>=&gt;</a:t>
            </a:r>
            <a:endParaRPr lang="en-A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26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204D9A8-F376-844C-8A99-F1F07465D2F1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 Extension</a:t>
            </a:r>
            <a:endParaRPr lang="en-AU" altLang="en-US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Representing a number using more </a:t>
            </a:r>
            <a:r>
              <a:rPr lang="en-US" altLang="en-US" sz="2800" dirty="0" smtClean="0"/>
              <a:t>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Ex: load 8-bit value into </a:t>
            </a:r>
            <a:r>
              <a:rPr lang="en-US" altLang="en-US" sz="2400" smtClean="0"/>
              <a:t>16-bit registers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Preserve the numeric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Examples</a:t>
            </a:r>
            <a:r>
              <a:rPr lang="en-US" altLang="en-US" sz="2800" dirty="0"/>
              <a:t>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+2: </a:t>
            </a:r>
            <a:r>
              <a:rPr lang="en-US" altLang="en-US" sz="2400" dirty="0">
                <a:solidFill>
                  <a:schemeClr val="hlink"/>
                </a:solidFill>
              </a:rPr>
              <a:t>0</a:t>
            </a:r>
            <a:r>
              <a:rPr lang="en-US" altLang="en-US" sz="2400" dirty="0"/>
              <a:t>000 0010 =&gt; </a:t>
            </a:r>
            <a:r>
              <a:rPr lang="en-US" altLang="en-US" sz="2400" dirty="0">
                <a:solidFill>
                  <a:schemeClr val="hlink"/>
                </a:solidFill>
              </a:rPr>
              <a:t>0000 0000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0</a:t>
            </a:r>
            <a:r>
              <a:rPr lang="en-US" altLang="en-US" sz="2400" dirty="0"/>
              <a:t>000 0010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/>
              <a:t>–2: </a:t>
            </a:r>
            <a:r>
              <a:rPr lang="en-AU" altLang="en-US" sz="2400" dirty="0">
                <a:solidFill>
                  <a:schemeClr val="hlink"/>
                </a:solidFill>
              </a:rPr>
              <a:t>1</a:t>
            </a:r>
            <a:r>
              <a:rPr lang="en-AU" altLang="en-US" sz="2400" dirty="0"/>
              <a:t>111 1110 =&gt; </a:t>
            </a:r>
            <a:r>
              <a:rPr lang="en-AU" altLang="en-US" sz="2400" dirty="0">
                <a:solidFill>
                  <a:schemeClr val="hlink"/>
                </a:solidFill>
              </a:rPr>
              <a:t>1111 1111</a:t>
            </a:r>
            <a:r>
              <a:rPr lang="en-AU" altLang="en-US" sz="2400" dirty="0"/>
              <a:t> </a:t>
            </a:r>
            <a:r>
              <a:rPr lang="en-AU" altLang="en-US" sz="2400" dirty="0">
                <a:solidFill>
                  <a:schemeClr val="hlink"/>
                </a:solidFill>
              </a:rPr>
              <a:t>1</a:t>
            </a:r>
            <a:r>
              <a:rPr lang="en-AU" altLang="en-US" sz="2400" dirty="0"/>
              <a:t>111 1110</a:t>
            </a:r>
          </a:p>
        </p:txBody>
      </p:sp>
    </p:spTree>
    <p:extLst>
      <p:ext uri="{BB962C8B-B14F-4D97-AF65-F5344CB8AC3E}">
        <p14:creationId xmlns:p14="http://schemas.microsoft.com/office/powerpoint/2010/main" val="16601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73C633D-F7A5-A948-AEC0-9E0D8BD905D2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Set</a:t>
            </a:r>
            <a:endParaRPr lang="en-AU" alt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repertoire of instructions of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Different computers have different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But with many aspects in common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Early computers had very simple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Simplified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Many modern computers also have simple instruction sets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869420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204D9A8-F376-844C-8A99-F1F07465D2F1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 Extension</a:t>
            </a:r>
            <a:endParaRPr lang="en-AU" altLang="en-US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Representing a number using more </a:t>
            </a:r>
            <a:r>
              <a:rPr lang="en-US" altLang="en-US" sz="2800" dirty="0" smtClean="0"/>
              <a:t>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Ex: load 8-bit value into 16-bit registers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Preserve the numeric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Examples</a:t>
            </a:r>
            <a:r>
              <a:rPr lang="en-US" altLang="en-US" sz="2800" dirty="0"/>
              <a:t>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+2: </a:t>
            </a:r>
            <a:r>
              <a:rPr lang="en-US" altLang="en-US" sz="2400" dirty="0">
                <a:solidFill>
                  <a:schemeClr val="hlink"/>
                </a:solidFill>
              </a:rPr>
              <a:t>0</a:t>
            </a:r>
            <a:r>
              <a:rPr lang="en-US" altLang="en-US" sz="2400" dirty="0"/>
              <a:t>000 0010 =&gt; </a:t>
            </a:r>
            <a:r>
              <a:rPr lang="en-US" altLang="en-US" sz="2400" dirty="0">
                <a:solidFill>
                  <a:schemeClr val="hlink"/>
                </a:solidFill>
              </a:rPr>
              <a:t>0000 0000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0</a:t>
            </a:r>
            <a:r>
              <a:rPr lang="en-US" altLang="en-US" sz="2400" dirty="0"/>
              <a:t>000 0010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/>
              <a:t>–2: </a:t>
            </a:r>
            <a:r>
              <a:rPr lang="en-AU" altLang="en-US" sz="2400" dirty="0">
                <a:solidFill>
                  <a:schemeClr val="hlink"/>
                </a:solidFill>
              </a:rPr>
              <a:t>1</a:t>
            </a:r>
            <a:r>
              <a:rPr lang="en-AU" altLang="en-US" sz="2400" dirty="0"/>
              <a:t>111 1110 =&gt; </a:t>
            </a:r>
            <a:r>
              <a:rPr lang="en-AU" altLang="en-US" sz="2400" dirty="0">
                <a:solidFill>
                  <a:schemeClr val="hlink"/>
                </a:solidFill>
              </a:rPr>
              <a:t>1111 1111</a:t>
            </a:r>
            <a:r>
              <a:rPr lang="en-AU" altLang="en-US" sz="2400" dirty="0"/>
              <a:t> </a:t>
            </a:r>
            <a:r>
              <a:rPr lang="en-AU" altLang="en-US" sz="2400" dirty="0">
                <a:solidFill>
                  <a:schemeClr val="hlink"/>
                </a:solidFill>
              </a:rPr>
              <a:t>1</a:t>
            </a:r>
            <a:r>
              <a:rPr lang="en-AU" altLang="en-US" sz="2400" dirty="0"/>
              <a:t>111 </a:t>
            </a:r>
            <a:r>
              <a:rPr lang="en-AU" altLang="en-US" sz="2400" dirty="0" smtClean="0"/>
              <a:t>1110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MIPS instruction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>
                <a:latin typeface="Lucida Console" charset="0"/>
              </a:rPr>
              <a:t>lb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Lucida Console" charset="0"/>
              </a:rPr>
              <a:t>lh</a:t>
            </a:r>
            <a:r>
              <a:rPr lang="en-US" altLang="en-US" sz="2400" dirty="0"/>
              <a:t>: extend loaded byte/</a:t>
            </a:r>
            <a:r>
              <a:rPr lang="en-US" altLang="en-US" sz="2400" dirty="0" err="1"/>
              <a:t>halfword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Replicate the sign bit to the </a:t>
            </a:r>
            <a:r>
              <a:rPr lang="en-US" altLang="en-US" sz="2800" dirty="0" smtClean="0"/>
              <a:t>left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02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23439"/>
          </a:xfrm>
        </p:spPr>
        <p:txBody>
          <a:bodyPr/>
          <a:lstStyle/>
          <a:p>
            <a:r>
              <a:rPr lang="en-US" dirty="0" smtClean="0"/>
              <a:t>Representing Instructions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2.5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81B4205B-3BB3-3B46-A5FF-0224824519BC}" type="slidenum">
              <a:rPr lang="en-AU" altLang="en-US" smtClean="0"/>
              <a:pPr>
                <a:defRPr/>
              </a:pPr>
              <a:t>21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91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9EEF231-77BE-8142-8015-BD986A33CB06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Representing Instructions</a:t>
            </a:r>
            <a:endParaRPr lang="en-AU" altLang="en-US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Instructions are encoded in binary</a:t>
            </a:r>
          </a:p>
          <a:p>
            <a:pPr lvl="1" eaLnBrk="1" hangingPunct="1"/>
            <a:r>
              <a:rPr lang="en-US" altLang="en-US" sz="2400"/>
              <a:t>Called machine code</a:t>
            </a:r>
          </a:p>
          <a:p>
            <a:pPr eaLnBrk="1" hangingPunct="1"/>
            <a:r>
              <a:rPr lang="en-US" altLang="en-US" sz="2800"/>
              <a:t>MIPS instructions</a:t>
            </a:r>
          </a:p>
          <a:p>
            <a:pPr lvl="1" eaLnBrk="1" hangingPunct="1"/>
            <a:r>
              <a:rPr lang="en-US" altLang="en-US" sz="2400"/>
              <a:t>Encoded as 32-bit instruction words</a:t>
            </a:r>
          </a:p>
          <a:p>
            <a:pPr lvl="1" eaLnBrk="1" hangingPunct="1"/>
            <a:r>
              <a:rPr lang="en-US" altLang="en-US" sz="2400"/>
              <a:t>Small number of formats encoding operation code (opcode), register numbers, …</a:t>
            </a:r>
          </a:p>
          <a:p>
            <a:pPr lvl="1" eaLnBrk="1" hangingPunct="1"/>
            <a:r>
              <a:rPr lang="en-US" altLang="en-US" sz="2400"/>
              <a:t>Regularity!</a:t>
            </a:r>
          </a:p>
          <a:p>
            <a:pPr eaLnBrk="1" hangingPunct="1"/>
            <a:r>
              <a:rPr lang="en-US" altLang="en-US" sz="2800"/>
              <a:t>Register numbers</a:t>
            </a:r>
          </a:p>
          <a:p>
            <a:pPr lvl="1" eaLnBrk="1" hangingPunct="1"/>
            <a:r>
              <a:rPr lang="en-US" altLang="en-US" sz="2400"/>
              <a:t>$t0 – $t7 are reg’s 8 – 15</a:t>
            </a:r>
          </a:p>
          <a:p>
            <a:pPr lvl="1" eaLnBrk="1" hangingPunct="1"/>
            <a:r>
              <a:rPr lang="en-US" altLang="en-US" sz="2400"/>
              <a:t>$t8 – $t9 are reg’s 24 – 25</a:t>
            </a:r>
          </a:p>
          <a:p>
            <a:pPr lvl="1" eaLnBrk="1" hangingPunct="1"/>
            <a:r>
              <a:rPr lang="en-US" altLang="en-US" sz="2400"/>
              <a:t>$s0 – $s7 are reg’s 16 – 23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 rot="5400000">
            <a:off x="6474619" y="2302669"/>
            <a:ext cx="4972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§2.5 Representing Instructions in the Computer</a:t>
            </a:r>
          </a:p>
        </p:txBody>
      </p:sp>
    </p:spTree>
    <p:extLst>
      <p:ext uri="{BB962C8B-B14F-4D97-AF65-F5344CB8AC3E}">
        <p14:creationId xmlns:p14="http://schemas.microsoft.com/office/powerpoint/2010/main" val="16827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EA83112-E3D2-BC42-B73A-52AF5EE07257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2457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R-format Instructions</a:t>
            </a:r>
            <a:endParaRPr lang="en-AU" altLang="en-US"/>
          </a:p>
        </p:txBody>
      </p:sp>
      <p:sp>
        <p:nvSpPr>
          <p:cNvPr id="2458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op: operation code (opcode)</a:t>
            </a:r>
          </a:p>
          <a:p>
            <a:pPr lvl="1" eaLnBrk="1" hangingPunct="1"/>
            <a:r>
              <a:rPr lang="en-US" altLang="en-US"/>
              <a:t>rs: first source register number</a:t>
            </a:r>
          </a:p>
          <a:p>
            <a:pPr lvl="1" eaLnBrk="1" hangingPunct="1"/>
            <a:r>
              <a:rPr lang="en-US" altLang="en-US"/>
              <a:t>rt: second source register number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shamt: shift amount (00000 for now)</a:t>
            </a:r>
          </a:p>
          <a:p>
            <a:pPr lvl="1" eaLnBrk="1" hangingPunct="1"/>
            <a:r>
              <a:rPr lang="en-US" altLang="en-US"/>
              <a:t>funct: function code (extends opcode)</a:t>
            </a:r>
            <a:endParaRPr lang="en-AU" altLang="en-US"/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3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745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D212E4F-0FF0-0C49-8F22-FCE53B17B9C6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25603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25604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>
                <a:latin typeface="Lucida Console" charset="0"/>
              </a:rPr>
              <a:t>	add $t0, $s1, $s2</a:t>
            </a:r>
          </a:p>
        </p:txBody>
      </p:sp>
      <p:sp>
        <p:nvSpPr>
          <p:cNvPr id="25605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special</a:t>
            </a:r>
            <a:endParaRPr lang="en-AU" altLang="en-US" sz="2000"/>
          </a:p>
        </p:txBody>
      </p:sp>
      <p:sp>
        <p:nvSpPr>
          <p:cNvPr id="25606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$s1</a:t>
            </a:r>
            <a:endParaRPr lang="en-AU" altLang="en-US" sz="2000"/>
          </a:p>
        </p:txBody>
      </p:sp>
      <p:sp>
        <p:nvSpPr>
          <p:cNvPr id="25607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$s2</a:t>
            </a:r>
            <a:endParaRPr lang="en-AU" altLang="en-US" sz="2000"/>
          </a:p>
        </p:txBody>
      </p:sp>
      <p:sp>
        <p:nvSpPr>
          <p:cNvPr id="25608" name="Text Box 20"/>
          <p:cNvSpPr txBox="1">
            <a:spLocks noChangeArrowheads="1"/>
          </p:cNvSpPr>
          <p:nvPr/>
        </p:nvSpPr>
        <p:spPr bwMode="auto">
          <a:xfrm>
            <a:off x="4787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25609" name="Text Box 21"/>
          <p:cNvSpPr txBox="1">
            <a:spLocks noChangeArrowheads="1"/>
          </p:cNvSpPr>
          <p:nvPr/>
        </p:nvSpPr>
        <p:spPr bwMode="auto">
          <a:xfrm>
            <a:off x="5868988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0" name="Text Box 22"/>
          <p:cNvSpPr txBox="1">
            <a:spLocks noChangeArrowheads="1"/>
          </p:cNvSpPr>
          <p:nvPr/>
        </p:nvSpPr>
        <p:spPr bwMode="auto">
          <a:xfrm>
            <a:off x="6948488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add</a:t>
            </a:r>
            <a:endParaRPr lang="en-AU" altLang="en-US" sz="2000"/>
          </a:p>
        </p:txBody>
      </p:sp>
      <p:sp>
        <p:nvSpPr>
          <p:cNvPr id="25611" name="Text Box 23"/>
          <p:cNvSpPr txBox="1">
            <a:spLocks noChangeArrowheads="1"/>
          </p:cNvSpPr>
          <p:nvPr/>
        </p:nvSpPr>
        <p:spPr bwMode="auto">
          <a:xfrm>
            <a:off x="1331913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2" name="Text Box 24"/>
          <p:cNvSpPr txBox="1">
            <a:spLocks noChangeArrowheads="1"/>
          </p:cNvSpPr>
          <p:nvPr/>
        </p:nvSpPr>
        <p:spPr bwMode="auto">
          <a:xfrm>
            <a:off x="2628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17</a:t>
            </a:r>
            <a:endParaRPr lang="en-AU" altLang="en-US" sz="2000"/>
          </a:p>
        </p:txBody>
      </p:sp>
      <p:sp>
        <p:nvSpPr>
          <p:cNvPr id="25613" name="Text Box 25"/>
          <p:cNvSpPr txBox="1">
            <a:spLocks noChangeArrowheads="1"/>
          </p:cNvSpPr>
          <p:nvPr/>
        </p:nvSpPr>
        <p:spPr bwMode="auto">
          <a:xfrm>
            <a:off x="37084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18</a:t>
            </a:r>
            <a:endParaRPr lang="en-AU" altLang="en-US" sz="2000"/>
          </a:p>
        </p:txBody>
      </p:sp>
      <p:sp>
        <p:nvSpPr>
          <p:cNvPr id="25614" name="Text Box 26"/>
          <p:cNvSpPr txBox="1">
            <a:spLocks noChangeArrowheads="1"/>
          </p:cNvSpPr>
          <p:nvPr/>
        </p:nvSpPr>
        <p:spPr bwMode="auto">
          <a:xfrm>
            <a:off x="4787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8</a:t>
            </a:r>
            <a:endParaRPr lang="en-AU" altLang="en-US" sz="2000"/>
          </a:p>
        </p:txBody>
      </p:sp>
      <p:sp>
        <p:nvSpPr>
          <p:cNvPr id="25615" name="Text Box 27"/>
          <p:cNvSpPr txBox="1">
            <a:spLocks noChangeArrowheads="1"/>
          </p:cNvSpPr>
          <p:nvPr/>
        </p:nvSpPr>
        <p:spPr bwMode="auto">
          <a:xfrm>
            <a:off x="5868988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6" name="Text Box 28"/>
          <p:cNvSpPr txBox="1">
            <a:spLocks noChangeArrowheads="1"/>
          </p:cNvSpPr>
          <p:nvPr/>
        </p:nvSpPr>
        <p:spPr bwMode="auto">
          <a:xfrm>
            <a:off x="6948488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32</a:t>
            </a:r>
            <a:endParaRPr lang="en-AU" altLang="en-US" sz="2000"/>
          </a:p>
        </p:txBody>
      </p:sp>
      <p:sp>
        <p:nvSpPr>
          <p:cNvPr id="25617" name="Text Box 29"/>
          <p:cNvSpPr txBox="1">
            <a:spLocks noChangeArrowheads="1"/>
          </p:cNvSpPr>
          <p:nvPr/>
        </p:nvSpPr>
        <p:spPr bwMode="auto">
          <a:xfrm>
            <a:off x="1331913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000000</a:t>
            </a:r>
            <a:endParaRPr lang="en-AU" altLang="en-US" sz="2000"/>
          </a:p>
        </p:txBody>
      </p:sp>
      <p:sp>
        <p:nvSpPr>
          <p:cNvPr id="25618" name="Text Box 30"/>
          <p:cNvSpPr txBox="1">
            <a:spLocks noChangeArrowheads="1"/>
          </p:cNvSpPr>
          <p:nvPr/>
        </p:nvSpPr>
        <p:spPr bwMode="auto">
          <a:xfrm>
            <a:off x="2628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10001</a:t>
            </a:r>
            <a:endParaRPr lang="en-AU" altLang="en-US" sz="2000"/>
          </a:p>
        </p:txBody>
      </p:sp>
      <p:sp>
        <p:nvSpPr>
          <p:cNvPr id="25619" name="Text Box 31"/>
          <p:cNvSpPr txBox="1">
            <a:spLocks noChangeArrowheads="1"/>
          </p:cNvSpPr>
          <p:nvPr/>
        </p:nvSpPr>
        <p:spPr bwMode="auto">
          <a:xfrm>
            <a:off x="37084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10010</a:t>
            </a:r>
            <a:endParaRPr lang="en-AU" altLang="en-US" sz="2000"/>
          </a:p>
        </p:txBody>
      </p:sp>
      <p:sp>
        <p:nvSpPr>
          <p:cNvPr id="25620" name="Text Box 32"/>
          <p:cNvSpPr txBox="1">
            <a:spLocks noChangeArrowheads="1"/>
          </p:cNvSpPr>
          <p:nvPr/>
        </p:nvSpPr>
        <p:spPr bwMode="auto">
          <a:xfrm>
            <a:off x="4787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01000</a:t>
            </a:r>
            <a:endParaRPr lang="en-AU" altLang="en-US" sz="2000"/>
          </a:p>
        </p:txBody>
      </p:sp>
      <p:sp>
        <p:nvSpPr>
          <p:cNvPr id="25621" name="Text Box 33"/>
          <p:cNvSpPr txBox="1">
            <a:spLocks noChangeArrowheads="1"/>
          </p:cNvSpPr>
          <p:nvPr/>
        </p:nvSpPr>
        <p:spPr bwMode="auto">
          <a:xfrm>
            <a:off x="5868988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00000</a:t>
            </a:r>
            <a:endParaRPr lang="en-AU" altLang="en-US" sz="2000"/>
          </a:p>
        </p:txBody>
      </p:sp>
      <p:sp>
        <p:nvSpPr>
          <p:cNvPr id="25622" name="Text Box 34"/>
          <p:cNvSpPr txBox="1">
            <a:spLocks noChangeArrowheads="1"/>
          </p:cNvSpPr>
          <p:nvPr/>
        </p:nvSpPr>
        <p:spPr bwMode="auto">
          <a:xfrm>
            <a:off x="6948488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100000</a:t>
            </a:r>
            <a:endParaRPr lang="en-AU" altLang="en-US" sz="2000"/>
          </a:p>
        </p:txBody>
      </p:sp>
      <p:sp>
        <p:nvSpPr>
          <p:cNvPr id="25623" name="Rectangle 35"/>
          <p:cNvSpPr>
            <a:spLocks noChangeArrowheads="1"/>
          </p:cNvSpPr>
          <p:nvPr/>
        </p:nvSpPr>
        <p:spPr bwMode="auto">
          <a:xfrm>
            <a:off x="684213" y="5516563"/>
            <a:ext cx="8140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2400"/>
              <a:t>00000010001100100100000000100000</a:t>
            </a:r>
            <a:r>
              <a:rPr lang="en-US" altLang="en-US" sz="2400" baseline="-25000"/>
              <a:t>2</a:t>
            </a:r>
            <a:r>
              <a:rPr lang="en-US" altLang="en-US" sz="2400"/>
              <a:t> = 02324020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25624" name="Group 38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5625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5626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27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28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5629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5630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5631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5632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5633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4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5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6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181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38FD72E-F098-9846-AAF2-21BFD585A1DA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Hexadecimal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582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Base 16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Compact representation of bit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4 bits per hex digit</a:t>
            </a:r>
          </a:p>
        </p:txBody>
      </p:sp>
      <p:graphicFrame>
        <p:nvGraphicFramePr>
          <p:cNvPr id="441420" name="Group 76"/>
          <p:cNvGraphicFramePr>
            <a:graphicFrameLocks noGrp="1"/>
          </p:cNvGraphicFramePr>
          <p:nvPr/>
        </p:nvGraphicFramePr>
        <p:xfrm>
          <a:off x="1116013" y="28527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/>
                <a:gridCol w="1135062"/>
                <a:gridCol w="665163"/>
                <a:gridCol w="1116012"/>
                <a:gridCol w="684213"/>
                <a:gridCol w="1098550"/>
                <a:gridCol w="630237"/>
                <a:gridCol w="1150938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76" name="Rectangle 77"/>
          <p:cNvSpPr>
            <a:spLocks noChangeArrowheads="1"/>
          </p:cNvSpPr>
          <p:nvPr/>
        </p:nvSpPr>
        <p:spPr bwMode="auto">
          <a:xfrm>
            <a:off x="611188" y="4940300"/>
            <a:ext cx="8270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AU" altLang="en-US" sz="3200"/>
              <a:t>Example: eca8 6420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800"/>
              <a:t>1110 1100 1010 1000 0110 0100 0010 0000</a:t>
            </a:r>
          </a:p>
        </p:txBody>
      </p:sp>
    </p:spTree>
    <p:extLst>
      <p:ext uri="{BB962C8B-B14F-4D97-AF65-F5344CB8AC3E}">
        <p14:creationId xmlns:p14="http://schemas.microsoft.com/office/powerpoint/2010/main" val="11436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en-AU" altLang="en-US"/>
          </a:p>
        </p:txBody>
      </p:sp>
      <p:sp>
        <p:nvSpPr>
          <p:cNvPr id="13315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73100" y="1341438"/>
            <a:ext cx="8270875" cy="136683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Lucida Console" pitchFamily="49" charset="0"/>
              </a:rPr>
              <a:t>	What instruction is: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Lucida Console" pitchFamily="49" charset="0"/>
              </a:rPr>
              <a:t>  012a 8020 ?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smtClean="0">
                <a:solidFill>
                  <a:schemeClr val="accent3"/>
                </a:solidFill>
                <a:latin typeface="Lucida Console" pitchFamily="49" charset="0"/>
              </a:rPr>
              <a:t>add $s0, $t1, $t2</a:t>
            </a:r>
          </a:p>
        </p:txBody>
      </p:sp>
    </p:spTree>
    <p:extLst>
      <p:ext uri="{BB962C8B-B14F-4D97-AF65-F5344CB8AC3E}">
        <p14:creationId xmlns:p14="http://schemas.microsoft.com/office/powerpoint/2010/main" val="4206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1C83643-2401-9E4A-87F5-A306B5D5CF47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Arithmetic instructions use register</a:t>
            </a:r>
            <a:br>
              <a:rPr lang="en-US" altLang="en-US" sz="2800" dirty="0"/>
            </a:br>
            <a:r>
              <a:rPr lang="en-US" altLang="en-US" sz="2800" dirty="0"/>
              <a:t>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MIPS has a 32 × 32-bit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Numbered 0 to 31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32-bit data called a “word”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Assembler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$t0, $t1, …, $t9 for temporary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$s0, $s1, …, $s7 for saved </a:t>
            </a:r>
            <a:r>
              <a:rPr lang="en-US" altLang="en-US" sz="2400" dirty="0" smtClean="0"/>
              <a:t>variables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 rot="5400000">
            <a:off x="6734969" y="2042319"/>
            <a:ext cx="445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§2.3 Operands of the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16485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0B2D8C9-5D9E-2A46-A502-2748C66CC813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Words are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Address must be a multiple of </a:t>
            </a:r>
            <a:r>
              <a:rPr lang="en-US" altLang="en-US" sz="2400" dirty="0" smtClean="0"/>
              <a:t>4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28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34E5B67-625A-1A4D-902F-1D3C59DAC070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Instructions so far</a:t>
            </a:r>
            <a:endParaRPr lang="en-AU" altLang="en-US" dirty="0"/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latin typeface="Lucida Console" charset="0"/>
              </a:rPr>
              <a:t>add </a:t>
            </a:r>
            <a:r>
              <a:rPr lang="en-US" altLang="en-US" sz="2800" dirty="0">
                <a:latin typeface="Lucida Console" charset="0"/>
              </a:rPr>
              <a:t>$t0, $s1, $</a:t>
            </a:r>
            <a:r>
              <a:rPr lang="en-US" altLang="en-US" sz="2800" dirty="0" smtClean="0">
                <a:latin typeface="Lucida Console" charset="0"/>
              </a:rPr>
              <a:t>s2</a:t>
            </a:r>
          </a:p>
          <a:p>
            <a:pPr eaLnBrk="1" hangingPunct="1"/>
            <a:r>
              <a:rPr lang="en-US" altLang="en-US" sz="2800" dirty="0" smtClean="0">
                <a:latin typeface="Lucida Console" charset="0"/>
              </a:rPr>
              <a:t>sub </a:t>
            </a:r>
            <a:r>
              <a:rPr lang="en-US" altLang="en-US" sz="2800" dirty="0">
                <a:latin typeface="Lucida Console" charset="0"/>
              </a:rPr>
              <a:t>$s0, $t0, $</a:t>
            </a:r>
            <a:r>
              <a:rPr lang="en-US" altLang="en-US" sz="2800" dirty="0" smtClean="0">
                <a:latin typeface="Lucida Console" charset="0"/>
              </a:rPr>
              <a:t>t1</a:t>
            </a:r>
            <a:endParaRPr lang="en-AU" altLang="en-US" sz="2800" dirty="0">
              <a:latin typeface="Lucida Console" charset="0"/>
            </a:endParaRPr>
          </a:p>
          <a:p>
            <a:pPr eaLnBrk="1" hangingPunct="1"/>
            <a:r>
              <a:rPr lang="en-US" altLang="en-US" sz="2800" dirty="0" err="1">
                <a:latin typeface="Lucida Console" charset="0"/>
              </a:rPr>
              <a:t>lw</a:t>
            </a:r>
            <a:r>
              <a:rPr lang="en-US" altLang="en-US" sz="2800" dirty="0">
                <a:latin typeface="Lucida Console" charset="0"/>
              </a:rPr>
              <a:t>  $t0, 32($s3</a:t>
            </a:r>
            <a:r>
              <a:rPr lang="en-US" altLang="en-US" sz="2800" dirty="0" smtClean="0">
                <a:latin typeface="Lucida Console" charset="0"/>
              </a:rPr>
              <a:t>)</a:t>
            </a:r>
          </a:p>
          <a:p>
            <a:pPr eaLnBrk="1" hangingPunct="1"/>
            <a:r>
              <a:rPr lang="en-US" altLang="en-US" sz="2800" dirty="0" err="1" smtClean="0">
                <a:latin typeface="Lucida Console" charset="0"/>
              </a:rPr>
              <a:t>sw</a:t>
            </a:r>
            <a:r>
              <a:rPr lang="en-US" altLang="en-US" sz="2800" dirty="0" smtClean="0">
                <a:latin typeface="Lucida Console" charset="0"/>
              </a:rPr>
              <a:t>  </a:t>
            </a:r>
            <a:r>
              <a:rPr lang="en-US" altLang="en-US" sz="2800" dirty="0">
                <a:latin typeface="Lucida Console" charset="0"/>
              </a:rPr>
              <a:t>$</a:t>
            </a:r>
            <a:r>
              <a:rPr lang="en-US" altLang="en-US" sz="2800" dirty="0" smtClean="0">
                <a:latin typeface="Lucida Console" charset="0"/>
              </a:rPr>
              <a:t>t1, </a:t>
            </a:r>
            <a:r>
              <a:rPr lang="en-US" altLang="en-US" sz="2800" dirty="0">
                <a:latin typeface="Lucida Console" charset="0"/>
              </a:rPr>
              <a:t>48($s3)</a:t>
            </a:r>
            <a:endParaRPr lang="en-US" altLang="en-US" sz="2800" dirty="0" smtClean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80717A2-A26A-AB4A-82F2-5FE912B8D54C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Memory Operand </a:t>
            </a:r>
            <a:r>
              <a:rPr lang="en-US" altLang="en-US" dirty="0" smtClean="0"/>
              <a:t>Review</a:t>
            </a:r>
            <a:endParaRPr lang="en-AU" altLang="en-US" dirty="0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smtClean="0">
                <a:latin typeface="Lucida Console" charset="0"/>
              </a:rPr>
              <a:t>A[10] </a:t>
            </a:r>
            <a:r>
              <a:rPr lang="en-US" altLang="en-US" sz="2800" dirty="0">
                <a:latin typeface="Lucida Console" charset="0"/>
              </a:rPr>
              <a:t>= </a:t>
            </a:r>
            <a:r>
              <a:rPr lang="en-US" altLang="en-US" sz="2800" dirty="0" smtClean="0">
                <a:latin typeface="Lucida Console" charset="0"/>
              </a:rPr>
              <a:t>c </a:t>
            </a:r>
            <a:r>
              <a:rPr lang="en-US" altLang="en-US" sz="2800" dirty="0">
                <a:latin typeface="Lucida Console" charset="0"/>
              </a:rPr>
              <a:t>+ </a:t>
            </a:r>
            <a:r>
              <a:rPr lang="en-US" altLang="en-US" sz="2800" dirty="0" smtClean="0">
                <a:latin typeface="Lucida Console" charset="0"/>
              </a:rPr>
              <a:t>B[4];</a:t>
            </a:r>
            <a:endParaRPr lang="en-US" altLang="en-US" sz="2800" dirty="0">
              <a:latin typeface="Lucida Console" charset="0"/>
            </a:endParaRPr>
          </a:p>
          <a:p>
            <a:pPr lvl="1" eaLnBrk="1" hangingPunct="1"/>
            <a:r>
              <a:rPr lang="en-US" altLang="en-US" dirty="0"/>
              <a:t>c</a:t>
            </a:r>
            <a:r>
              <a:rPr lang="en-US" altLang="en-US" dirty="0" smtClean="0"/>
              <a:t> </a:t>
            </a:r>
            <a:r>
              <a:rPr lang="en-US" altLang="en-US" dirty="0"/>
              <a:t>in $</a:t>
            </a:r>
            <a:r>
              <a:rPr lang="en-US" altLang="en-US" dirty="0" smtClean="0"/>
              <a:t>s0, </a:t>
            </a:r>
            <a:r>
              <a:rPr lang="en-US" altLang="en-US" dirty="0"/>
              <a:t>base address of A in $</a:t>
            </a:r>
            <a:r>
              <a:rPr lang="en-US" altLang="en-US" dirty="0" smtClean="0"/>
              <a:t>s2, base address of B in $s3</a:t>
            </a:r>
            <a:endParaRPr lang="en-US" altLang="en-US" dirty="0"/>
          </a:p>
          <a:p>
            <a:pPr eaLnBrk="1" hangingPunct="1"/>
            <a:r>
              <a:rPr lang="en-US" altLang="en-US" dirty="0"/>
              <a:t>Compiled MIPS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lw</a:t>
            </a:r>
            <a:r>
              <a:rPr lang="en-US" altLang="en-US" sz="2800" dirty="0">
                <a:latin typeface="Lucida Console" charset="0"/>
              </a:rPr>
              <a:t>  $t0, </a:t>
            </a:r>
            <a:r>
              <a:rPr lang="en-US" altLang="en-US" sz="2800" dirty="0" smtClean="0">
                <a:latin typeface="Lucida Console" charset="0"/>
              </a:rPr>
              <a:t>16($</a:t>
            </a:r>
            <a:r>
              <a:rPr lang="en-US" altLang="en-US" sz="2800" dirty="0">
                <a:latin typeface="Lucida Console" charset="0"/>
              </a:rPr>
              <a:t>s3)    # load word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add $t0, $</a:t>
            </a:r>
            <a:r>
              <a:rPr lang="en-US" altLang="en-US" sz="2800" dirty="0" smtClean="0">
                <a:latin typeface="Lucida Console" charset="0"/>
              </a:rPr>
              <a:t>s0, </a:t>
            </a:r>
            <a:r>
              <a:rPr lang="en-US" altLang="en-US" sz="2800" dirty="0">
                <a:latin typeface="Lucida Console" charset="0"/>
              </a:rPr>
              <a:t>$t0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 err="1">
                <a:latin typeface="Lucida Console" charset="0"/>
              </a:rPr>
              <a:t>sw</a:t>
            </a:r>
            <a:r>
              <a:rPr lang="en-US" altLang="en-US" sz="2800" dirty="0">
                <a:latin typeface="Lucida Console" charset="0"/>
              </a:rPr>
              <a:t>  $t0, </a:t>
            </a:r>
            <a:r>
              <a:rPr lang="en-US" altLang="en-US" sz="2800" dirty="0" smtClean="0">
                <a:latin typeface="Lucida Console" charset="0"/>
              </a:rPr>
              <a:t>40($s2)    </a:t>
            </a:r>
            <a:r>
              <a:rPr lang="en-US" altLang="en-US" sz="2800" dirty="0">
                <a:latin typeface="Lucida Console" charset="0"/>
              </a:rPr>
              <a:t># store word</a:t>
            </a:r>
            <a:endParaRPr lang="en-AU" altLang="en-US" sz="28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9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does this do?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/>
              <a:t>add $s1 $zero $zero</a:t>
            </a:r>
          </a:p>
          <a:p>
            <a:pPr>
              <a:buFont typeface="Wingdings" charset="2"/>
              <a:buNone/>
            </a:pPr>
            <a:r>
              <a:rPr lang="en-US" altLang="en-US" sz="2400"/>
              <a:t>lw $s0 4($s2)</a:t>
            </a:r>
          </a:p>
          <a:p>
            <a:pPr>
              <a:buFont typeface="Wingdings" charset="2"/>
              <a:buNone/>
            </a:pPr>
            <a:r>
              <a:rPr lang="en-US" altLang="en-US" sz="2400"/>
              <a:t>add $s1 $s1 $s0</a:t>
            </a:r>
          </a:p>
          <a:p>
            <a:pPr>
              <a:buFont typeface="Wingdings" charset="2"/>
              <a:buNone/>
            </a:pPr>
            <a:r>
              <a:rPr lang="en-US" altLang="en-US" sz="2400"/>
              <a:t>lw $s0 8($s2)</a:t>
            </a:r>
          </a:p>
          <a:p>
            <a:pPr>
              <a:buFont typeface="Wingdings" charset="2"/>
              <a:buNone/>
            </a:pPr>
            <a:r>
              <a:rPr lang="en-US" altLang="en-US" sz="2400"/>
              <a:t>add $s1 $s1 $s0</a:t>
            </a:r>
          </a:p>
          <a:p>
            <a:pPr>
              <a:buFont typeface="Wingdings" charset="2"/>
              <a:buNone/>
            </a:pPr>
            <a:r>
              <a:rPr lang="en-US" altLang="en-US" sz="2400"/>
              <a:t>lw $s0 12($s2)</a:t>
            </a:r>
          </a:p>
          <a:p>
            <a:pPr>
              <a:buFont typeface="Wingdings" charset="2"/>
              <a:buNone/>
            </a:pPr>
            <a:r>
              <a:rPr lang="en-US" altLang="en-US" sz="2400"/>
              <a:t>add $s1 $s1 $s0</a:t>
            </a:r>
          </a:p>
          <a:p>
            <a:pPr>
              <a:buFont typeface="Wingdings" charset="2"/>
              <a:buNone/>
            </a:pPr>
            <a:r>
              <a:rPr lang="en-US" altLang="en-US" sz="2400"/>
              <a:t>lw $s0 16($s2)</a:t>
            </a:r>
          </a:p>
          <a:p>
            <a:pPr>
              <a:buFont typeface="Wingdings" charset="2"/>
              <a:buNone/>
            </a:pPr>
            <a:r>
              <a:rPr lang="en-US" altLang="en-US" sz="2400"/>
              <a:t>add $s1 $s1 $s0</a:t>
            </a:r>
          </a:p>
          <a:p>
            <a:pPr>
              <a:buFont typeface="Wingdings" charset="2"/>
              <a:buNone/>
            </a:pPr>
            <a:r>
              <a:rPr lang="en-US" altLang="en-US" sz="2400"/>
              <a:t>sw $s1 0($s2)</a:t>
            </a: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1400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dirty="0"/>
              <a:t>Chapter 2 — Instructions: Language of the Computer — </a:t>
            </a:r>
            <a:fld id="{155C16C8-672A-EC4B-A5E1-4BCC5682BB20}" type="slidenum">
              <a:rPr lang="en-AU" altLang="en-US"/>
              <a:pPr/>
              <a:t>8</a:t>
            </a:fld>
            <a:endParaRPr lang="en-AU" altLang="en-US" dirty="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Only </a:t>
            </a:r>
            <a:r>
              <a:rPr lang="en-US" altLang="en-US" b="1" dirty="0"/>
              <a:t>spill</a:t>
            </a:r>
            <a:r>
              <a:rPr lang="en-US" altLang="en-US" dirty="0"/>
              <a:t>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Register optimization is important!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237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124744"/>
            <a:ext cx="8270875" cy="5111750"/>
          </a:xfrm>
        </p:spPr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None/>
            </a:pPr>
            <a:r>
              <a:rPr lang="en-US" altLang="en-US" dirty="0">
                <a:latin typeface="Lucida Console" charset="0"/>
              </a:rPr>
              <a:t>	a</a:t>
            </a:r>
            <a:r>
              <a:rPr lang="en-US" altLang="en-US" dirty="0" smtClean="0">
                <a:latin typeface="Lucida Console" charset="0"/>
              </a:rPr>
              <a:t> </a:t>
            </a:r>
            <a:r>
              <a:rPr lang="en-US" altLang="en-US" dirty="0">
                <a:latin typeface="Lucida Console" charset="0"/>
              </a:rPr>
              <a:t>= </a:t>
            </a:r>
            <a:r>
              <a:rPr lang="en-US" altLang="en-US" dirty="0" smtClean="0">
                <a:latin typeface="Lucida Console" charset="0"/>
              </a:rPr>
              <a:t>b </a:t>
            </a:r>
            <a:r>
              <a:rPr lang="en-US" altLang="en-US" dirty="0">
                <a:latin typeface="Lucida Console" charset="0"/>
              </a:rPr>
              <a:t>+ </a:t>
            </a:r>
            <a:r>
              <a:rPr lang="en-US" altLang="en-US" dirty="0" smtClean="0">
                <a:latin typeface="Lucida Console" charset="0"/>
              </a:rPr>
              <a:t>1;</a:t>
            </a:r>
          </a:p>
          <a:p>
            <a:pPr eaLnBrk="1" hangingPunct="1"/>
            <a:r>
              <a:rPr lang="en-US" altLang="en-US" dirty="0" smtClean="0"/>
              <a:t>Data must be in registers</a:t>
            </a:r>
            <a:endParaRPr lang="en-US" altLang="en-US" dirty="0"/>
          </a:p>
          <a:p>
            <a:pPr eaLnBrk="1" hangingPunct="1"/>
            <a:r>
              <a:rPr lang="en-US" altLang="en-US" dirty="0"/>
              <a:t>Load from </a:t>
            </a:r>
            <a:r>
              <a:rPr lang="en-US" altLang="en-US" dirty="0" smtClean="0"/>
              <a:t>memory just for a constant?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439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18140</TotalTime>
  <Words>1731</Words>
  <Application>Microsoft Macintosh PowerPoint</Application>
  <PresentationFormat>On-screen Show (4:3)</PresentationFormat>
  <Paragraphs>377</Paragraphs>
  <Slides>26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Black</vt:lpstr>
      <vt:lpstr>Corbel</vt:lpstr>
      <vt:lpstr>Lucida Console</vt:lpstr>
      <vt:lpstr>Mangal</vt:lpstr>
      <vt:lpstr>Times New Roman</vt:lpstr>
      <vt:lpstr>Wingdings</vt:lpstr>
      <vt:lpstr>2_Blends</vt:lpstr>
      <vt:lpstr>Equation</vt:lpstr>
      <vt:lpstr>Instructions</vt:lpstr>
      <vt:lpstr>Instruction Set</vt:lpstr>
      <vt:lpstr>Register Operands</vt:lpstr>
      <vt:lpstr>Memory Operands</vt:lpstr>
      <vt:lpstr>Instructions so far</vt:lpstr>
      <vt:lpstr>Memory Operand Review</vt:lpstr>
      <vt:lpstr>What does this do?</vt:lpstr>
      <vt:lpstr>Registers vs. Memory</vt:lpstr>
      <vt:lpstr>Adding Constants</vt:lpstr>
      <vt:lpstr>Immediate Operands</vt:lpstr>
      <vt:lpstr>The Constant Zero</vt:lpstr>
      <vt:lpstr>Practice</vt:lpstr>
      <vt:lpstr>Representing Numbers (review)</vt:lpstr>
      <vt:lpstr>Unsigned Binary Integers</vt:lpstr>
      <vt:lpstr>2s-Complement Signed Integers</vt:lpstr>
      <vt:lpstr>2s-Complement Signed Integers</vt:lpstr>
      <vt:lpstr>Signed Negation</vt:lpstr>
      <vt:lpstr>Sign Extension</vt:lpstr>
      <vt:lpstr>Sign Extension</vt:lpstr>
      <vt:lpstr>Sign Extension</vt:lpstr>
      <vt:lpstr>Representing Instructions</vt:lpstr>
      <vt:lpstr>Representing Instructions</vt:lpstr>
      <vt:lpstr>MIPS R-format Instructions</vt:lpstr>
      <vt:lpstr>R-format Example</vt:lpstr>
      <vt:lpstr>Hexadecimal</vt:lpstr>
      <vt:lpstr>Example</vt:lpstr>
    </vt:vector>
  </TitlesOfParts>
  <Company>Ashenden Designs Pty Ltd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502</cp:revision>
  <dcterms:created xsi:type="dcterms:W3CDTF">2001-07-25T06:45:25Z</dcterms:created>
  <dcterms:modified xsi:type="dcterms:W3CDTF">2017-09-12T20:46:39Z</dcterms:modified>
</cp:coreProperties>
</file>