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30" r:id="rId2"/>
    <p:sldId id="495" r:id="rId3"/>
    <p:sldId id="507" r:id="rId4"/>
    <p:sldId id="508" r:id="rId5"/>
    <p:sldId id="601" r:id="rId6"/>
    <p:sldId id="511" r:id="rId7"/>
    <p:sldId id="602" r:id="rId8"/>
    <p:sldId id="595" r:id="rId9"/>
    <p:sldId id="603" r:id="rId10"/>
    <p:sldId id="596" r:id="rId11"/>
    <p:sldId id="488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9" autoAdjust="0"/>
    <p:restoredTop sz="83370" autoAdjust="0"/>
  </p:normalViewPr>
  <p:slideViewPr>
    <p:cSldViewPr>
      <p:cViewPr varScale="1">
        <p:scale>
          <a:sx n="132" d="100"/>
          <a:sy n="132" d="100"/>
        </p:scale>
        <p:origin x="2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baseline="0" dirty="0" smtClean="0"/>
              <a:t> 10 11 9 0 32</a:t>
            </a:r>
          </a:p>
          <a:p>
            <a:r>
              <a:rPr lang="en-US" baseline="0" dirty="0" smtClean="0"/>
              <a:t>8 19 13 5</a:t>
            </a:r>
          </a:p>
          <a:p>
            <a:r>
              <a:rPr lang="en-US" baseline="0" smtClean="0"/>
              <a:t>35 19 12 200 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55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13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CBB4D2-45EA-454F-8A3C-556DE911348D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762DAC-4D9D-E14C-A642-92266AE41CD0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6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F26AF3-074D-3E46-8724-722105B03462}" type="datetime3">
              <a:rPr lang="en-US" altLang="en-US">
                <a:latin typeface="Times New Roman" charset="0"/>
              </a:rPr>
              <a:pPr/>
              <a:t>13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CE469-A7C4-B046-8972-E7E529525E7C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4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E163B3-7AC5-9041-9D76-AA2C13279C01}" type="datetime3">
              <a:rPr lang="en-US" altLang="en-US" sz="1300">
                <a:latin typeface="Times New Roman" charset="0"/>
              </a:rPr>
              <a:pPr/>
              <a:t>13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A0F889-5119-7E48-9B7B-5DE5F4EF6DAE}" type="slidenum">
              <a:rPr lang="en-US" altLang="en-US" sz="1300">
                <a:latin typeface="Times New Roman" charset="0"/>
              </a:rPr>
              <a:pPr/>
              <a:t>5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0000 </a:t>
            </a:r>
            <a:r>
              <a:rPr lang="en-US" altLang="en-US" baseline="0" dirty="0" smtClean="0">
                <a:latin typeface="Times New Roman" charset="0"/>
              </a:rPr>
              <a:t>0010 0001 0001 0100 0000 0010 0010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0000</a:t>
            </a:r>
            <a:r>
              <a:rPr lang="en-US" altLang="en-US" baseline="0" dirty="0" smtClean="0">
                <a:latin typeface="Times New Roman" charset="0"/>
              </a:rPr>
              <a:t>00 </a:t>
            </a:r>
            <a:r>
              <a:rPr lang="en-US" altLang="en-US" baseline="0" dirty="0" smtClean="0">
                <a:latin typeface="Times New Roman" charset="0"/>
              </a:rPr>
              <a:t>10000 10001 01000 </a:t>
            </a:r>
            <a:r>
              <a:rPr lang="en-US" altLang="en-US" baseline="0" dirty="0" smtClean="0">
                <a:latin typeface="Times New Roman" charset="0"/>
              </a:rPr>
              <a:t>00000 </a:t>
            </a:r>
            <a:r>
              <a:rPr lang="en-US" altLang="en-US" baseline="0" dirty="0" smtClean="0">
                <a:latin typeface="Times New Roman" charset="0"/>
              </a:rPr>
              <a:t>100010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Op = 0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Rs</a:t>
            </a:r>
            <a:r>
              <a:rPr lang="en-US" altLang="en-US" baseline="0" dirty="0" smtClean="0">
                <a:latin typeface="Times New Roman" charset="0"/>
              </a:rPr>
              <a:t> = </a:t>
            </a:r>
            <a:r>
              <a:rPr lang="en-US" altLang="en-US" baseline="0" dirty="0" smtClean="0">
                <a:latin typeface="Times New Roman" charset="0"/>
              </a:rPr>
              <a:t>16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err="1" smtClean="0">
                <a:latin typeface="Times New Roman" charset="0"/>
              </a:rPr>
              <a:t>Rt</a:t>
            </a:r>
            <a:r>
              <a:rPr lang="en-US" altLang="en-US" baseline="0" dirty="0" smtClean="0">
                <a:latin typeface="Times New Roman" charset="0"/>
              </a:rPr>
              <a:t> = </a:t>
            </a:r>
            <a:r>
              <a:rPr lang="en-US" altLang="en-US" baseline="0" dirty="0" smtClean="0">
                <a:latin typeface="Times New Roman" charset="0"/>
              </a:rPr>
              <a:t>17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Rd = </a:t>
            </a:r>
            <a:r>
              <a:rPr lang="en-US" altLang="en-US" baseline="0" dirty="0" smtClean="0">
                <a:latin typeface="Times New Roman" charset="0"/>
              </a:rPr>
              <a:t>8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err="1" smtClean="0">
                <a:latin typeface="Times New Roman" charset="0"/>
              </a:rPr>
              <a:t>Shamt</a:t>
            </a:r>
            <a:r>
              <a:rPr lang="en-US" altLang="en-US" baseline="0" dirty="0" smtClean="0">
                <a:latin typeface="Times New Roman" charset="0"/>
              </a:rPr>
              <a:t> = 0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Funct</a:t>
            </a:r>
            <a:r>
              <a:rPr lang="en-US" altLang="en-US" baseline="0" dirty="0" smtClean="0">
                <a:latin typeface="Times New Roman" charset="0"/>
              </a:rPr>
              <a:t> = </a:t>
            </a:r>
            <a:r>
              <a:rPr lang="en-US" altLang="en-US" baseline="0" dirty="0" smtClean="0">
                <a:latin typeface="Times New Roman" charset="0"/>
              </a:rPr>
              <a:t>34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So this </a:t>
            </a:r>
            <a:r>
              <a:rPr lang="en-US" altLang="en-US" baseline="0" dirty="0" smtClean="0">
                <a:latin typeface="Times New Roman" charset="0"/>
              </a:rPr>
              <a:t>is: sub $t0, $s0, $s1</a:t>
            </a:r>
            <a:endParaRPr lang="en-US" altLang="en-US" baseline="0" dirty="0" smtClean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B27EC8-12C1-794E-BCC2-D4546FCED7E5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3296C2-C621-284D-A360-8CA616C22FE5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If you didn’t have this extra format, you either (1) couldn’t specify constants directly (would have to load them from memory), or (2) would re-use a register field for a constant (I-format). But then you only have 2^5 = 32 options for the constant. Here you’re still limited, but it’s a little bit better because you can go up to 2^16. Of course, you could make your instructions bigger to accommodate larger constants, but then, well,</a:t>
            </a:r>
            <a:r>
              <a:rPr lang="en-AU" altLang="en-US" baseline="0" dirty="0" smtClean="0">
                <a:latin typeface="Times New Roman" charset="0"/>
              </a:rPr>
              <a:t> your instructions are larger.</a:t>
            </a:r>
          </a:p>
          <a:p>
            <a:endParaRPr lang="en-AU" altLang="en-US" baseline="0" dirty="0" smtClean="0">
              <a:latin typeface="Times New Roman" charset="0"/>
            </a:endParaRPr>
          </a:p>
          <a:p>
            <a:r>
              <a:rPr lang="en-AU" altLang="en-US" baseline="0" dirty="0" smtClean="0">
                <a:latin typeface="Times New Roman" charset="0"/>
              </a:rPr>
              <a:t>There are always trade-offs in design, and you will need to make compromises.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30232-9C59-F545-9A19-0A9B98A3714E}" type="datetime3">
              <a:rPr lang="en-US" altLang="en-US" sz="1300">
                <a:latin typeface="Times New Roman" charset="0"/>
              </a:rPr>
              <a:pPr/>
              <a:t>12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CF39C-6EAC-FE4B-B977-BCFE4752343B}" type="slidenum">
              <a:rPr lang="en-US" altLang="en-US" sz="1300">
                <a:latin typeface="Times New Roman" charset="0"/>
              </a:rPr>
              <a:pPr/>
              <a:t>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With a single</a:t>
            </a:r>
            <a:r>
              <a:rPr lang="en-US" altLang="en-US" baseline="0" dirty="0" smtClean="0">
                <a:latin typeface="Times New Roman" charset="0"/>
              </a:rPr>
              <a:t> exception, when op=0 it’s in R format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B8461D-4CDD-2041-9B3C-D4C00D1886D9}" type="datetime3">
              <a:rPr lang="en-US" altLang="en-US" sz="1300">
                <a:latin typeface="Times New Roman" charset="0"/>
              </a:rPr>
              <a:pPr/>
              <a:t>12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4B8C6B-A5FC-4B4A-BB32-CFA04873E05C}" type="slidenum">
              <a:rPr lang="en-US" altLang="en-US" sz="1300">
                <a:latin typeface="Times New Roman" charset="0"/>
              </a:rPr>
              <a:pPr/>
              <a:t>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err="1" smtClean="0">
                <a:latin typeface="Times New Roman" charset="0"/>
              </a:rPr>
              <a:t>Addi</a:t>
            </a:r>
            <a:r>
              <a:rPr lang="en-US" altLang="en-US" dirty="0" smtClean="0">
                <a:latin typeface="Times New Roman" charset="0"/>
              </a:rPr>
              <a:t>: </a:t>
            </a:r>
            <a:r>
              <a:rPr lang="en-US" altLang="en-US" dirty="0" err="1" smtClean="0">
                <a:latin typeface="Times New Roman" charset="0"/>
              </a:rPr>
              <a:t>rs</a:t>
            </a:r>
            <a:r>
              <a:rPr lang="en-US" altLang="en-US" baseline="0" dirty="0" smtClean="0">
                <a:latin typeface="Times New Roman" charset="0"/>
              </a:rPr>
              <a:t> = s4, </a:t>
            </a:r>
            <a:r>
              <a:rPr lang="en-US" altLang="en-US" baseline="0" dirty="0" err="1" smtClean="0">
                <a:latin typeface="Times New Roman" charset="0"/>
              </a:rPr>
              <a:t>rt</a:t>
            </a:r>
            <a:r>
              <a:rPr lang="en-US" altLang="en-US" baseline="0" dirty="0" smtClean="0">
                <a:latin typeface="Times New Roman" charset="0"/>
              </a:rPr>
              <a:t> = t5</a:t>
            </a:r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err="1" smtClean="0">
                <a:latin typeface="Times New Roman" charset="0"/>
              </a:rPr>
              <a:t>Lw</a:t>
            </a:r>
            <a:r>
              <a:rPr lang="en-US" altLang="en-US" dirty="0" smtClean="0">
                <a:latin typeface="Times New Roman" charset="0"/>
              </a:rPr>
              <a:t>: </a:t>
            </a:r>
            <a:r>
              <a:rPr lang="en-US" altLang="en-US" dirty="0" err="1" smtClean="0">
                <a:latin typeface="Times New Roman" charset="0"/>
              </a:rPr>
              <a:t>rs</a:t>
            </a:r>
            <a:r>
              <a:rPr lang="en-US" altLang="en-US" dirty="0" smtClean="0">
                <a:latin typeface="Times New Roman" charset="0"/>
              </a:rPr>
              <a:t> = s0, </a:t>
            </a:r>
            <a:r>
              <a:rPr lang="en-US" altLang="en-US" dirty="0" err="1" smtClean="0">
                <a:latin typeface="Times New Roman" charset="0"/>
              </a:rPr>
              <a:t>rt</a:t>
            </a:r>
            <a:r>
              <a:rPr lang="en-US" altLang="en-US" dirty="0" smtClean="0">
                <a:latin typeface="Times New Roman" charset="0"/>
              </a:rPr>
              <a:t> = t0</a:t>
            </a:r>
          </a:p>
          <a:p>
            <a:r>
              <a:rPr lang="en-US" altLang="en-US" dirty="0" err="1" smtClean="0">
                <a:latin typeface="Times New Roman" charset="0"/>
              </a:rPr>
              <a:t>Sw</a:t>
            </a:r>
            <a:r>
              <a:rPr lang="en-US" altLang="en-US" dirty="0" smtClean="0">
                <a:latin typeface="Times New Roman" charset="0"/>
              </a:rPr>
              <a:t>: </a:t>
            </a:r>
            <a:r>
              <a:rPr lang="en-US" altLang="en-US" dirty="0" err="1" smtClean="0">
                <a:latin typeface="Times New Roman" charset="0"/>
              </a:rPr>
              <a:t>rs</a:t>
            </a:r>
            <a:r>
              <a:rPr lang="en-US" altLang="en-US" dirty="0" smtClean="0">
                <a:latin typeface="Times New Roman" charset="0"/>
              </a:rPr>
              <a:t> = </a:t>
            </a:r>
            <a:r>
              <a:rPr lang="en-US" altLang="en-US" dirty="0" smtClean="0">
                <a:latin typeface="Times New Roman" charset="0"/>
              </a:rPr>
              <a:t>t8,</a:t>
            </a:r>
            <a:r>
              <a:rPr lang="en-US" altLang="en-US" baseline="0" dirty="0" smtClean="0">
                <a:latin typeface="Times New Roman" charset="0"/>
              </a:rPr>
              <a:t> </a:t>
            </a:r>
            <a:r>
              <a:rPr lang="en-US" altLang="en-US" baseline="0" dirty="0" err="1" smtClean="0">
                <a:latin typeface="Times New Roman" charset="0"/>
              </a:rPr>
              <a:t>rt</a:t>
            </a:r>
            <a:r>
              <a:rPr lang="en-US" altLang="en-US" baseline="0" dirty="0" smtClean="0">
                <a:latin typeface="Times New Roman" charset="0"/>
              </a:rPr>
              <a:t> = </a:t>
            </a:r>
            <a:r>
              <a:rPr lang="en-US" altLang="en-US" baseline="0" dirty="0" smtClean="0">
                <a:latin typeface="Times New Roman" charset="0"/>
              </a:rPr>
              <a:t>t1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err="1" smtClean="0">
                <a:latin typeface="Times New Roman" charset="0"/>
              </a:rPr>
              <a:t>Addi</a:t>
            </a:r>
            <a:r>
              <a:rPr lang="en-US" altLang="en-US" baseline="0" dirty="0" smtClean="0">
                <a:latin typeface="Times New Roman" charset="0"/>
              </a:rPr>
              <a:t>: </a:t>
            </a:r>
            <a:r>
              <a:rPr lang="en-US" altLang="en-US" baseline="0" dirty="0" err="1" smtClean="0">
                <a:latin typeface="Times New Roman" charset="0"/>
              </a:rPr>
              <a:t>rs</a:t>
            </a:r>
            <a:r>
              <a:rPr lang="en-US" altLang="en-US" baseline="0" dirty="0" smtClean="0">
                <a:latin typeface="Times New Roman" charset="0"/>
              </a:rPr>
              <a:t> = t1, </a:t>
            </a:r>
            <a:r>
              <a:rPr lang="en-US" altLang="en-US" baseline="0" dirty="0" err="1" smtClean="0">
                <a:latin typeface="Times New Roman" charset="0"/>
              </a:rPr>
              <a:t>rt</a:t>
            </a:r>
            <a:r>
              <a:rPr lang="en-US" altLang="en-US" baseline="0" dirty="0" smtClean="0">
                <a:latin typeface="Times New Roman" charset="0"/>
              </a:rPr>
              <a:t> = t0</a:t>
            </a:r>
            <a:endParaRPr lang="en-US" alt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= 00100010 = 001000 = 8 = </a:t>
            </a:r>
            <a:r>
              <a:rPr lang="en-US" dirty="0" err="1" smtClean="0"/>
              <a:t>addi</a:t>
            </a:r>
            <a:r>
              <a:rPr lang="en-US" dirty="0" smtClean="0"/>
              <a:t> = I</a:t>
            </a:r>
            <a:endParaRPr lang="en-US" dirty="0" smtClean="0"/>
          </a:p>
          <a:p>
            <a:r>
              <a:rPr lang="en-US" dirty="0" smtClean="0"/>
              <a:t>8e = 10001110 = 100011 = 35 = </a:t>
            </a:r>
            <a:r>
              <a:rPr lang="en-US" dirty="0" err="1" smtClean="0"/>
              <a:t>lw</a:t>
            </a:r>
            <a:r>
              <a:rPr lang="en-US" dirty="0" smtClean="0"/>
              <a:t> = I</a:t>
            </a:r>
            <a:endParaRPr lang="en-US" dirty="0" smtClean="0"/>
          </a:p>
          <a:p>
            <a:r>
              <a:rPr lang="en-US" dirty="0" smtClean="0"/>
              <a:t>02 = 00000010 = 000000 = 0 = add (20 = 00100000 = 100000 = 32)</a:t>
            </a:r>
          </a:p>
          <a:p>
            <a:r>
              <a:rPr lang="en-US" dirty="0" smtClean="0"/>
              <a:t>Ae</a:t>
            </a:r>
            <a:r>
              <a:rPr lang="en-US" baseline="0" dirty="0" smtClean="0"/>
              <a:t> = 10101110 = 101011 = 43 = </a:t>
            </a:r>
            <a:r>
              <a:rPr lang="en-US" baseline="0" dirty="0" err="1" smtClean="0"/>
              <a:t>sw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4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14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Class Exercises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Convert the following MIPS instructions into Machine Instructions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add $t1, $t2, $t3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addi $t5, $s3, 5</a:t>
            </a:r>
          </a:p>
          <a:p>
            <a:pPr>
              <a:buFont typeface="Wingdings" charset="2"/>
              <a:buNone/>
            </a:pPr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	lw $t4, 200($s3)</a:t>
            </a:r>
          </a:p>
        </p:txBody>
      </p:sp>
    </p:spTree>
    <p:extLst>
      <p:ext uri="{BB962C8B-B14F-4D97-AF65-F5344CB8AC3E}">
        <p14:creationId xmlns:p14="http://schemas.microsoft.com/office/powerpoint/2010/main" val="16281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 want you to do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Finish</a:t>
            </a:r>
            <a:r>
              <a:rPr lang="en-US" altLang="en-US" dirty="0" smtClean="0"/>
              <a:t> </a:t>
            </a:r>
            <a:r>
              <a:rPr lang="en-US" altLang="en-US" dirty="0" smtClean="0"/>
              <a:t>HW 2</a:t>
            </a:r>
          </a:p>
          <a:p>
            <a:r>
              <a:rPr lang="en-US" altLang="en-US" smtClean="0"/>
              <a:t>Read Ch.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3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Instructions so far</a:t>
            </a:r>
            <a:endParaRPr lang="en-AU" alt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latin typeface="Lucida Console" charset="0"/>
              </a:rPr>
              <a:t>add </a:t>
            </a:r>
            <a:r>
              <a:rPr lang="en-US" altLang="en-US" sz="2800" dirty="0">
                <a:latin typeface="Lucida Console" charset="0"/>
              </a:rPr>
              <a:t>$t0, $s1, $</a:t>
            </a:r>
            <a:r>
              <a:rPr lang="en-US" altLang="en-US" sz="2800" dirty="0" smtClean="0">
                <a:latin typeface="Lucida Console" charset="0"/>
              </a:rPr>
              <a:t>s2</a:t>
            </a:r>
          </a:p>
          <a:p>
            <a:pPr eaLnBrk="1" hangingPunct="1"/>
            <a:r>
              <a:rPr lang="en-US" altLang="en-US" sz="2800" dirty="0" smtClean="0">
                <a:latin typeface="Lucida Console" charset="0"/>
              </a:rPr>
              <a:t>sub </a:t>
            </a:r>
            <a:r>
              <a:rPr lang="en-US" altLang="en-US" sz="2800" dirty="0">
                <a:latin typeface="Lucida Console" charset="0"/>
              </a:rPr>
              <a:t>$s0, $t0, $</a:t>
            </a:r>
            <a:r>
              <a:rPr lang="en-US" altLang="en-US" sz="2800" dirty="0" smtClean="0">
                <a:latin typeface="Lucida Console" charset="0"/>
              </a:rPr>
              <a:t>t1</a:t>
            </a:r>
            <a:endParaRPr lang="en-AU" altLang="en-US" sz="2800" dirty="0">
              <a:latin typeface="Lucida Console" charset="0"/>
            </a:endParaRP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</a:t>
            </a:r>
            <a:r>
              <a:rPr lang="en-US" altLang="en-US" sz="2800" dirty="0" smtClean="0">
                <a:latin typeface="Lucida Console" charset="0"/>
              </a:rPr>
              <a:t>)</a:t>
            </a:r>
          </a:p>
          <a:p>
            <a:pPr eaLnBrk="1" hangingPunct="1"/>
            <a:r>
              <a:rPr lang="en-US" altLang="en-US" sz="2800" dirty="0" err="1" smtClean="0">
                <a:latin typeface="Lucida Console" charset="0"/>
              </a:rPr>
              <a:t>sw</a:t>
            </a:r>
            <a:r>
              <a:rPr lang="en-US" altLang="en-US" sz="2800" dirty="0" smtClean="0">
                <a:latin typeface="Lucida Console" charset="0"/>
              </a:rPr>
              <a:t>  </a:t>
            </a:r>
            <a:r>
              <a:rPr lang="en-US" altLang="en-US" sz="2800" dirty="0">
                <a:latin typeface="Lucida Console" charset="0"/>
              </a:rPr>
              <a:t>$</a:t>
            </a:r>
            <a:r>
              <a:rPr lang="en-US" altLang="en-US" sz="2800" dirty="0" smtClean="0">
                <a:latin typeface="Lucida Console" charset="0"/>
              </a:rPr>
              <a:t>t1, </a:t>
            </a:r>
            <a:r>
              <a:rPr lang="en-US" altLang="en-US" sz="2800" dirty="0">
                <a:latin typeface="Lucida Console" charset="0"/>
              </a:rPr>
              <a:t>48($s3</a:t>
            </a:r>
            <a:r>
              <a:rPr lang="en-US" altLang="en-US" sz="2800" dirty="0" smtClean="0">
                <a:latin typeface="Lucida Console" charset="0"/>
              </a:rPr>
              <a:t>)</a:t>
            </a: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$s3, $s3, 4</a:t>
            </a:r>
          </a:p>
          <a:p>
            <a:pPr eaLnBrk="1" hangingPunct="1"/>
            <a:r>
              <a:rPr lang="en-US" altLang="en-US" sz="2800" dirty="0" smtClean="0">
                <a:latin typeface="Lucida Console" charset="0"/>
              </a:rPr>
              <a:t>+ </a:t>
            </a:r>
            <a:r>
              <a:rPr lang="en-US" altLang="en-US" sz="2800" dirty="0" err="1" smtClean="0">
                <a:latin typeface="Lucida Console" charset="0"/>
              </a:rPr>
              <a:t>lb,lbu,lh,lhu</a:t>
            </a:r>
            <a:endParaRPr lang="en-US" altLang="en-US" sz="2800" dirty="0" smtClean="0">
              <a:latin typeface="Lucida Console" charset="0"/>
            </a:endParaRPr>
          </a:p>
          <a:p>
            <a:pPr eaLnBrk="1" hangingPunct="1"/>
            <a:r>
              <a:rPr lang="en-US" altLang="en-US" sz="2800" dirty="0" smtClean="0">
                <a:latin typeface="Lucida Console" charset="0"/>
              </a:rPr>
              <a:t>Also: </a:t>
            </a:r>
            <a:r>
              <a:rPr lang="en-US" altLang="en-US" sz="2800" dirty="0" err="1" smtClean="0">
                <a:latin typeface="Lucida Console" charset="0"/>
              </a:rPr>
              <a:t>sb,sh</a:t>
            </a:r>
            <a:endParaRPr lang="en-US" altLang="en-US" sz="2800" dirty="0" smtClean="0">
              <a:latin typeface="Lucida Console" charset="0"/>
            </a:endParaRPr>
          </a:p>
          <a:p>
            <a:pPr eaLnBrk="1" hangingPunct="1"/>
            <a:r>
              <a:rPr lang="en-US" altLang="en-US" sz="2800" dirty="0" smtClean="0">
                <a:latin typeface="Lucida Console" charset="0"/>
              </a:rPr>
              <a:t>Also: </a:t>
            </a:r>
            <a:r>
              <a:rPr lang="en-US" altLang="en-US" sz="2800" dirty="0" err="1" smtClean="0">
                <a:latin typeface="Lucida Console" charset="0"/>
              </a:rPr>
              <a:t>addu</a:t>
            </a:r>
            <a:r>
              <a:rPr lang="en-US" altLang="en-US" sz="2800" dirty="0" smtClean="0">
                <a:latin typeface="Lucida Console" charset="0"/>
              </a:rPr>
              <a:t>, </a:t>
            </a:r>
            <a:r>
              <a:rPr lang="en-US" altLang="en-US" sz="2800" dirty="0" err="1" smtClean="0">
                <a:latin typeface="Lucida Console" charset="0"/>
              </a:rPr>
              <a:t>subu</a:t>
            </a:r>
            <a:r>
              <a:rPr lang="en-US" altLang="en-US" sz="2800" dirty="0" smtClean="0">
                <a:latin typeface="Lucida Console" charset="0"/>
              </a:rPr>
              <a:t>, </a:t>
            </a:r>
            <a:r>
              <a:rPr lang="en-US" altLang="en-US" sz="2800" dirty="0" err="1" smtClean="0">
                <a:latin typeface="Lucida Console" charset="0"/>
              </a:rPr>
              <a:t>addiu</a:t>
            </a:r>
            <a:endParaRPr lang="en-US" altLang="en-US" sz="2800" dirty="0" smtClean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9EEF231-77BE-8142-8015-BD986A33CB0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Instructions are encoded in binary</a:t>
            </a:r>
          </a:p>
          <a:p>
            <a:pPr lvl="1" eaLnBrk="1" hangingPunct="1"/>
            <a:r>
              <a:rPr lang="en-US" altLang="en-US" sz="2400" dirty="0"/>
              <a:t>Called machine code</a:t>
            </a:r>
          </a:p>
          <a:p>
            <a:pPr eaLnBrk="1" hangingPunct="1"/>
            <a:r>
              <a:rPr lang="en-US" altLang="en-US" sz="2800" dirty="0"/>
              <a:t>MIPS instructions</a:t>
            </a:r>
          </a:p>
          <a:p>
            <a:pPr lvl="1" eaLnBrk="1" hangingPunct="1"/>
            <a:r>
              <a:rPr lang="en-US" altLang="en-US" sz="2400" dirty="0"/>
              <a:t>Encoded as 32-bit instruction words</a:t>
            </a:r>
          </a:p>
          <a:p>
            <a:pPr lvl="1" eaLnBrk="1" hangingPunct="1"/>
            <a:r>
              <a:rPr lang="en-US" altLang="en-US" sz="2400" dirty="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 dirty="0"/>
              <a:t>Regularity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827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A83112-E3D2-BC42-B73A-52AF5EE0725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 dirty="0"/>
              <a:t>a</a:t>
            </a:r>
            <a:r>
              <a:rPr lang="en-US" altLang="en-US" dirty="0" smtClean="0"/>
              <a:t>dd</a:t>
            </a:r>
          </a:p>
          <a:p>
            <a:pPr lvl="1" eaLnBrk="1" hangingPunct="1"/>
            <a:r>
              <a:rPr lang="en-US" altLang="en-US" dirty="0"/>
              <a:t>o</a:t>
            </a:r>
            <a:r>
              <a:rPr lang="en-US" altLang="en-US" dirty="0" smtClean="0"/>
              <a:t>p = 0</a:t>
            </a:r>
          </a:p>
          <a:p>
            <a:pPr lvl="1" eaLnBrk="1" hangingPunct="1"/>
            <a:r>
              <a:rPr lang="en-US" altLang="en-US" dirty="0" err="1"/>
              <a:t>f</a:t>
            </a:r>
            <a:r>
              <a:rPr lang="en-US" altLang="en-US" dirty="0" err="1" smtClean="0"/>
              <a:t>unct</a:t>
            </a:r>
            <a:r>
              <a:rPr lang="en-US" altLang="en-US" dirty="0" smtClean="0"/>
              <a:t> = 32</a:t>
            </a:r>
          </a:p>
          <a:p>
            <a:pPr eaLnBrk="1" hangingPunct="1"/>
            <a:r>
              <a:rPr lang="en-US" altLang="en-US" dirty="0" smtClean="0"/>
              <a:t>sub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op = 0</a:t>
            </a:r>
          </a:p>
          <a:p>
            <a:pPr lvl="1" eaLnBrk="1" hangingPunct="1"/>
            <a:r>
              <a:rPr lang="en-US" altLang="en-US" dirty="0" err="1"/>
              <a:t>funct</a:t>
            </a:r>
            <a:r>
              <a:rPr lang="en-US" altLang="en-US" dirty="0"/>
              <a:t> = </a:t>
            </a:r>
            <a:r>
              <a:rPr lang="en-US" altLang="en-US" dirty="0" smtClean="0"/>
              <a:t>34</a:t>
            </a:r>
            <a:endParaRPr lang="en-AU" altLang="en-US" dirty="0"/>
          </a:p>
          <a:p>
            <a:pPr lvl="1" eaLnBrk="1" hangingPunct="1"/>
            <a:endParaRPr lang="en-AU" altLang="en-US" dirty="0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45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AU" altLang="en-US"/>
          </a:p>
        </p:txBody>
      </p:sp>
      <p:sp>
        <p:nvSpPr>
          <p:cNvPr id="1331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136683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	What instruction is: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smtClean="0">
                <a:latin typeface="Lucida Console" pitchFamily="49" charset="0"/>
              </a:rPr>
              <a:t>0211 4022 </a:t>
            </a:r>
            <a:r>
              <a:rPr lang="en-US" dirty="0" smtClean="0">
                <a:latin typeface="Lucida Console" pitchFamily="49" charset="0"/>
              </a:rPr>
              <a:t>?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chemeClr val="accent3"/>
                </a:solidFill>
                <a:latin typeface="Lucida Console" pitchFamily="49" charset="0"/>
              </a:rPr>
              <a:t>add $s0, $t1, $t2</a:t>
            </a:r>
          </a:p>
        </p:txBody>
      </p:sp>
    </p:spTree>
    <p:extLst>
      <p:ext uri="{BB962C8B-B14F-4D97-AF65-F5344CB8AC3E}">
        <p14:creationId xmlns:p14="http://schemas.microsoft.com/office/powerpoint/2010/main" val="4206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0E65AAB-9782-064F-B493-9978AD6A8970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7651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6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926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 Green Sheet</a:t>
            </a:r>
            <a:endParaRPr lang="en-AU" altLang="en-US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R: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I:</a:t>
            </a:r>
          </a:p>
          <a:p>
            <a:endParaRPr lang="en-US" altLang="en-US" sz="2800"/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: 8 – 15,        $t8 – $t9 : 24 – 25</a:t>
            </a:r>
          </a:p>
          <a:p>
            <a:pPr lvl="1"/>
            <a:r>
              <a:rPr lang="en-US" altLang="en-US" sz="2400"/>
              <a:t>$s0 – $s7 : 16 – 23,        $zero : 0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63725" y="1700213"/>
            <a:ext cx="6913563" cy="773112"/>
            <a:chOff x="703" y="981"/>
            <a:chExt cx="4355" cy="487"/>
          </a:xfrm>
        </p:grpSpPr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14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14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</p:grp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863725" y="2473325"/>
            <a:ext cx="6913563" cy="773113"/>
            <a:chOff x="884" y="981"/>
            <a:chExt cx="4355" cy="487"/>
          </a:xfrm>
        </p:grpSpPr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16 bits</a:t>
              </a:r>
              <a:endParaRPr lang="en-AU" altLang="en-US"/>
            </a:p>
          </p:txBody>
        </p:sp>
      </p:grpSp>
      <p:pic>
        <p:nvPicPr>
          <p:cNvPr id="5126" name="Picture 4" descr="f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7913"/>
            <a:ext cx="85677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10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Which is rs and which is rt?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 $t5, $s4, 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lw $t0, 24 ($s0)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sw $t1, 16 ($t8)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 $t0, $t1, -191</a:t>
            </a:r>
          </a:p>
        </p:txBody>
      </p:sp>
    </p:spTree>
    <p:extLst>
      <p:ext uri="{BB962C8B-B14F-4D97-AF65-F5344CB8AC3E}">
        <p14:creationId xmlns:p14="http://schemas.microsoft.com/office/powerpoint/2010/main" val="9836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 into MIPS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Are these R type or I type?</a:t>
            </a:r>
          </a:p>
          <a:p>
            <a:pPr lvl="1"/>
            <a:r>
              <a:rPr lang="en-US" altLang="en-US"/>
              <a:t>2231 0080</a:t>
            </a:r>
          </a:p>
          <a:p>
            <a:pPr lvl="1"/>
            <a:r>
              <a:rPr lang="en-US" altLang="en-US"/>
              <a:t>8e50 0008</a:t>
            </a:r>
          </a:p>
          <a:p>
            <a:pPr lvl="1"/>
            <a:r>
              <a:rPr lang="en-US" altLang="en-US"/>
              <a:t>0230 8820</a:t>
            </a:r>
          </a:p>
          <a:p>
            <a:pPr lvl="1"/>
            <a:r>
              <a:rPr lang="en-US" altLang="en-US"/>
              <a:t>ae51 0000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19392</TotalTime>
  <Words>862</Words>
  <Application>Microsoft Macintosh PowerPoint</Application>
  <PresentationFormat>On-screen Show (4:3)</PresentationFormat>
  <Paragraphs>181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Corbel</vt:lpstr>
      <vt:lpstr>Lucida Console</vt:lpstr>
      <vt:lpstr>Times New Roman</vt:lpstr>
      <vt:lpstr>Wingdings</vt:lpstr>
      <vt:lpstr>Arial</vt:lpstr>
      <vt:lpstr>2_Blends</vt:lpstr>
      <vt:lpstr>Instructions</vt:lpstr>
      <vt:lpstr>Instructions so far</vt:lpstr>
      <vt:lpstr>Representing Instructions</vt:lpstr>
      <vt:lpstr>MIPS R-format Instructions</vt:lpstr>
      <vt:lpstr>Example</vt:lpstr>
      <vt:lpstr>MIPS I-format Instructions</vt:lpstr>
      <vt:lpstr>Mini Green Sheet</vt:lpstr>
      <vt:lpstr>MIPS I-format Instructions</vt:lpstr>
      <vt:lpstr>Convert into MIPS</vt:lpstr>
      <vt:lpstr>In Class Exercises</vt:lpstr>
      <vt:lpstr>What I want you to do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522</cp:revision>
  <dcterms:created xsi:type="dcterms:W3CDTF">2001-07-25T06:45:25Z</dcterms:created>
  <dcterms:modified xsi:type="dcterms:W3CDTF">2017-09-13T17:57:05Z</dcterms:modified>
</cp:coreProperties>
</file>