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5"/>
  </p:notesMasterIdLst>
  <p:handoutMasterIdLst>
    <p:handoutMasterId r:id="rId26"/>
  </p:handoutMasterIdLst>
  <p:sldIdLst>
    <p:sldId id="330" r:id="rId2"/>
    <p:sldId id="443" r:id="rId3"/>
    <p:sldId id="428" r:id="rId4"/>
    <p:sldId id="429" r:id="rId5"/>
    <p:sldId id="445" r:id="rId6"/>
    <p:sldId id="446" r:id="rId7"/>
    <p:sldId id="447" r:id="rId8"/>
    <p:sldId id="448" r:id="rId9"/>
    <p:sldId id="450" r:id="rId10"/>
    <p:sldId id="449" r:id="rId11"/>
    <p:sldId id="451" r:id="rId12"/>
    <p:sldId id="452" r:id="rId13"/>
    <p:sldId id="453" r:id="rId14"/>
    <p:sldId id="454" r:id="rId15"/>
    <p:sldId id="475" r:id="rId16"/>
    <p:sldId id="474" r:id="rId17"/>
    <p:sldId id="455" r:id="rId18"/>
    <p:sldId id="456" r:id="rId19"/>
    <p:sldId id="457" r:id="rId20"/>
    <p:sldId id="458" r:id="rId21"/>
    <p:sldId id="459" r:id="rId22"/>
    <p:sldId id="460" r:id="rId23"/>
    <p:sldId id="417" r:id="rId24"/>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67" autoAdjust="0"/>
    <p:restoredTop sz="83480" autoAdjust="0"/>
  </p:normalViewPr>
  <p:slideViewPr>
    <p:cSldViewPr>
      <p:cViewPr varScale="1">
        <p:scale>
          <a:sx n="132" d="100"/>
          <a:sy n="132" d="100"/>
        </p:scale>
        <p:origin x="31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September 6, 2017</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September 6, 2017</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177179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gets complicated! When you have 4 such</a:t>
            </a:r>
            <a:r>
              <a:rPr lang="en-US" baseline="0" dirty="0" smtClean="0"/>
              <a:t> (4-bit) groups, you have the same complication as the 4-bit adder. So a 16-bit adder is complex. But you can just add another layer of abstraction! Each group of 4 4-bit adders can generate a super-super generate and super-super </a:t>
            </a:r>
            <a:r>
              <a:rPr lang="en-US" baseline="0" dirty="0" err="1" smtClean="0"/>
              <a:t>propate</a:t>
            </a:r>
            <a:r>
              <a:rPr lang="en-US" baseline="0" dirty="0" smtClean="0"/>
              <a:t>!</a:t>
            </a:r>
          </a:p>
          <a:p>
            <a:endParaRPr lang="en-US" baseline="0" dirty="0" smtClean="0"/>
          </a:p>
          <a:p>
            <a:r>
              <a:rPr lang="en-US" baseline="0" dirty="0" smtClean="0"/>
              <a:t>So for a 64-bit adder we might have 4 groups of 16-bit adders, which are themselves 4 groups of 4-bit adders. And you can do this as many times as you need. Notice that each time we do this abstraction, we add another (fixed, constant) number of gates. Each time we’re group of gates into groups, so we start with n bits, then group them into n/4 groups, then n/16 groups, then n/4^3 groups, etc. For those of you in 220, what does this remind you of? It’s a little bit like a logarithm, and in general when you work this out, the time to do addition for ANY number of bits can be done in this way in O(log n) time. So why do we say in 220 that it’s just constant time (a primitive operation)? We’re missing an assumption</a:t>
            </a:r>
            <a:r>
              <a:rPr lang="mr-IN" baseline="0" dirty="0" smtClean="0"/>
              <a:t>…</a:t>
            </a:r>
            <a:endParaRPr lang="en-US" dirty="0" smtClean="0"/>
          </a:p>
          <a:p>
            <a:endParaRPr lang="en-US" dirty="0" smtClean="0"/>
          </a:p>
          <a:p>
            <a:r>
              <a:rPr lang="en-US" dirty="0" smtClean="0"/>
              <a:t>The time is logarithmic</a:t>
            </a:r>
            <a:r>
              <a:rPr lang="en-US" baseline="0" dirty="0" smtClean="0"/>
              <a:t> </a:t>
            </a:r>
            <a:r>
              <a:rPr lang="mr-IN" baseline="0" dirty="0" smtClean="0"/>
              <a:t>–</a:t>
            </a:r>
            <a:r>
              <a:rPr lang="en-US" baseline="0" dirty="0" smtClean="0"/>
              <a:t> you can think of splitting into groups as division</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14</a:t>
            </a:fld>
            <a:endParaRPr lang="en-US" altLang="en-US"/>
          </a:p>
        </p:txBody>
      </p:sp>
    </p:spTree>
    <p:extLst>
      <p:ext uri="{BB962C8B-B14F-4D97-AF65-F5344CB8AC3E}">
        <p14:creationId xmlns:p14="http://schemas.microsoft.com/office/powerpoint/2010/main" val="198800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adding 16-bit </a:t>
            </a:r>
          </a:p>
          <a:p>
            <a:r>
              <a:rPr lang="en-US" dirty="0" smtClean="0"/>
              <a:t>0001</a:t>
            </a:r>
            <a:r>
              <a:rPr lang="en-US" baseline="0" dirty="0" smtClean="0"/>
              <a:t> 1010 0011 0011</a:t>
            </a:r>
          </a:p>
          <a:p>
            <a:r>
              <a:rPr lang="en-US" baseline="0" dirty="0" smtClean="0"/>
              <a:t>1110 0101 1110 1011</a:t>
            </a:r>
            <a:endParaRPr lang="en-US" dirty="0" smtClean="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8303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operations we can support? (combine </a:t>
            </a:r>
            <a:r>
              <a:rPr lang="en-US" dirty="0" err="1" smtClean="0"/>
              <a:t>Binvert</a:t>
            </a:r>
            <a:r>
              <a:rPr lang="en-US" dirty="0" smtClean="0"/>
              <a:t> and </a:t>
            </a:r>
            <a:r>
              <a:rPr lang="en-US" dirty="0" err="1" smtClean="0"/>
              <a:t>CarryIn</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2</a:t>
            </a:fld>
            <a:endParaRPr lang="en-US" altLang="en-US"/>
          </a:p>
        </p:txBody>
      </p:sp>
    </p:spTree>
    <p:extLst>
      <p:ext uri="{BB962C8B-B14F-4D97-AF65-F5344CB8AC3E}">
        <p14:creationId xmlns:p14="http://schemas.microsoft.com/office/powerpoint/2010/main" val="20203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bits do we use to choose our operation? Note this is tricky because the “Operation” only concerns the multiplexor result, but we have other choices</a:t>
            </a:r>
            <a:r>
              <a:rPr lang="mr-IN" baseline="0" dirty="0" smtClean="0"/>
              <a:t>…</a:t>
            </a:r>
            <a:endParaRPr lang="en-US" baseline="0" dirty="0" smtClean="0"/>
          </a:p>
          <a:p>
            <a:endParaRPr lang="en-US" baseline="0" dirty="0" smtClean="0"/>
          </a:p>
          <a:p>
            <a:r>
              <a:rPr lang="en-US" baseline="0" dirty="0" smtClean="0"/>
              <a:t>What bit strings mean what? (Notice there are strings we don’t mention. These will either cause your CPU to error or produce nonsense)</a:t>
            </a:r>
          </a:p>
          <a:p>
            <a:r>
              <a:rPr lang="en-US" baseline="0" dirty="0" smtClean="0"/>
              <a:t>0000=and ----- 0100=??</a:t>
            </a:r>
          </a:p>
          <a:p>
            <a:r>
              <a:rPr lang="en-US" dirty="0" smtClean="0"/>
              <a:t>0001=or   ------ 0101=??</a:t>
            </a:r>
          </a:p>
          <a:p>
            <a:r>
              <a:rPr lang="en-US" dirty="0" smtClean="0"/>
              <a:t>0010=add -----</a:t>
            </a:r>
          </a:p>
          <a:p>
            <a:r>
              <a:rPr lang="en-US" dirty="0" smtClean="0"/>
              <a:t>0011=?</a:t>
            </a:r>
          </a:p>
          <a:p>
            <a:r>
              <a:rPr lang="en-US" dirty="0" smtClean="0"/>
              <a:t>0110=subtract</a:t>
            </a:r>
          </a:p>
          <a:p>
            <a:r>
              <a:rPr lang="en-US" dirty="0" smtClean="0"/>
              <a:t>1100=NOR</a:t>
            </a:r>
          </a:p>
          <a:p>
            <a:r>
              <a:rPr lang="en-US" dirty="0" smtClean="0"/>
              <a:t>1101=NAND</a:t>
            </a:r>
          </a:p>
          <a:p>
            <a:r>
              <a:rPr lang="en-US" dirty="0" smtClean="0"/>
              <a:t>0111=set on</a:t>
            </a:r>
            <a:r>
              <a:rPr lang="en-US" baseline="0" dirty="0" smtClean="0"/>
              <a:t> less than</a:t>
            </a: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3</a:t>
            </a:fld>
            <a:endParaRPr lang="en-US" altLang="en-US"/>
          </a:p>
        </p:txBody>
      </p:sp>
    </p:spTree>
    <p:extLst>
      <p:ext uri="{BB962C8B-B14F-4D97-AF65-F5344CB8AC3E}">
        <p14:creationId xmlns:p14="http://schemas.microsoft.com/office/powerpoint/2010/main" val="17603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Explanation</a:t>
            </a:r>
            <a:r>
              <a:rPr lang="en-US" baseline="0" dirty="0" smtClean="0"/>
              <a:t> of gate delay, so we can compare the time for ripple carry vs. carry </a:t>
            </a:r>
            <a:r>
              <a:rPr lang="en-US" baseline="0" dirty="0" err="1" smtClean="0"/>
              <a:t>lookahead</a:t>
            </a:r>
            <a:r>
              <a:rPr lang="en-US" baseline="0" dirty="0" smtClean="0"/>
              <a:t>. Let’s assume a fixed time to pass through any gate, regardless of type or fan-in. Unrealistic, but that’s what we’ll assume.</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5</a:t>
            </a:fld>
            <a:endParaRPr lang="en-US" altLang="en-US"/>
          </a:p>
        </p:txBody>
      </p:sp>
    </p:spTree>
    <p:extLst>
      <p:ext uri="{BB962C8B-B14F-4D97-AF65-F5344CB8AC3E}">
        <p14:creationId xmlns:p14="http://schemas.microsoft.com/office/powerpoint/2010/main" val="168140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with carry </a:t>
            </a:r>
            <a:r>
              <a:rPr lang="en-US" baseline="0" dirty="0" err="1" smtClean="0"/>
              <a:t>lookahead</a:t>
            </a:r>
            <a:r>
              <a:rPr lang="en-US" baseline="0" dirty="0" smtClean="0"/>
              <a:t> unit is helpful here</a:t>
            </a:r>
            <a:r>
              <a:rPr lang="mr-IN" baseline="0"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9</a:t>
            </a:fld>
            <a:endParaRPr lang="en-US" altLang="en-US"/>
          </a:p>
        </p:txBody>
      </p:sp>
    </p:spTree>
    <p:extLst>
      <p:ext uri="{BB962C8B-B14F-4D97-AF65-F5344CB8AC3E}">
        <p14:creationId xmlns:p14="http://schemas.microsoft.com/office/powerpoint/2010/main" val="210599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out a 4-bit</a:t>
            </a:r>
            <a:r>
              <a:rPr lang="en-US" baseline="0" dirty="0" smtClean="0"/>
              <a:t> addition example here. Show what c4,c3,c2,c1,c0 are when using a 4-bit carry </a:t>
            </a:r>
            <a:r>
              <a:rPr lang="en-US" baseline="0" dirty="0" err="1" smtClean="0"/>
              <a:t>lookahead</a:t>
            </a:r>
            <a:r>
              <a:rPr lang="en-US" baseline="0" dirty="0" smtClean="0"/>
              <a:t> adder. Calculate propagate and generate for each. </a:t>
            </a:r>
          </a:p>
          <a:p>
            <a:endParaRPr lang="en-US" baseline="0" dirty="0" smtClean="0"/>
          </a:p>
          <a:p>
            <a:r>
              <a:rPr lang="en-US" baseline="0" dirty="0" smtClean="0"/>
              <a:t>So the steps are (draw diagram?) Hook up all the necessary to calculate propagate and generate for each (max 2 gate path), then calculate the sum result (also max 2 gate path).</a:t>
            </a:r>
          </a:p>
          <a:p>
            <a:endParaRPr lang="en-US" baseline="0" dirty="0" smtClean="0"/>
          </a:p>
          <a:p>
            <a:r>
              <a:rPr lang="en-US" baseline="0" dirty="0" smtClean="0"/>
              <a:t>This works well, but again, it starts to get complicated at the 4</a:t>
            </a:r>
            <a:r>
              <a:rPr lang="en-US" baseline="30000" dirty="0" smtClean="0"/>
              <a:t>th</a:t>
            </a:r>
            <a:r>
              <a:rPr lang="en-US" baseline="0" dirty="0" smtClean="0"/>
              <a:t> carry bit, and it would be really complicated at the 31</a:t>
            </a:r>
            <a:r>
              <a:rPr lang="en-US" baseline="30000" dirty="0" smtClean="0"/>
              <a:t>st</a:t>
            </a:r>
            <a:r>
              <a:rPr lang="en-US" baseline="0" dirty="0" smtClean="0"/>
              <a:t> carry bit. It’s still better than the alternative we talked about (full evaluation), but not great.</a:t>
            </a:r>
          </a:p>
          <a:p>
            <a:r>
              <a:rPr lang="en-US" baseline="0" dirty="0" smtClean="0"/>
              <a:t>As the book talks about, one of the big ideas in computer architecture is abstraction. So we’re going to apply another level of abstraction</a:t>
            </a:r>
            <a:r>
              <a:rPr lang="mr-IN" baseline="0" dirty="0" smtClean="0"/>
              <a:t>…</a:t>
            </a:r>
            <a:endParaRPr lang="en-US" baseline="0" dirty="0" smtClean="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10499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group the bits to add into groups of 4, and use what</a:t>
            </a:r>
            <a:r>
              <a:rPr lang="en-US" baseline="0" dirty="0" smtClean="0"/>
              <a:t> we just talked about for each group. Now each group will compute whether or not the group AS A WHOLE generates a carry bit (to the next group), or propagates one.</a:t>
            </a:r>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26467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adding 16-bit </a:t>
            </a:r>
          </a:p>
          <a:p>
            <a:r>
              <a:rPr lang="en-US" dirty="0" smtClean="0"/>
              <a:t>0001</a:t>
            </a:r>
            <a:r>
              <a:rPr lang="en-US" baseline="0" dirty="0" smtClean="0"/>
              <a:t> 1010 0011 0011</a:t>
            </a:r>
          </a:p>
          <a:p>
            <a:r>
              <a:rPr lang="en-US" baseline="0" dirty="0" smtClean="0"/>
              <a:t>1110 0101 1110 1011</a:t>
            </a:r>
            <a:endParaRPr lang="en-US" dirty="0" smtClean="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2026243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Morgan Kaufmann Publishers</a:t>
            </a:r>
            <a:endParaRPr lang="en-US"/>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September 6, 2017</a:t>
            </a:fld>
            <a:endParaRPr lang="en-US"/>
          </a:p>
        </p:txBody>
      </p:sp>
      <p:sp>
        <p:nvSpPr>
          <p:cNvPr id="6" name="Footer Placeholder 5"/>
          <p:cNvSpPr>
            <a:spLocks noGrp="1"/>
          </p:cNvSpPr>
          <p:nvPr>
            <p:ph type="ftr" sz="quarter" idx="12"/>
          </p:nvPr>
        </p:nvSpPr>
        <p:spPr/>
        <p:txBody>
          <a:bodyPr/>
          <a:lstStyle/>
          <a:p>
            <a:pPr>
              <a:defRPr/>
            </a:pPr>
            <a:r>
              <a:rPr lang="en-US" smtClean="0"/>
              <a:t>Chapter 1 — Computer Abstractions and Technology</a:t>
            </a:r>
            <a:endParaRPr lang="en-US"/>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59193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smtClean="0"/>
              <a:t>Carry </a:t>
            </a:r>
            <a:r>
              <a:rPr lang="en-US" dirty="0" err="1" smtClean="0"/>
              <a:t>lookAhead</a:t>
            </a:r>
            <a:r>
              <a:rPr lang="en-US" dirty="0" smtClean="0"/>
              <a:t> Addition (B.6)</a:t>
            </a:r>
            <a:endParaRPr lang="en-US" dirty="0"/>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a:t>
            </a:r>
            <a:r>
              <a:rPr lang="en-US" altLang="en-US" sz="3600" dirty="0" smtClean="0"/>
              <a:t>Utterback</a:t>
            </a:r>
          </a:p>
          <a:p>
            <a:r>
              <a:rPr lang="en-US" altLang="en-US" sz="3600" dirty="0" smtClean="0"/>
              <a:t>Lecture 9/10</a:t>
            </a:r>
            <a:endParaRPr lang="en-US"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4-bit CarryIn</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54125"/>
            <a:ext cx="535146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941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Second Level of Abstraction</a:t>
            </a:r>
          </a:p>
        </p:txBody>
      </p:sp>
      <p:sp>
        <p:nvSpPr>
          <p:cNvPr id="22531" name="Content Placeholder 2"/>
          <p:cNvSpPr>
            <a:spLocks noGrp="1"/>
          </p:cNvSpPr>
          <p:nvPr>
            <p:ph idx="1"/>
          </p:nvPr>
        </p:nvSpPr>
        <p:spPr>
          <a:xfrm>
            <a:off x="684213" y="979488"/>
            <a:ext cx="8270875" cy="5329237"/>
          </a:xfrm>
        </p:spPr>
        <p:txBody>
          <a:bodyPr/>
          <a:lstStyle/>
          <a:p>
            <a:r>
              <a:rPr lang="en-US" altLang="en-US" sz="2400"/>
              <a:t>Super Propagate</a:t>
            </a:r>
          </a:p>
          <a:p>
            <a:endParaRPr lang="en-US" altLang="en-US" sz="2800"/>
          </a:p>
          <a:p>
            <a:endParaRPr lang="en-US" altLang="en-US" sz="2800"/>
          </a:p>
          <a:p>
            <a:endParaRPr lang="en-US" altLang="en-US" sz="2800"/>
          </a:p>
          <a:p>
            <a:r>
              <a:rPr lang="en-US" altLang="en-US" sz="2400"/>
              <a:t>Super Generate</a:t>
            </a:r>
          </a:p>
          <a:p>
            <a:endParaRPr lang="en-US" altLang="en-US" sz="2800"/>
          </a:p>
          <a:p>
            <a:endParaRPr lang="en-US" altLang="en-US" sz="2800"/>
          </a:p>
          <a:p>
            <a:endParaRPr lang="en-US" altLang="en-US" sz="2800"/>
          </a:p>
          <a:p>
            <a:r>
              <a:rPr lang="en-US" altLang="en-US" sz="2400"/>
              <a:t>Carryin for 16-bit adder</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2232025"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54324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5373688"/>
            <a:ext cx="4406900"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470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8313" y="760413"/>
            <a:ext cx="4032250" cy="3100387"/>
          </a:xfrm>
        </p:spPr>
        <p:txBody>
          <a:bodyPr/>
          <a:lstStyle/>
          <a:p>
            <a:r>
              <a:rPr lang="en-US" altLang="en-US" sz="3600"/>
              <a:t>Four 4-bit ALUs with Carry Lookahead to form a 16-bit adder</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0"/>
            <a:ext cx="42021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65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9750" y="0"/>
            <a:ext cx="8604250" cy="908050"/>
          </a:xfrm>
        </p:spPr>
        <p:txBody>
          <a:bodyPr/>
          <a:lstStyle/>
          <a:p>
            <a:r>
              <a:rPr lang="en-US" altLang="en-US" sz="4000"/>
              <a:t>Example of Fast Carry Lookahead</a:t>
            </a:r>
          </a:p>
        </p:txBody>
      </p:sp>
      <p:sp>
        <p:nvSpPr>
          <p:cNvPr id="24579" name="Content Placeholder 2"/>
          <p:cNvSpPr>
            <a:spLocks noGrp="1"/>
          </p:cNvSpPr>
          <p:nvPr>
            <p:ph idx="1"/>
          </p:nvPr>
        </p:nvSpPr>
        <p:spPr>
          <a:xfrm>
            <a:off x="684213" y="1125538"/>
            <a:ext cx="8459787" cy="5111750"/>
          </a:xfrm>
        </p:spPr>
        <p:txBody>
          <a:bodyPr/>
          <a:lstStyle/>
          <a:p>
            <a:r>
              <a:rPr lang="en-US" altLang="en-US"/>
              <a:t>Consider adding two 16-bit integers a and b</a:t>
            </a:r>
          </a:p>
          <a:p>
            <a:endParaRPr lang="en-US" altLang="en-US"/>
          </a:p>
          <a:p>
            <a:r>
              <a:rPr lang="en-US" altLang="en-US"/>
              <a:t>generate gi=ai·bi and propagate pi=ai+bi</a:t>
            </a:r>
          </a:p>
          <a:p>
            <a:endParaRPr lang="en-US" altLang="en-US"/>
          </a:p>
          <a:p>
            <a:r>
              <a:rPr lang="en-US" altLang="en-US"/>
              <a:t>Super generate and Super Propagate</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700213"/>
            <a:ext cx="49990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886075"/>
            <a:ext cx="442912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138613"/>
            <a:ext cx="19621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4313" y="4125913"/>
            <a:ext cx="6389687"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68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9750" y="323850"/>
            <a:ext cx="8604250" cy="584200"/>
          </a:xfrm>
        </p:spPr>
        <p:txBody>
          <a:bodyPr/>
          <a:lstStyle/>
          <a:p>
            <a:r>
              <a:rPr lang="en-US" altLang="en-US" sz="3200"/>
              <a:t>Example of Fast Carry Lookahead (cont.)</a:t>
            </a:r>
          </a:p>
        </p:txBody>
      </p:sp>
      <p:sp>
        <p:nvSpPr>
          <p:cNvPr id="25603" name="Content Placeholder 2"/>
          <p:cNvSpPr>
            <a:spLocks noGrp="1"/>
          </p:cNvSpPr>
          <p:nvPr>
            <p:ph idx="1"/>
          </p:nvPr>
        </p:nvSpPr>
        <p:spPr/>
        <p:txBody>
          <a:bodyPr/>
          <a:lstStyle/>
          <a:p>
            <a:r>
              <a:rPr lang="en-US" altLang="en-US"/>
              <a:t>Finally</a:t>
            </a:r>
          </a:p>
          <a:p>
            <a:endParaRPr lang="en-US" altLang="en-US"/>
          </a:p>
          <a:p>
            <a:endParaRPr lang="en-US" altLang="en-US"/>
          </a:p>
          <a:p>
            <a:r>
              <a:rPr lang="en-US" altLang="en-US"/>
              <a:t>How many “steps”?</a:t>
            </a:r>
          </a:p>
          <a:p>
            <a:pPr lvl="1"/>
            <a:r>
              <a:rPr lang="en-US" altLang="en-US"/>
              <a:t>step 1: produce generate and propagate</a:t>
            </a:r>
          </a:p>
          <a:p>
            <a:pPr lvl="1"/>
            <a:r>
              <a:rPr lang="en-US" altLang="en-US"/>
              <a:t>step 2: produce super generate and super propagate</a:t>
            </a:r>
          </a:p>
          <a:p>
            <a:pPr lvl="1"/>
            <a:r>
              <a:rPr lang="en-US" altLang="en-US"/>
              <a:t>step 3: produce carryout</a:t>
            </a:r>
          </a:p>
          <a:p>
            <a:pPr lvl="1"/>
            <a:r>
              <a:rPr lang="en-US" altLang="en-US"/>
              <a:t>much faster than adder without fast carry lookahead</a:t>
            </a: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73238"/>
            <a:ext cx="5400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20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8313" y="760413"/>
            <a:ext cx="4032250" cy="3100387"/>
          </a:xfrm>
        </p:spPr>
        <p:txBody>
          <a:bodyPr/>
          <a:lstStyle/>
          <a:p>
            <a:r>
              <a:rPr lang="en-US" altLang="en-US" sz="3600"/>
              <a:t>Four 4-bit ALUs with Carry Lookahead to form a 16-bit adder</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63" y="0"/>
            <a:ext cx="42021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15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707886"/>
          </a:xfrm>
        </p:spPr>
        <p:txBody>
          <a:bodyPr/>
          <a:lstStyle/>
          <a:p>
            <a:r>
              <a:rPr lang="en-US" dirty="0" smtClean="0"/>
              <a:t>Clocks</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AU" altLang="en-US" smtClean="0"/>
              <a:t>Chapter 1 — Computer Abstractions and Technology — </a:t>
            </a:r>
            <a:fld id="{81B4205B-3BB3-3B46-A5FF-0224824519BC}" type="slidenum">
              <a:rPr lang="en-AU" altLang="en-US" smtClean="0"/>
              <a:pPr>
                <a:defRPr/>
              </a:pPr>
              <a:t>16</a:t>
            </a:fld>
            <a:endParaRPr lang="en-AU" altLang="en-US"/>
          </a:p>
        </p:txBody>
      </p:sp>
    </p:spTree>
    <p:extLst>
      <p:ext uri="{BB962C8B-B14F-4D97-AF65-F5344CB8AC3E}">
        <p14:creationId xmlns:p14="http://schemas.microsoft.com/office/powerpoint/2010/main" val="41995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Clock Cycle</a:t>
            </a:r>
          </a:p>
        </p:txBody>
      </p:sp>
      <p:sp>
        <p:nvSpPr>
          <p:cNvPr id="4099" name="Content Placeholder 2"/>
          <p:cNvSpPr>
            <a:spLocks noGrp="1"/>
          </p:cNvSpPr>
          <p:nvPr>
            <p:ph idx="1"/>
          </p:nvPr>
        </p:nvSpPr>
        <p:spPr/>
        <p:txBody>
          <a:bodyPr/>
          <a:lstStyle/>
          <a:p>
            <a:r>
              <a:rPr lang="en-US" altLang="en-US"/>
              <a:t>Clock cycle time (clock period)</a:t>
            </a:r>
          </a:p>
          <a:p>
            <a:pPr lvl="1"/>
            <a:r>
              <a:rPr lang="en-US" altLang="en-US"/>
              <a:t>Two portions</a:t>
            </a:r>
          </a:p>
          <a:p>
            <a:pPr lvl="2"/>
            <a:r>
              <a:rPr lang="en-US" altLang="en-US"/>
              <a:t>Clock is high</a:t>
            </a:r>
          </a:p>
          <a:p>
            <a:pPr lvl="2"/>
            <a:r>
              <a:rPr lang="en-US" altLang="en-US"/>
              <a:t>Clock is low</a:t>
            </a:r>
          </a:p>
          <a:p>
            <a:r>
              <a:rPr lang="en-US" altLang="en-US"/>
              <a:t>Edge-triggered clocking</a:t>
            </a:r>
          </a:p>
          <a:p>
            <a:pPr lvl="1"/>
            <a:r>
              <a:rPr lang="en-US" altLang="en-US"/>
              <a:t>All state changes occur on a clock edge</a:t>
            </a:r>
          </a:p>
        </p:txBody>
      </p:sp>
    </p:spTree>
    <p:extLst>
      <p:ext uri="{BB962C8B-B14F-4D97-AF65-F5344CB8AC3E}">
        <p14:creationId xmlns:p14="http://schemas.microsoft.com/office/powerpoint/2010/main" val="180389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39750" y="323850"/>
            <a:ext cx="8548688" cy="584200"/>
          </a:xfrm>
        </p:spPr>
        <p:txBody>
          <a:bodyPr/>
          <a:lstStyle/>
          <a:p>
            <a:r>
              <a:rPr lang="en-US" altLang="en-US" sz="3200"/>
              <a:t>Combinational Logic and Sequential Logic</a:t>
            </a:r>
          </a:p>
        </p:txBody>
      </p:sp>
      <p:sp>
        <p:nvSpPr>
          <p:cNvPr id="3" name="Content Placeholder 2"/>
          <p:cNvSpPr>
            <a:spLocks noGrp="1"/>
          </p:cNvSpPr>
          <p:nvPr>
            <p:ph idx="1"/>
          </p:nvPr>
        </p:nvSpPr>
        <p:spPr/>
        <p:txBody>
          <a:bodyPr/>
          <a:lstStyle/>
          <a:p>
            <a:pPr>
              <a:buFont typeface="Wingdings" pitchFamily="2" charset="2"/>
              <a:buChar char="n"/>
              <a:defRPr/>
            </a:pPr>
            <a:r>
              <a:rPr lang="en-US" dirty="0" smtClean="0"/>
              <a:t>Combinational Logic</a:t>
            </a:r>
          </a:p>
          <a:p>
            <a:pPr lvl="1">
              <a:buFont typeface="Wingdings" pitchFamily="2" charset="2"/>
              <a:buChar char="n"/>
              <a:defRPr/>
            </a:pPr>
            <a:r>
              <a:rPr lang="en-US" dirty="0" smtClean="0"/>
              <a:t>A logic system whose blocks do not contain memory and hence compute the same output given the same input</a:t>
            </a:r>
          </a:p>
          <a:p>
            <a:pPr lvl="2">
              <a:buFont typeface="Wingdings" pitchFamily="2" charset="2"/>
              <a:buChar char="n"/>
              <a:defRPr/>
            </a:pPr>
            <a:r>
              <a:rPr lang="en-US" dirty="0" smtClean="0"/>
              <a:t>NOTE: So far EVERYTHING has been combinational logic.</a:t>
            </a:r>
          </a:p>
          <a:p>
            <a:pPr>
              <a:buFont typeface="Wingdings" pitchFamily="2" charset="2"/>
              <a:buChar char="n"/>
              <a:defRPr/>
            </a:pPr>
            <a:r>
              <a:rPr lang="en-US" dirty="0" smtClean="0"/>
              <a:t>Sequential Logic</a:t>
            </a:r>
          </a:p>
          <a:p>
            <a:pPr lvl="1">
              <a:buFont typeface="Wingdings" pitchFamily="2" charset="2"/>
              <a:buChar char="n"/>
              <a:defRPr/>
            </a:pPr>
            <a:r>
              <a:rPr lang="en-US" dirty="0" smtClean="0"/>
              <a:t>A group of logic elements that contain memory and hence whose value depends on the inputs as well as the current contents of the memory</a:t>
            </a:r>
          </a:p>
          <a:p>
            <a:pPr lvl="2">
              <a:buFont typeface="Wingdings" pitchFamily="2" charset="2"/>
              <a:buChar char="n"/>
              <a:defRPr/>
            </a:pPr>
            <a:r>
              <a:rPr lang="en-US" dirty="0" smtClean="0">
                <a:ea typeface="+mn-ea"/>
                <a:cs typeface="+mn-cs"/>
              </a:rPr>
              <a:t>Made up of combinational logic and some memory</a:t>
            </a:r>
            <a:endParaRPr lang="en-US" dirty="0" smtClean="0"/>
          </a:p>
        </p:txBody>
      </p:sp>
    </p:spTree>
    <p:extLst>
      <p:ext uri="{BB962C8B-B14F-4D97-AF65-F5344CB8AC3E}">
        <p14:creationId xmlns:p14="http://schemas.microsoft.com/office/powerpoint/2010/main" val="211700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State Element and Valid State</a:t>
            </a:r>
          </a:p>
        </p:txBody>
      </p:sp>
      <p:sp>
        <p:nvSpPr>
          <p:cNvPr id="6147" name="Content Placeholder 2"/>
          <p:cNvSpPr>
            <a:spLocks noGrp="1"/>
          </p:cNvSpPr>
          <p:nvPr>
            <p:ph idx="1"/>
          </p:nvPr>
        </p:nvSpPr>
        <p:spPr/>
        <p:txBody>
          <a:bodyPr/>
          <a:lstStyle/>
          <a:p>
            <a:r>
              <a:rPr lang="en-US" altLang="en-US"/>
              <a:t>State Element</a:t>
            </a:r>
          </a:p>
          <a:p>
            <a:pPr lvl="1"/>
            <a:r>
              <a:rPr lang="en-US" altLang="en-US"/>
              <a:t>A memory element</a:t>
            </a:r>
          </a:p>
          <a:p>
            <a:r>
              <a:rPr lang="en-US" altLang="en-US"/>
              <a:t>Signals written into state elements must be valid when the active clock edge occurs</a:t>
            </a:r>
          </a:p>
          <a:p>
            <a:pPr lvl="1"/>
            <a:r>
              <a:rPr lang="en-US" altLang="en-US"/>
              <a:t>Valid means stable (not changing)</a:t>
            </a:r>
          </a:p>
          <a:p>
            <a:pPr lvl="2"/>
            <a:r>
              <a:rPr lang="en-US" altLang="en-US"/>
              <a:t>Will not change again until the inputs change</a:t>
            </a:r>
          </a:p>
          <a:p>
            <a:r>
              <a:rPr lang="en-US" altLang="en-US"/>
              <a:t>Synchronous System</a:t>
            </a:r>
          </a:p>
          <a:p>
            <a:pPr lvl="1"/>
            <a:r>
              <a:rPr lang="en-US" altLang="en-US"/>
              <a:t>A memory system that employs clocks and where data signals are read only when the clock indicates that the signal values are stable</a:t>
            </a:r>
          </a:p>
        </p:txBody>
      </p:sp>
    </p:spTree>
    <p:extLst>
      <p:ext uri="{BB962C8B-B14F-4D97-AF65-F5344CB8AC3E}">
        <p14:creationId xmlns:p14="http://schemas.microsoft.com/office/powerpoint/2010/main" val="104745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1-BIT ALU</a:t>
            </a:r>
            <a:endParaRPr lang="en-US" altLang="en-US" dirty="0"/>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5374213" cy="475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07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a:p>
        </p:txBody>
      </p:sp>
      <p:sp>
        <p:nvSpPr>
          <p:cNvPr id="7171" name="Content Placeholder 2"/>
          <p:cNvSpPr>
            <a:spLocks noGrp="1"/>
          </p:cNvSpPr>
          <p:nvPr>
            <p:ph idx="1"/>
          </p:nvPr>
        </p:nvSpPr>
        <p:spPr/>
        <p:txBody>
          <a:bodyPr/>
          <a:lstStyle/>
          <a:p>
            <a:r>
              <a:rPr lang="en-US" altLang="en-US"/>
              <a:t>Inputs to a combinational logic block from a state element, and the outputs are written into a state element</a:t>
            </a:r>
          </a:p>
          <a:p>
            <a:r>
              <a:rPr lang="en-US" altLang="en-US"/>
              <a:t>Clock edge determines when the state elements are updated</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4437063"/>
            <a:ext cx="51435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855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Read and Write in one cycle</a:t>
            </a:r>
          </a:p>
        </p:txBody>
      </p:sp>
      <p:sp>
        <p:nvSpPr>
          <p:cNvPr id="8195" name="Content Placeholder 2"/>
          <p:cNvSpPr>
            <a:spLocks noGrp="1"/>
          </p:cNvSpPr>
          <p:nvPr>
            <p:ph idx="1"/>
          </p:nvPr>
        </p:nvSpPr>
        <p:spPr/>
        <p:txBody>
          <a:bodyPr/>
          <a:lstStyle/>
          <a:p>
            <a:r>
              <a:rPr lang="en-US" altLang="en-US"/>
              <a:t>Edge-triggered methodology allows a state element to be read and written in the same clock cycle</a:t>
            </a:r>
          </a:p>
          <a:p>
            <a:pPr lvl="1"/>
            <a:r>
              <a:rPr lang="en-US" altLang="en-US"/>
              <a:t>Read the value of a state element</a:t>
            </a:r>
          </a:p>
          <a:p>
            <a:pPr lvl="1"/>
            <a:r>
              <a:rPr lang="en-US" altLang="en-US"/>
              <a:t>Send it through some combinational logic</a:t>
            </a:r>
          </a:p>
          <a:p>
            <a:pPr lvl="2"/>
            <a:r>
              <a:rPr lang="en-US" altLang="en-US"/>
              <a:t>Value does not change during the clock cycle</a:t>
            </a:r>
          </a:p>
          <a:p>
            <a:pPr lvl="1"/>
            <a:r>
              <a:rPr lang="en-US" altLang="en-US"/>
              <a:t>Write it back to the same state element</a:t>
            </a:r>
          </a:p>
          <a:p>
            <a:pPr lvl="1"/>
            <a:r>
              <a:rPr lang="en-US" altLang="en-US"/>
              <a:t>All in one cycle</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162550"/>
            <a:ext cx="72390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576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Memory Elements</a:t>
            </a:r>
          </a:p>
        </p:txBody>
      </p:sp>
      <p:sp>
        <p:nvSpPr>
          <p:cNvPr id="9219" name="Content Placeholder 2"/>
          <p:cNvSpPr>
            <a:spLocks noGrp="1"/>
          </p:cNvSpPr>
          <p:nvPr>
            <p:ph idx="1"/>
          </p:nvPr>
        </p:nvSpPr>
        <p:spPr/>
        <p:txBody>
          <a:bodyPr/>
          <a:lstStyle/>
          <a:p>
            <a:r>
              <a:rPr lang="en-US" altLang="en-US" sz="2800"/>
              <a:t>Memory Elements</a:t>
            </a:r>
          </a:p>
          <a:p>
            <a:pPr lvl="1"/>
            <a:r>
              <a:rPr lang="en-US" altLang="en-US" sz="2400"/>
              <a:t>Store States</a:t>
            </a:r>
          </a:p>
          <a:p>
            <a:pPr lvl="1"/>
            <a:r>
              <a:rPr lang="en-US" altLang="en-US" sz="2400"/>
              <a:t>Output depends on</a:t>
            </a:r>
          </a:p>
          <a:p>
            <a:pPr lvl="2"/>
            <a:r>
              <a:rPr lang="en-US" altLang="en-US" sz="2000"/>
              <a:t>The inputs, and</a:t>
            </a:r>
          </a:p>
          <a:p>
            <a:pPr lvl="2"/>
            <a:r>
              <a:rPr lang="en-US" altLang="en-US" sz="2000"/>
              <a:t>The value stored in the memory element</a:t>
            </a:r>
          </a:p>
          <a:p>
            <a:r>
              <a:rPr lang="en-US" altLang="en-US" sz="2800"/>
              <a:t>Elements</a:t>
            </a:r>
          </a:p>
          <a:p>
            <a:pPr lvl="1"/>
            <a:r>
              <a:rPr lang="en-US" altLang="en-US" sz="2400"/>
              <a:t>Flip-Flops</a:t>
            </a:r>
          </a:p>
          <a:p>
            <a:pPr lvl="1"/>
            <a:r>
              <a:rPr lang="en-US" altLang="en-US" sz="2400"/>
              <a:t>Latches</a:t>
            </a:r>
          </a:p>
          <a:p>
            <a:pPr lvl="1"/>
            <a:r>
              <a:rPr lang="en-US" altLang="en-US" sz="2400"/>
              <a:t>Registers</a:t>
            </a:r>
          </a:p>
          <a:p>
            <a:pPr lvl="1"/>
            <a:r>
              <a:rPr lang="en-US" altLang="en-US" sz="2400"/>
              <a:t>Register Files</a:t>
            </a:r>
          </a:p>
          <a:p>
            <a:pPr lvl="1"/>
            <a:r>
              <a:rPr lang="en-US" altLang="en-US" sz="2400"/>
              <a:t>SRAMS</a:t>
            </a:r>
          </a:p>
          <a:p>
            <a:pPr lvl="1"/>
            <a:r>
              <a:rPr lang="en-US" altLang="en-US" sz="2400"/>
              <a:t>DRAMS</a:t>
            </a:r>
          </a:p>
        </p:txBody>
      </p:sp>
    </p:spTree>
    <p:extLst>
      <p:ext uri="{BB962C8B-B14F-4D97-AF65-F5344CB8AC3E}">
        <p14:creationId xmlns:p14="http://schemas.microsoft.com/office/powerpoint/2010/main" val="2055832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What I want you to do</a:t>
            </a:r>
          </a:p>
        </p:txBody>
      </p:sp>
      <p:sp>
        <p:nvSpPr>
          <p:cNvPr id="28675" name="Content Placeholder 2"/>
          <p:cNvSpPr>
            <a:spLocks noGrp="1"/>
          </p:cNvSpPr>
          <p:nvPr>
            <p:ph idx="1"/>
          </p:nvPr>
        </p:nvSpPr>
        <p:spPr/>
        <p:txBody>
          <a:bodyPr/>
          <a:lstStyle/>
          <a:p>
            <a:r>
              <a:rPr lang="en-US" altLang="en-US" dirty="0" smtClean="0"/>
              <a:t>Read </a:t>
            </a:r>
            <a:r>
              <a:rPr lang="en-US" altLang="en-US" dirty="0"/>
              <a:t>Appendix </a:t>
            </a:r>
            <a:r>
              <a:rPr lang="en-US" altLang="en-US" dirty="0" smtClean="0"/>
              <a:t>B.6-B.8</a:t>
            </a:r>
            <a:endParaRPr lang="en-US" altLang="en-US" dirty="0"/>
          </a:p>
        </p:txBody>
      </p:sp>
    </p:spTree>
    <p:extLst>
      <p:ext uri="{BB962C8B-B14F-4D97-AF65-F5344CB8AC3E}">
        <p14:creationId xmlns:p14="http://schemas.microsoft.com/office/powerpoint/2010/main" val="18860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Final 32-bit ALU</a:t>
            </a: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52736"/>
            <a:ext cx="5316172" cy="49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1257697"/>
            <a:ext cx="32131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595781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ALU Control Signals</a:t>
            </a:r>
          </a:p>
        </p:txBody>
      </p:sp>
      <p:sp>
        <p:nvSpPr>
          <p:cNvPr id="14339" name="Content Placeholder 2"/>
          <p:cNvSpPr>
            <a:spLocks noGrp="1"/>
          </p:cNvSpPr>
          <p:nvPr>
            <p:ph idx="1"/>
          </p:nvPr>
        </p:nvSpPr>
        <p:spPr/>
        <p:txBody>
          <a:bodyPr/>
          <a:lstStyle/>
          <a:p>
            <a:endParaRPr lang="en-US" altLang="en-US"/>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454525"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20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Faster Addition</a:t>
            </a:r>
          </a:p>
        </p:txBody>
      </p:sp>
      <p:sp>
        <p:nvSpPr>
          <p:cNvPr id="16387" name="Content Placeholder 2"/>
          <p:cNvSpPr>
            <a:spLocks noGrp="1"/>
          </p:cNvSpPr>
          <p:nvPr>
            <p:ph idx="1"/>
          </p:nvPr>
        </p:nvSpPr>
        <p:spPr/>
        <p:txBody>
          <a:bodyPr/>
          <a:lstStyle/>
          <a:p>
            <a:r>
              <a:rPr lang="en-US" altLang="en-US"/>
              <a:t>Carry Lookahead </a:t>
            </a:r>
          </a:p>
          <a:p>
            <a:pPr lvl="1"/>
            <a:r>
              <a:rPr lang="en-US" altLang="en-US"/>
              <a:t>Speeding up addition</a:t>
            </a:r>
          </a:p>
          <a:p>
            <a:pPr lvl="1"/>
            <a:r>
              <a:rPr lang="en-US" altLang="en-US"/>
              <a:t>Determining the carry in to the high-order bits sooner</a:t>
            </a:r>
          </a:p>
          <a:p>
            <a:pPr lvl="1"/>
            <a:r>
              <a:rPr lang="en-US" altLang="en-US"/>
              <a:t>Key mechanism</a:t>
            </a:r>
          </a:p>
          <a:p>
            <a:pPr lvl="2"/>
            <a:r>
              <a:rPr lang="en-US" altLang="en-US"/>
              <a:t>Hardware executes in parallel</a:t>
            </a:r>
          </a:p>
          <a:p>
            <a:endParaRPr lang="en-US" altLang="en-US"/>
          </a:p>
        </p:txBody>
      </p:sp>
    </p:spTree>
    <p:extLst>
      <p:ext uri="{BB962C8B-B14F-4D97-AF65-F5344CB8AC3E}">
        <p14:creationId xmlns:p14="http://schemas.microsoft.com/office/powerpoint/2010/main" val="1100059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68313" y="200025"/>
            <a:ext cx="8675687" cy="708025"/>
          </a:xfrm>
        </p:spPr>
        <p:txBody>
          <a:bodyPr/>
          <a:lstStyle/>
          <a:p>
            <a:r>
              <a:rPr lang="en-US" altLang="en-US" sz="4000"/>
              <a:t>Explanation of Carry Lookahead</a:t>
            </a:r>
          </a:p>
        </p:txBody>
      </p:sp>
      <p:sp>
        <p:nvSpPr>
          <p:cNvPr id="17411" name="Content Placeholder 2"/>
          <p:cNvSpPr>
            <a:spLocks noGrp="1"/>
          </p:cNvSpPr>
          <p:nvPr>
            <p:ph idx="1"/>
          </p:nvPr>
        </p:nvSpPr>
        <p:spPr/>
        <p:txBody>
          <a:bodyPr/>
          <a:lstStyle/>
          <a:p>
            <a:r>
              <a:rPr lang="en-US" altLang="en-US" sz="2800"/>
              <a:t>R</a:t>
            </a:r>
            <a:r>
              <a:rPr lang="en-US" altLang="en-US" sz="2800" smtClean="0"/>
              <a:t>emember</a:t>
            </a:r>
            <a:endParaRPr lang="en-US" altLang="en-US" sz="2800" dirty="0"/>
          </a:p>
          <a:p>
            <a:endParaRPr lang="en-US" altLang="en-US" sz="2800" dirty="0"/>
          </a:p>
          <a:p>
            <a:pPr lvl="1">
              <a:buFont typeface="Wingdings" charset="2"/>
              <a:buNone/>
            </a:pPr>
            <a:r>
              <a:rPr lang="en-US" altLang="en-US" sz="2400" dirty="0"/>
              <a:t>CarryOut</a:t>
            </a:r>
            <a:r>
              <a:rPr lang="en-US" altLang="en-US" sz="2400" i="1" dirty="0"/>
              <a:t>i</a:t>
            </a:r>
            <a:r>
              <a:rPr lang="en-US" altLang="en-US" sz="2400" dirty="0"/>
              <a:t>+1=</a:t>
            </a:r>
            <a:r>
              <a:rPr lang="en-US" altLang="en-US" sz="2400" dirty="0" err="1"/>
              <a:t>CarryIn</a:t>
            </a:r>
            <a:r>
              <a:rPr lang="en-US" altLang="en-US" sz="2400" i="1" dirty="0" err="1"/>
              <a:t>i</a:t>
            </a:r>
            <a:endParaRPr lang="en-US" altLang="en-US" sz="2400" i="1" dirty="0"/>
          </a:p>
          <a:p>
            <a:r>
              <a:rPr lang="en-US" altLang="en-US" sz="2800" dirty="0"/>
              <a:t>Abbreviation of ci for </a:t>
            </a:r>
            <a:r>
              <a:rPr lang="en-US" altLang="en-US" sz="2800" dirty="0" err="1"/>
              <a:t>CarryIni</a:t>
            </a:r>
            <a:endParaRPr lang="en-US" altLang="en-US" sz="2800" dirty="0"/>
          </a:p>
          <a:p>
            <a:endParaRPr lang="en-US" altLang="en-US" sz="2800" dirty="0"/>
          </a:p>
          <a:p>
            <a:endParaRPr lang="en-US" altLang="en-US" sz="2800" dirty="0"/>
          </a:p>
          <a:p>
            <a:pPr lvl="1"/>
            <a:r>
              <a:rPr lang="en-US" altLang="en-US" sz="2400" dirty="0"/>
              <a:t>Then c2 can be evaluated faster without waiting for c1</a:t>
            </a:r>
          </a:p>
          <a:p>
            <a:pPr lvl="1"/>
            <a:endParaRPr lang="en-US" altLang="en-US" sz="2400" dirty="0"/>
          </a:p>
          <a:p>
            <a:pPr lvl="1"/>
            <a:endParaRPr lang="en-US" altLang="en-US" sz="2400" dirty="0"/>
          </a:p>
          <a:p>
            <a:pPr lvl="1"/>
            <a:r>
              <a:rPr lang="en-US" altLang="en-US" sz="2400" dirty="0"/>
              <a:t>How about c30?</a:t>
            </a:r>
          </a:p>
          <a:p>
            <a:pPr lvl="2"/>
            <a:r>
              <a:rPr lang="en-US" altLang="en-US" sz="2000" dirty="0"/>
              <a:t>Grows rapidly with the number of bits</a:t>
            </a:r>
          </a:p>
          <a:p>
            <a:pPr lvl="2"/>
            <a:r>
              <a:rPr lang="en-US" altLang="en-US" sz="2000" dirty="0"/>
              <a:t>Very complex </a:t>
            </a:r>
          </a:p>
          <a:p>
            <a:pPr lvl="2"/>
            <a:endParaRPr lang="en-US" altLang="en-US" sz="2000" dirty="0"/>
          </a:p>
          <a:p>
            <a:endParaRPr lang="en-US" altLang="en-US" sz="2800" dirty="0"/>
          </a:p>
          <a:p>
            <a:endParaRPr lang="en-US" altLang="en-US" sz="2800" dirty="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57610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3284538"/>
            <a:ext cx="4095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4535488"/>
            <a:ext cx="68675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585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4213" y="384175"/>
            <a:ext cx="8259762" cy="523875"/>
          </a:xfrm>
        </p:spPr>
        <p:txBody>
          <a:bodyPr/>
          <a:lstStyle/>
          <a:p>
            <a:r>
              <a:rPr lang="en-US" altLang="en-US" sz="2800"/>
              <a:t>Fast Carry Using the First Level of Abstraction</a:t>
            </a:r>
          </a:p>
        </p:txBody>
      </p:sp>
      <p:sp>
        <p:nvSpPr>
          <p:cNvPr id="18435" name="Content Placeholder 2"/>
          <p:cNvSpPr>
            <a:spLocks noGrp="1"/>
          </p:cNvSpPr>
          <p:nvPr>
            <p:ph idx="1"/>
          </p:nvPr>
        </p:nvSpPr>
        <p:spPr/>
        <p:txBody>
          <a:bodyPr/>
          <a:lstStyle/>
          <a:p>
            <a:r>
              <a:rPr lang="en-US" altLang="en-US"/>
              <a:t>Consider</a:t>
            </a:r>
          </a:p>
          <a:p>
            <a:endParaRPr lang="en-US" altLang="en-US"/>
          </a:p>
          <a:p>
            <a:endParaRPr lang="en-US" altLang="en-US"/>
          </a:p>
          <a:p>
            <a:r>
              <a:rPr lang="en-US" altLang="en-US"/>
              <a:t>Generate (gi) and Propagate (pi)</a:t>
            </a:r>
          </a:p>
          <a:p>
            <a:endParaRPr lang="en-US" altLang="en-US"/>
          </a:p>
          <a:p>
            <a:endParaRPr lang="en-US" altLang="en-US"/>
          </a:p>
          <a:p>
            <a:r>
              <a:rPr lang="en-US" altLang="en-US"/>
              <a:t>Then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73463"/>
            <a:ext cx="151288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35163"/>
            <a:ext cx="4321175"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240338"/>
            <a:ext cx="22320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917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Generates and Propagates</a:t>
            </a:r>
          </a:p>
        </p:txBody>
      </p:sp>
      <p:sp>
        <p:nvSpPr>
          <p:cNvPr id="19459" name="Content Placeholder 2"/>
          <p:cNvSpPr>
            <a:spLocks noGrp="1"/>
          </p:cNvSpPr>
          <p:nvPr>
            <p:ph idx="1"/>
          </p:nvPr>
        </p:nvSpPr>
        <p:spPr/>
        <p:txBody>
          <a:bodyPr/>
          <a:lstStyle/>
          <a:p>
            <a:r>
              <a:rPr lang="en-US" altLang="en-US"/>
              <a:t>Why gi is called generate?</a:t>
            </a:r>
          </a:p>
          <a:p>
            <a:pPr lvl="1"/>
            <a:r>
              <a:rPr lang="en-US" altLang="en-US"/>
              <a:t>when gi is 1</a:t>
            </a:r>
          </a:p>
          <a:p>
            <a:pPr lvl="1"/>
            <a:endParaRPr lang="en-US" altLang="en-US"/>
          </a:p>
          <a:p>
            <a:pPr lvl="1"/>
            <a:r>
              <a:rPr lang="en-US" altLang="en-US"/>
              <a:t>ci+1 is “generated”</a:t>
            </a:r>
          </a:p>
          <a:p>
            <a:r>
              <a:rPr lang="en-US" altLang="en-US"/>
              <a:t>Why pi is called propagate?</a:t>
            </a:r>
          </a:p>
          <a:p>
            <a:pPr lvl="1"/>
            <a:r>
              <a:rPr lang="en-US" altLang="en-US"/>
              <a:t>when gi is 0 and pi is 1</a:t>
            </a:r>
          </a:p>
          <a:p>
            <a:pPr lvl="1"/>
            <a:endParaRPr lang="en-US" altLang="en-US"/>
          </a:p>
          <a:p>
            <a:pPr lvl="1"/>
            <a:r>
              <a:rPr lang="en-US" altLang="en-US"/>
              <a:t>ci+1 is “propagated” from ci</a:t>
            </a:r>
          </a:p>
          <a:p>
            <a:pPr lvl="2"/>
            <a:endParaRPr lang="en-US" altLang="en-US"/>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260600"/>
            <a:ext cx="36004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365625"/>
            <a:ext cx="36004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4149725"/>
            <a:ext cx="21621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4213" y="146050"/>
            <a:ext cx="8270875" cy="762000"/>
          </a:xfrm>
        </p:spPr>
        <p:txBody>
          <a:bodyPr/>
          <a:lstStyle/>
          <a:p>
            <a:r>
              <a:rPr lang="en-US" altLang="en-US"/>
              <a:t>A Plumbing Analog</a:t>
            </a:r>
          </a:p>
        </p:txBody>
      </p:sp>
      <p:sp>
        <p:nvSpPr>
          <p:cNvPr id="21507" name="Content Placeholder 2"/>
          <p:cNvSpPr>
            <a:spLocks noGrp="1"/>
          </p:cNvSpPr>
          <p:nvPr>
            <p:ph idx="1"/>
          </p:nvPr>
        </p:nvSpPr>
        <p:spPr>
          <a:xfrm>
            <a:off x="468313" y="1125538"/>
            <a:ext cx="4251325" cy="5111750"/>
          </a:xfrm>
        </p:spPr>
        <p:txBody>
          <a:bodyPr/>
          <a:lstStyle/>
          <a:p>
            <a:r>
              <a:rPr lang="en-US" altLang="en-US" sz="2800"/>
              <a:t>Wrenches open and close valves</a:t>
            </a:r>
          </a:p>
          <a:p>
            <a:r>
              <a:rPr lang="en-US" altLang="en-US" sz="2800"/>
              <a:t>ci+1 will be full </a:t>
            </a:r>
          </a:p>
          <a:p>
            <a:pPr lvl="1"/>
            <a:r>
              <a:rPr lang="en-US" altLang="en-US" sz="2400"/>
              <a:t>if the nearest generate value gi is on</a:t>
            </a:r>
          </a:p>
          <a:p>
            <a:pPr lvl="1"/>
            <a:r>
              <a:rPr lang="en-US" altLang="en-US" sz="2400"/>
              <a:t>or pi is on there is water further upstream</a:t>
            </a:r>
          </a:p>
          <a:p>
            <a:r>
              <a:rPr lang="en-US" altLang="en-US" sz="2800"/>
              <a:t>c0 can result in a carry out without the help of any generates but the help of all propagates</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638" y="1125538"/>
            <a:ext cx="4424362"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111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15292</TotalTime>
  <Words>1303</Words>
  <Application>Microsoft Macintosh PowerPoint</Application>
  <PresentationFormat>On-screen Show (4:3)</PresentationFormat>
  <Paragraphs>201</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Black</vt:lpstr>
      <vt:lpstr>Corbel</vt:lpstr>
      <vt:lpstr>Mangal</vt:lpstr>
      <vt:lpstr>Times New Roman</vt:lpstr>
      <vt:lpstr>Wingdings</vt:lpstr>
      <vt:lpstr>Arial</vt:lpstr>
      <vt:lpstr>2_Blends</vt:lpstr>
      <vt:lpstr>Carry lookAhead Addition (B.6)</vt:lpstr>
      <vt:lpstr>1-BIT ALU</vt:lpstr>
      <vt:lpstr>Final 32-bit ALU</vt:lpstr>
      <vt:lpstr>ALU Control Signals</vt:lpstr>
      <vt:lpstr>Faster Addition</vt:lpstr>
      <vt:lpstr>Explanation of Carry Lookahead</vt:lpstr>
      <vt:lpstr>Fast Carry Using the First Level of Abstraction</vt:lpstr>
      <vt:lpstr>Generates and Propagates</vt:lpstr>
      <vt:lpstr>A Plumbing Analog</vt:lpstr>
      <vt:lpstr>4-bit CarryIn</vt:lpstr>
      <vt:lpstr>Second Level of Abstraction</vt:lpstr>
      <vt:lpstr>Four 4-bit ALUs with Carry Lookahead to form a 16-bit adder</vt:lpstr>
      <vt:lpstr>Example of Fast Carry Lookahead</vt:lpstr>
      <vt:lpstr>Example of Fast Carry Lookahead (cont.)</vt:lpstr>
      <vt:lpstr>Four 4-bit ALUs with Carry Lookahead to form a 16-bit adder</vt:lpstr>
      <vt:lpstr>Clocks</vt:lpstr>
      <vt:lpstr>Clock Cycle</vt:lpstr>
      <vt:lpstr>Combinational Logic and Sequential Logic</vt:lpstr>
      <vt:lpstr>State Element and Valid State</vt:lpstr>
      <vt:lpstr>PowerPoint Presentation</vt:lpstr>
      <vt:lpstr>Read and Write in one cycle</vt:lpstr>
      <vt:lpstr>Memory Elements</vt:lpstr>
      <vt:lpstr>What I want you to do</vt:lpstr>
    </vt:vector>
  </TitlesOfParts>
  <Company>Ashenden Designs Pty Ltd</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418</cp:revision>
  <dcterms:created xsi:type="dcterms:W3CDTF">2001-07-25T06:45:25Z</dcterms:created>
  <dcterms:modified xsi:type="dcterms:W3CDTF">2017-09-06T19:32:55Z</dcterms:modified>
</cp:coreProperties>
</file>