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0"/>
  </p:notesMasterIdLst>
  <p:handoutMasterIdLst>
    <p:handoutMasterId r:id="rId11"/>
  </p:handoutMasterIdLst>
  <p:sldIdLst>
    <p:sldId id="330" r:id="rId2"/>
    <p:sldId id="536" r:id="rId3"/>
    <p:sldId id="535" r:id="rId4"/>
    <p:sldId id="537" r:id="rId5"/>
    <p:sldId id="538" r:id="rId6"/>
    <p:sldId id="582" r:id="rId7"/>
    <p:sldId id="539" r:id="rId8"/>
    <p:sldId id="548" r:id="rId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48" autoAdjust="0"/>
    <p:restoredTop sz="70575" autoAdjust="0"/>
  </p:normalViewPr>
  <p:slideViewPr>
    <p:cSldViewPr>
      <p:cViewPr varScale="1">
        <p:scale>
          <a:sx n="111" d="100"/>
          <a:sy n="111" d="100"/>
        </p:scale>
        <p:origin x="3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26,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26,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3BF2A3-3281-A34C-BD30-A13596AE04D7}" type="datetime3">
              <a:rPr lang="en-US" altLang="en-US">
                <a:latin typeface="Times New Roman" charset="0"/>
              </a:rPr>
              <a:pPr/>
              <a:t>26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062DB4-E48C-144C-86F4-849E1FE99769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1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1F3A57-D44E-3545-BE22-DD52C46672BE}" type="datetime3">
              <a:rPr lang="en-US" altLang="en-US">
                <a:latin typeface="Times New Roman" charset="0"/>
              </a:rPr>
              <a:pPr/>
              <a:t>26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C319DD1-DC7A-2746-861A-A3EC1DC13584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 mapping from numbers to characters. First 7 bits of Unicode are ASCII, which is convenient.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22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CEE12D-4DB2-D74A-8E7F-8112A786C072}" type="datetime3">
              <a:rPr lang="en-US" altLang="en-US">
                <a:latin typeface="Times New Roman" charset="0"/>
              </a:rPr>
              <a:pPr/>
              <a:t>26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985011-F456-3248-A57C-4BEB3010C5E7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In C++, we have</a:t>
            </a:r>
            <a:r>
              <a:rPr lang="en-AU" altLang="en-US" baseline="0" dirty="0" smtClean="0">
                <a:latin typeface="Times New Roman" charset="0"/>
              </a:rPr>
              <a:t> a nice string class, which handles most things for us automatically. </a:t>
            </a:r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This is actually</a:t>
            </a:r>
            <a:r>
              <a:rPr lang="en-AU" altLang="en-US" baseline="0" dirty="0" smtClean="0">
                <a:latin typeface="Times New Roman" charset="0"/>
              </a:rPr>
              <a:t> </a:t>
            </a:r>
            <a:r>
              <a:rPr lang="en-AU" altLang="en-US" dirty="0" smtClean="0">
                <a:latin typeface="Times New Roman" charset="0"/>
              </a:rPr>
              <a:t>pretty nasty C code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when you start to write code like this you can call yourself a C wizard.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err="1" smtClean="0">
                <a:latin typeface="Lucida Console" charset="0"/>
              </a:rPr>
              <a:t>strcpy</a:t>
            </a:r>
            <a:r>
              <a:rPr lang="en-US" altLang="en-US" sz="1200" dirty="0" smtClean="0">
                <a:latin typeface="Lucida Console" charset="0"/>
              </a:rPr>
              <a:t>: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-4      # adjust stack for 1 item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$s0,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 # save $s0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add  $s0, $zero, $zero # </a:t>
            </a:r>
            <a:r>
              <a:rPr lang="en-US" altLang="en-US" sz="1200" dirty="0" err="1" smtClean="0">
                <a:latin typeface="Lucida Console" charset="0"/>
              </a:rPr>
              <a:t>i</a:t>
            </a:r>
            <a:r>
              <a:rPr lang="en-US" altLang="en-US" sz="1200" dirty="0" smtClean="0">
                <a:latin typeface="Lucida Console" charset="0"/>
              </a:rPr>
              <a:t> = 0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L1: add  $t1, $s0, $a1     # </a:t>
            </a:r>
            <a:r>
              <a:rPr lang="en-US" altLang="en-US" sz="1200" dirty="0" err="1" smtClean="0">
                <a:latin typeface="Lucida Console" charset="0"/>
              </a:rPr>
              <a:t>addr</a:t>
            </a:r>
            <a:r>
              <a:rPr lang="en-US" altLang="en-US" sz="1200" dirty="0" smtClean="0">
                <a:latin typeface="Lucida Console" charset="0"/>
              </a:rPr>
              <a:t> of y[</a:t>
            </a:r>
            <a:r>
              <a:rPr lang="en-US" altLang="en-US" sz="1200" dirty="0" err="1" smtClean="0">
                <a:latin typeface="Lucida Console" charset="0"/>
              </a:rPr>
              <a:t>i</a:t>
            </a:r>
            <a:r>
              <a:rPr lang="en-US" altLang="en-US" sz="1200" dirty="0" smtClean="0">
                <a:latin typeface="Lucida Console" charset="0"/>
              </a:rPr>
              <a:t>] in $t1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lbu</a:t>
            </a:r>
            <a:r>
              <a:rPr lang="en-US" altLang="en-US" sz="1200" dirty="0" smtClean="0">
                <a:latin typeface="Lucida Console" charset="0"/>
              </a:rPr>
              <a:t>  $t2, 0($t1)       # $t2 = y[</a:t>
            </a:r>
            <a:r>
              <a:rPr lang="en-US" altLang="en-US" sz="1200" dirty="0" err="1" smtClean="0">
                <a:latin typeface="Lucida Console" charset="0"/>
              </a:rPr>
              <a:t>i</a:t>
            </a:r>
            <a:r>
              <a:rPr lang="en-US" altLang="en-US" sz="1200" dirty="0" smtClean="0">
                <a:latin typeface="Lucida Console" charset="0"/>
              </a:rPr>
              <a:t>]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add  $t3, $s0, $a0     # </a:t>
            </a:r>
            <a:r>
              <a:rPr lang="en-US" altLang="en-US" sz="1200" dirty="0" err="1" smtClean="0">
                <a:latin typeface="Lucida Console" charset="0"/>
              </a:rPr>
              <a:t>addr</a:t>
            </a:r>
            <a:r>
              <a:rPr lang="en-US" altLang="en-US" sz="1200" dirty="0" smtClean="0">
                <a:latin typeface="Lucida Console" charset="0"/>
              </a:rPr>
              <a:t> of x[</a:t>
            </a:r>
            <a:r>
              <a:rPr lang="en-US" altLang="en-US" sz="1200" dirty="0" err="1" smtClean="0">
                <a:latin typeface="Lucida Console" charset="0"/>
              </a:rPr>
              <a:t>i</a:t>
            </a:r>
            <a:r>
              <a:rPr lang="en-US" altLang="en-US" sz="1200" dirty="0" smtClean="0">
                <a:latin typeface="Lucida Console" charset="0"/>
              </a:rPr>
              <a:t>] in $t3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sb</a:t>
            </a:r>
            <a:r>
              <a:rPr lang="en-US" altLang="en-US" sz="1200" dirty="0" smtClean="0">
                <a:latin typeface="Lucida Console" charset="0"/>
              </a:rPr>
              <a:t>   $t2, 0($t3)       # x[</a:t>
            </a:r>
            <a:r>
              <a:rPr lang="en-US" altLang="en-US" sz="1200" dirty="0" err="1" smtClean="0">
                <a:latin typeface="Lucida Console" charset="0"/>
              </a:rPr>
              <a:t>i</a:t>
            </a:r>
            <a:r>
              <a:rPr lang="en-US" altLang="en-US" sz="1200" dirty="0" smtClean="0">
                <a:latin typeface="Lucida Console" charset="0"/>
              </a:rPr>
              <a:t>] = y[</a:t>
            </a:r>
            <a:r>
              <a:rPr lang="en-US" altLang="en-US" sz="1200" dirty="0" err="1" smtClean="0">
                <a:latin typeface="Lucida Console" charset="0"/>
              </a:rPr>
              <a:t>i</a:t>
            </a:r>
            <a:r>
              <a:rPr lang="en-US" altLang="en-US" sz="1200" dirty="0" smtClean="0">
                <a:latin typeface="Lucida Console" charset="0"/>
              </a:rPr>
              <a:t>]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beq</a:t>
            </a:r>
            <a:r>
              <a:rPr lang="en-US" altLang="en-US" sz="1200" dirty="0" smtClean="0">
                <a:latin typeface="Lucida Console" charset="0"/>
              </a:rPr>
              <a:t>  $t2, $zero, L2    # exit loop if y[</a:t>
            </a:r>
            <a:r>
              <a:rPr lang="en-US" altLang="en-US" sz="1200" dirty="0" err="1" smtClean="0">
                <a:latin typeface="Lucida Console" charset="0"/>
              </a:rPr>
              <a:t>i</a:t>
            </a:r>
            <a:r>
              <a:rPr lang="en-US" altLang="en-US" sz="1200" dirty="0" smtClean="0">
                <a:latin typeface="Lucida Console" charset="0"/>
              </a:rPr>
              <a:t>] == 0  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$s0, $s0, 1       # </a:t>
            </a:r>
            <a:r>
              <a:rPr lang="en-US" altLang="en-US" sz="1200" dirty="0" err="1" smtClean="0">
                <a:latin typeface="Lucida Console" charset="0"/>
              </a:rPr>
              <a:t>i</a:t>
            </a:r>
            <a:r>
              <a:rPr lang="en-US" altLang="en-US" sz="1200" dirty="0" smtClean="0">
                <a:latin typeface="Lucida Console" charset="0"/>
              </a:rPr>
              <a:t> = </a:t>
            </a:r>
            <a:r>
              <a:rPr lang="en-US" altLang="en-US" sz="1200" dirty="0" err="1" smtClean="0">
                <a:latin typeface="Lucida Console" charset="0"/>
              </a:rPr>
              <a:t>i</a:t>
            </a:r>
            <a:r>
              <a:rPr lang="en-US" altLang="en-US" sz="1200" dirty="0" smtClean="0">
                <a:latin typeface="Lucida Console" charset="0"/>
              </a:rPr>
              <a:t> + 1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j    L1                # next iteration of loop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L2: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$s0,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 # restore saved $s0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4       # pop 1 item from stack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               # and return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9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7D61B8-2819-6C4D-AC02-7055551528CC}" type="datetime3">
              <a:rPr lang="en-US" altLang="en-US">
                <a:latin typeface="Times New Roman" charset="0"/>
              </a:rPr>
              <a:pPr/>
              <a:t>26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3DF259-82E2-C146-A023-5FFB976858D2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2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e.g. Constants</a:t>
            </a:r>
            <a:r>
              <a:rPr lang="en-US" baseline="0" dirty="0" smtClean="0"/>
              <a:t> and addresses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26,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64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A39E20-F6AD-0F44-80E4-BC6DC970BE06}" type="datetime3">
              <a:rPr lang="en-US" altLang="en-US">
                <a:latin typeface="Times New Roman" charset="0"/>
              </a:rPr>
              <a:pPr/>
              <a:t>26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E6D19D9-AD31-364B-A571-664CAB38467D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61 -&gt; 007d 0000</a:t>
            </a:r>
          </a:p>
          <a:p>
            <a:r>
              <a:rPr lang="en-AU" altLang="en-US" dirty="0" smtClean="0">
                <a:latin typeface="Times New Roman" charset="0"/>
              </a:rPr>
              <a:t>2304 = 0900</a:t>
            </a:r>
          </a:p>
          <a:p>
            <a:r>
              <a:rPr lang="en-AU" altLang="en-US" dirty="0" smtClean="0">
                <a:latin typeface="Times New Roman" charset="0"/>
              </a:rPr>
              <a:t>Ori: 007d 0900 = 8192000</a:t>
            </a:r>
          </a:p>
          <a:p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Note: The assembler can handle this for us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0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E262D-3F12-3248-BEDF-20CE1007402F}" type="datetime3">
              <a:rPr lang="en-US" altLang="en-US">
                <a:latin typeface="Times New Roman" charset="0"/>
              </a:rPr>
              <a:pPr/>
              <a:t>26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4CFAC6-259C-6C47-83AF-D042A375BEFD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In some sense, we’re defining another language just slightly more convenient than assembly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Don’t use these on the exam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Character Data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20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BD4A058-B145-0542-B01C-21703626B37B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Byte/Halfword Operations</a:t>
            </a:r>
            <a:endParaRPr lang="en-AU" altLang="en-US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Could use bitwise operations</a:t>
            </a:r>
          </a:p>
          <a:p>
            <a:pPr eaLnBrk="1" hangingPunct="1"/>
            <a:r>
              <a:rPr lang="en-US" altLang="en-US"/>
              <a:t>MIPS byte/halfword load/store</a:t>
            </a:r>
          </a:p>
          <a:p>
            <a:pPr lvl="1" eaLnBrk="1" hangingPunct="1"/>
            <a:r>
              <a:rPr lang="en-US" altLang="en-US"/>
              <a:t>String processing is a common case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>
                <a:latin typeface="Lucida Console" charset="0"/>
              </a:rPr>
              <a:t>lb rt, offset(rs)     lh rt, offset(rs)</a:t>
            </a:r>
          </a:p>
          <a:p>
            <a:pPr lvl="1" eaLnBrk="1" hangingPunct="1"/>
            <a:r>
              <a:rPr lang="en-US" altLang="en-US"/>
              <a:t>Sign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>
                <a:latin typeface="Lucida Console" charset="0"/>
              </a:rPr>
              <a:t>lbu rt, offset(rs)    lhu rt, offset(rs)</a:t>
            </a:r>
          </a:p>
          <a:p>
            <a:pPr lvl="1" eaLnBrk="1" hangingPunct="1"/>
            <a:r>
              <a:rPr lang="en-US" altLang="en-US"/>
              <a:t>Zero extend to 32 bits in rt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600">
                <a:latin typeface="Lucida Console" charset="0"/>
              </a:rPr>
              <a:t>sb rt, offset(rs)     sh rt, offset(rs)</a:t>
            </a:r>
          </a:p>
          <a:p>
            <a:pPr lvl="1" eaLnBrk="1" hangingPunct="1"/>
            <a:r>
              <a:rPr lang="en-US" altLang="en-US"/>
              <a:t>Store just rightmost byte/halfword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8442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4A3A5D9-DAE9-DC42-A614-0318BDC9EFE1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Data</a:t>
            </a:r>
            <a:endParaRPr lang="en-AU" alt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Byte-encoded character sets</a:t>
            </a:r>
          </a:p>
          <a:p>
            <a:pPr lvl="1" eaLnBrk="1" hangingPunct="1"/>
            <a:r>
              <a:rPr lang="en-US" altLang="en-US" dirty="0"/>
              <a:t>ASCII: 128 characters</a:t>
            </a:r>
          </a:p>
          <a:p>
            <a:pPr lvl="2" eaLnBrk="1" hangingPunct="1"/>
            <a:r>
              <a:rPr lang="en-US" altLang="en-US" dirty="0"/>
              <a:t>95 graphic, 33 control</a:t>
            </a:r>
          </a:p>
          <a:p>
            <a:pPr lvl="1" eaLnBrk="1" hangingPunct="1"/>
            <a:r>
              <a:rPr lang="en-US" altLang="en-US" dirty="0"/>
              <a:t>Latin-1: 256 characters</a:t>
            </a:r>
          </a:p>
          <a:p>
            <a:pPr lvl="2" eaLnBrk="1" hangingPunct="1"/>
            <a:r>
              <a:rPr lang="en-US" altLang="en-US" dirty="0"/>
              <a:t>ASCII, +96 more graphic characters</a:t>
            </a:r>
          </a:p>
          <a:p>
            <a:pPr eaLnBrk="1" hangingPunct="1"/>
            <a:r>
              <a:rPr lang="en-US" altLang="en-US" dirty="0"/>
              <a:t>Unicode: 32-bit character set</a:t>
            </a:r>
          </a:p>
          <a:p>
            <a:pPr lvl="1" eaLnBrk="1" hangingPunct="1"/>
            <a:r>
              <a:rPr lang="en-US" altLang="en-US" dirty="0"/>
              <a:t>Used in Java, C++ wide characters, …</a:t>
            </a:r>
          </a:p>
          <a:p>
            <a:pPr lvl="1" eaLnBrk="1" hangingPunct="1"/>
            <a:r>
              <a:rPr lang="en-US" altLang="en-US" dirty="0"/>
              <a:t>Most of the world’s alphabets, plus symbols</a:t>
            </a:r>
          </a:p>
          <a:p>
            <a:pPr lvl="1" eaLnBrk="1" hangingPunct="1"/>
            <a:r>
              <a:rPr lang="en-US" altLang="en-US" dirty="0"/>
              <a:t>UTF-8, UTF-16: variable-length encodings</a:t>
            </a:r>
            <a:endParaRPr lang="en-AU" altLang="en-US" dirty="0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 rot="5400000">
            <a:off x="7198519" y="1578769"/>
            <a:ext cx="3524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§2.9 Communicating with People</a:t>
            </a:r>
          </a:p>
        </p:txBody>
      </p:sp>
    </p:spTree>
    <p:extLst>
      <p:ext uri="{BB962C8B-B14F-4D97-AF65-F5344CB8AC3E}">
        <p14:creationId xmlns:p14="http://schemas.microsoft.com/office/powerpoint/2010/main" val="48091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440E897-3915-8B40-B110-37AA9E131406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 (naïve):</a:t>
            </a:r>
          </a:p>
          <a:p>
            <a:pPr lvl="1" eaLnBrk="1" hangingPunct="1"/>
            <a:r>
              <a:rPr lang="en-US" altLang="en-US"/>
              <a:t>Null-terminated string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void strcpy (char x[], char y[])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{ int i;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i = 0;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while ((x[i]=y[i])!='\0')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i += 1;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}</a:t>
            </a:r>
          </a:p>
          <a:p>
            <a:pPr lvl="1" eaLnBrk="1" hangingPunct="1"/>
            <a:r>
              <a:rPr lang="en-US" altLang="en-US"/>
              <a:t>Addresses of x, y in $a0, $a1</a:t>
            </a:r>
          </a:p>
          <a:p>
            <a:pPr lvl="1" eaLnBrk="1" hangingPunct="1"/>
            <a:r>
              <a:rPr lang="en-US" altLang="en-US"/>
              <a:t>i in $s0</a:t>
            </a:r>
          </a:p>
        </p:txBody>
      </p:sp>
    </p:spTree>
    <p:extLst>
      <p:ext uri="{BB962C8B-B14F-4D97-AF65-F5344CB8AC3E}">
        <p14:creationId xmlns:p14="http://schemas.microsoft.com/office/powerpoint/2010/main" val="4926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B33C4AE-2752-FE4F-8E93-3503735CADBD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009650" y="16573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1009650" y="1936750"/>
            <a:ext cx="7477125" cy="546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009650" y="2482850"/>
            <a:ext cx="7477125" cy="279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1009650" y="2762250"/>
            <a:ext cx="7477125" cy="539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1009650" y="3302000"/>
            <a:ext cx="7477125" cy="55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1009650" y="3860800"/>
            <a:ext cx="7477125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1009650" y="413385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1009650" y="4686300"/>
            <a:ext cx="7477125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1009650" y="5238750"/>
            <a:ext cx="7477125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Copy Example</a:t>
            </a:r>
            <a:endParaRPr lang="en-AU" altLang="en-US"/>
          </a:p>
        </p:txBody>
      </p:sp>
      <p:sp>
        <p:nvSpPr>
          <p:cNvPr id="553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</a:t>
            </a:r>
            <a:r>
              <a:rPr lang="en-US" altLang="en-US" sz="1800" dirty="0" err="1">
                <a:latin typeface="Lucida Console" charset="0"/>
              </a:rPr>
              <a:t>strcpy</a:t>
            </a:r>
            <a:r>
              <a:rPr lang="en-US" altLang="en-US" sz="1800" dirty="0">
                <a:latin typeface="Lucida Console" charset="0"/>
              </a:rPr>
              <a:t>: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-4      # adjust stack for 1 item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$s0,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 # save $s0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add  $s0, $zero, $zero # 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 = 0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L1: add  $t1, $s0, $a1     # </a:t>
            </a:r>
            <a:r>
              <a:rPr lang="en-US" altLang="en-US" sz="1800" dirty="0" err="1">
                <a:latin typeface="Lucida Console" charset="0"/>
              </a:rPr>
              <a:t>addr</a:t>
            </a:r>
            <a:r>
              <a:rPr lang="en-US" altLang="en-US" sz="1800" dirty="0">
                <a:latin typeface="Lucida Console" charset="0"/>
              </a:rPr>
              <a:t> of y[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 in $t1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lbu</a:t>
            </a:r>
            <a:r>
              <a:rPr lang="en-US" altLang="en-US" sz="1800" dirty="0">
                <a:latin typeface="Lucida Console" charset="0"/>
              </a:rPr>
              <a:t>  $t2, 0($t1)       # $t2 = y[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add  $t3, $s0, $a0     # </a:t>
            </a:r>
            <a:r>
              <a:rPr lang="en-US" altLang="en-US" sz="1800" dirty="0" err="1">
                <a:latin typeface="Lucida Console" charset="0"/>
              </a:rPr>
              <a:t>addr</a:t>
            </a:r>
            <a:r>
              <a:rPr lang="en-US" altLang="en-US" sz="1800" dirty="0">
                <a:latin typeface="Lucida Console" charset="0"/>
              </a:rPr>
              <a:t> of x[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 in $t3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sb</a:t>
            </a:r>
            <a:r>
              <a:rPr lang="en-US" altLang="en-US" sz="1800" dirty="0">
                <a:latin typeface="Lucida Console" charset="0"/>
              </a:rPr>
              <a:t>   $t2, 0($t3)       # x[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 = y[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beq</a:t>
            </a:r>
            <a:r>
              <a:rPr lang="en-US" altLang="en-US" sz="1800" dirty="0">
                <a:latin typeface="Lucida Console" charset="0"/>
              </a:rPr>
              <a:t>  $t2, $zero, L2    # exit loop if y[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] == 0  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$s0, $s0, 1       # 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 = </a:t>
            </a:r>
            <a:r>
              <a:rPr lang="en-US" altLang="en-US" sz="1800" dirty="0" err="1">
                <a:latin typeface="Lucida Console" charset="0"/>
              </a:rPr>
              <a:t>i</a:t>
            </a:r>
            <a:r>
              <a:rPr lang="en-US" altLang="en-US" sz="1800" dirty="0">
                <a:latin typeface="Lucida Console" charset="0"/>
              </a:rPr>
              <a:t> + 1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j    L1                # next iteration of loop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L2: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$s0,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 # restore saved $s0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4       # pop 1 item from stack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55488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23439"/>
          </a:xfrm>
        </p:spPr>
        <p:txBody>
          <a:bodyPr/>
          <a:lstStyle/>
          <a:p>
            <a:r>
              <a:rPr lang="en-US" dirty="0" smtClean="0"/>
              <a:t>Handling Large Immediate constants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dirty="0" smtClean="0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6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0168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B8F9BF3-751B-6945-BD6D-3E6232A2440F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56323" name="Rectangle 11"/>
          <p:cNvSpPr>
            <a:spLocks noChangeArrowheads="1"/>
          </p:cNvSpPr>
          <p:nvPr/>
        </p:nvSpPr>
        <p:spPr bwMode="auto">
          <a:xfrm>
            <a:off x="3363913" y="4868863"/>
            <a:ext cx="2570162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363913" y="48736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dirty="0"/>
              <a:t>0000 0000 0111 1101 0000 0000 0000 0000</a:t>
            </a:r>
            <a:endParaRPr lang="en-AU" altLang="en-US" sz="2000" dirty="0"/>
          </a:p>
        </p:txBody>
      </p:sp>
      <p:sp>
        <p:nvSpPr>
          <p:cNvPr id="56325" name="Rectangle 12"/>
          <p:cNvSpPr>
            <a:spLocks noChangeArrowheads="1"/>
          </p:cNvSpPr>
          <p:nvPr/>
        </p:nvSpPr>
        <p:spPr bwMode="auto">
          <a:xfrm>
            <a:off x="5934075" y="5516563"/>
            <a:ext cx="2633663" cy="4111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32-bit Constants</a:t>
            </a:r>
            <a:endParaRPr lang="en-AU" altLang="en-US"/>
          </a:p>
        </p:txBody>
      </p:sp>
      <p:sp>
        <p:nvSpPr>
          <p:cNvPr id="5632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455987"/>
          </a:xfrm>
        </p:spPr>
        <p:txBody>
          <a:bodyPr/>
          <a:lstStyle/>
          <a:p>
            <a:pPr eaLnBrk="1" hangingPunct="1"/>
            <a:r>
              <a:rPr lang="en-US" altLang="en-US"/>
              <a:t>Most constants are small</a:t>
            </a:r>
          </a:p>
          <a:p>
            <a:pPr lvl="1" eaLnBrk="1" hangingPunct="1"/>
            <a:r>
              <a:rPr lang="en-US" altLang="en-US"/>
              <a:t>16-bit immediate is sufficient</a:t>
            </a:r>
          </a:p>
          <a:p>
            <a:pPr eaLnBrk="1" hangingPunct="1"/>
            <a:r>
              <a:rPr lang="en-US" altLang="en-US"/>
              <a:t>For the occasional 32-bit constant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/>
              <a:t>	</a:t>
            </a:r>
            <a:r>
              <a:rPr lang="en-US" altLang="en-US">
                <a:latin typeface="Lucida Console" charset="0"/>
              </a:rPr>
              <a:t>lui rt, constant</a:t>
            </a:r>
          </a:p>
          <a:p>
            <a:pPr lvl="1" eaLnBrk="1" hangingPunct="1"/>
            <a:r>
              <a:rPr lang="en-US" altLang="en-US"/>
              <a:t>Copies 16-bit constant to left 16 bits of rt</a:t>
            </a:r>
          </a:p>
          <a:p>
            <a:pPr lvl="1" eaLnBrk="1" hangingPunct="1"/>
            <a:r>
              <a:rPr lang="en-US" altLang="en-US"/>
              <a:t>Clears right 16 bits of rt to 0</a:t>
            </a:r>
            <a:endParaRPr lang="en-AU" altLang="en-US"/>
          </a:p>
        </p:txBody>
      </p:sp>
      <p:sp>
        <p:nvSpPr>
          <p:cNvPr id="56328" name="Text Box 5"/>
          <p:cNvSpPr txBox="1">
            <a:spLocks noChangeArrowheads="1"/>
          </p:cNvSpPr>
          <p:nvPr/>
        </p:nvSpPr>
        <p:spPr bwMode="auto">
          <a:xfrm>
            <a:off x="107950" y="4879975"/>
            <a:ext cx="205376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 dirty="0" err="1" smtClean="0">
                <a:latin typeface="Lucida Console" charset="0"/>
              </a:rPr>
              <a:t>lui</a:t>
            </a:r>
            <a:r>
              <a:rPr lang="en-US" altLang="en-US" sz="2200" dirty="0" smtClean="0">
                <a:latin typeface="Lucida Console" charset="0"/>
              </a:rPr>
              <a:t> </a:t>
            </a:r>
            <a:r>
              <a:rPr lang="en-US" altLang="en-US" sz="2200" dirty="0">
                <a:latin typeface="Lucida Console" charset="0"/>
              </a:rPr>
              <a:t>$s0, 61</a:t>
            </a:r>
            <a:endParaRPr lang="en-AU" altLang="en-US" sz="2200" dirty="0">
              <a:latin typeface="Lucida Console" charset="0"/>
            </a:endParaRPr>
          </a:p>
        </p:txBody>
      </p:sp>
      <p:sp>
        <p:nvSpPr>
          <p:cNvPr id="56329" name="Text Box 6"/>
          <p:cNvSpPr txBox="1">
            <a:spLocks noChangeArrowheads="1"/>
          </p:cNvSpPr>
          <p:nvPr/>
        </p:nvSpPr>
        <p:spPr bwMode="auto">
          <a:xfrm>
            <a:off x="3363913" y="55213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0000 0000 0111 1101 0000 1001 0000 0000</a:t>
            </a:r>
            <a:endParaRPr lang="en-AU" altLang="en-US" sz="2000"/>
          </a:p>
        </p:txBody>
      </p:sp>
      <p:sp>
        <p:nvSpPr>
          <p:cNvPr id="56330" name="Text Box 7"/>
          <p:cNvSpPr txBox="1">
            <a:spLocks noChangeArrowheads="1"/>
          </p:cNvSpPr>
          <p:nvPr/>
        </p:nvSpPr>
        <p:spPr bwMode="auto">
          <a:xfrm>
            <a:off x="107950" y="5527675"/>
            <a:ext cx="3213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200">
                <a:latin typeface="Lucida Console" charset="0"/>
              </a:rPr>
              <a:t>ori $s0, $s0, 2304</a:t>
            </a:r>
            <a:endParaRPr lang="en-AU" altLang="en-US" sz="2200">
              <a:latin typeface="Lucida Console" charset="0"/>
            </a:endParaRPr>
          </a:p>
        </p:txBody>
      </p:sp>
      <p:sp>
        <p:nvSpPr>
          <p:cNvPr id="56331" name="Text Box 8"/>
          <p:cNvSpPr txBox="1">
            <a:spLocks noChangeArrowheads="1"/>
          </p:cNvSpPr>
          <p:nvPr/>
        </p:nvSpPr>
        <p:spPr bwMode="auto">
          <a:xfrm rot="5400000">
            <a:off x="5757069" y="3020219"/>
            <a:ext cx="640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§2.10 MIPS Addressing for 32-Bit Immediates and Addresses</a:t>
            </a:r>
          </a:p>
        </p:txBody>
      </p:sp>
    </p:spTree>
    <p:extLst>
      <p:ext uri="{BB962C8B-B14F-4D97-AF65-F5344CB8AC3E}">
        <p14:creationId xmlns:p14="http://schemas.microsoft.com/office/powerpoint/2010/main" val="81544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ABDD468-A94B-A449-AFB5-ECA7A0114217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Assembler Pseudoinstructions</a:t>
            </a:r>
            <a:endParaRPr lang="en-AU" altLang="en-US" sz="40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409950" algn="l"/>
                <a:tab pos="4038600" algn="l"/>
              </a:tabLst>
            </a:pPr>
            <a:r>
              <a:rPr lang="en-US" altLang="en-US"/>
              <a:t>Most assembler instructions represent machine instructions one-to-one</a:t>
            </a:r>
          </a:p>
          <a:p>
            <a:pPr eaLnBrk="1" hangingPunct="1">
              <a:tabLst>
                <a:tab pos="3409950" algn="l"/>
                <a:tab pos="4038600" algn="l"/>
              </a:tabLst>
            </a:pPr>
            <a:r>
              <a:rPr lang="en-US" altLang="en-US"/>
              <a:t>Pseudoinstructions: figments of the assembler’s imagination</a:t>
            </a:r>
          </a:p>
          <a:p>
            <a:pPr eaLnBrk="1" hangingPunct="1">
              <a:buFont typeface="Wingdings" charset="2"/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charset="0"/>
              </a:rPr>
              <a:t>	move $t0, $t1</a:t>
            </a:r>
            <a:r>
              <a:rPr lang="en-US" altLang="en-US" sz="2800"/>
              <a:t>	</a:t>
            </a:r>
            <a:r>
              <a:rPr lang="en-US" altLang="en-US" sz="2800">
                <a:ea typeface="Arial" charset="0"/>
                <a:cs typeface="Arial" charset="0"/>
              </a:rPr>
              <a:t>→</a:t>
            </a:r>
            <a:r>
              <a:rPr lang="en-US" altLang="en-US" sz="2800"/>
              <a:t>	</a:t>
            </a:r>
            <a:r>
              <a:rPr lang="en-US" altLang="en-US" sz="2400">
                <a:latin typeface="Lucida Console" charset="0"/>
              </a:rPr>
              <a:t>add $t0, $zero, $t1</a:t>
            </a:r>
          </a:p>
          <a:p>
            <a:pPr eaLnBrk="1" hangingPunct="1">
              <a:buFont typeface="Wingdings" charset="2"/>
              <a:buNone/>
              <a:tabLst>
                <a:tab pos="3409950" algn="l"/>
                <a:tab pos="4038600" algn="l"/>
              </a:tabLst>
            </a:pPr>
            <a:r>
              <a:rPr lang="en-US" altLang="en-US" sz="2400">
                <a:latin typeface="Lucida Console" charset="0"/>
              </a:rPr>
              <a:t>	blt $t0, $t1, L</a:t>
            </a:r>
            <a:r>
              <a:rPr lang="en-US" altLang="en-US" sz="2800"/>
              <a:t>	 </a:t>
            </a:r>
            <a:r>
              <a:rPr lang="en-US" altLang="en-US" sz="2800">
                <a:ea typeface="Arial" charset="0"/>
                <a:cs typeface="Arial" charset="0"/>
              </a:rPr>
              <a:t>→</a:t>
            </a:r>
            <a:r>
              <a:rPr lang="en-US" altLang="en-US" sz="2800"/>
              <a:t> 	</a:t>
            </a:r>
            <a:r>
              <a:rPr lang="en-US" altLang="en-US" sz="2400">
                <a:latin typeface="Lucida Console" charset="0"/>
              </a:rPr>
              <a:t>slt $at, $t0, $t1</a:t>
            </a:r>
            <a:r>
              <a:rPr lang="en-US" altLang="en-US" sz="2800"/>
              <a:t/>
            </a:r>
            <a:br>
              <a:rPr lang="en-US" altLang="en-US" sz="2800"/>
            </a:br>
            <a:r>
              <a:rPr lang="en-US" altLang="en-US" sz="2800"/>
              <a:t>		</a:t>
            </a:r>
            <a:r>
              <a:rPr lang="en-US" altLang="en-US" sz="2400">
                <a:latin typeface="Lucida Console" charset="0"/>
              </a:rPr>
              <a:t>bne $at, $zero, L</a:t>
            </a:r>
          </a:p>
          <a:p>
            <a:pPr lvl="1" eaLnBrk="1" hangingPunct="1">
              <a:tabLst>
                <a:tab pos="3409950" algn="l"/>
                <a:tab pos="4038600" algn="l"/>
              </a:tabLst>
            </a:pPr>
            <a:r>
              <a:rPr lang="en-US" altLang="en-US"/>
              <a:t>$at (register 1): assembler temporary</a:t>
            </a:r>
          </a:p>
        </p:txBody>
      </p:sp>
    </p:spTree>
    <p:extLst>
      <p:ext uri="{BB962C8B-B14F-4D97-AF65-F5344CB8AC3E}">
        <p14:creationId xmlns:p14="http://schemas.microsoft.com/office/powerpoint/2010/main" val="1071262796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19653</TotalTime>
  <Words>551</Words>
  <Application>Microsoft Macintosh PowerPoint</Application>
  <PresentationFormat>On-screen Show (4:3)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Black</vt:lpstr>
      <vt:lpstr>Corbel</vt:lpstr>
      <vt:lpstr>Lucida Console</vt:lpstr>
      <vt:lpstr>Mangal</vt:lpstr>
      <vt:lpstr>Times New Roman</vt:lpstr>
      <vt:lpstr>Wingdings</vt:lpstr>
      <vt:lpstr>Arial</vt:lpstr>
      <vt:lpstr>2_Blends</vt:lpstr>
      <vt:lpstr>Character Data</vt:lpstr>
      <vt:lpstr>Byte/Halfword Operations</vt:lpstr>
      <vt:lpstr>Character Data</vt:lpstr>
      <vt:lpstr>String Copy Example</vt:lpstr>
      <vt:lpstr>String Copy Example</vt:lpstr>
      <vt:lpstr>Handling Large Immediate constants</vt:lpstr>
      <vt:lpstr>32-bit Constants</vt:lpstr>
      <vt:lpstr>Assembler Pseudoinstructions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605</cp:revision>
  <dcterms:created xsi:type="dcterms:W3CDTF">2001-07-25T06:45:25Z</dcterms:created>
  <dcterms:modified xsi:type="dcterms:W3CDTF">2017-09-26T16:19:19Z</dcterms:modified>
</cp:coreProperties>
</file>