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1" r:id="rId1"/>
  </p:sldMasterIdLst>
  <p:notesMasterIdLst>
    <p:notesMasterId r:id="rId11"/>
  </p:notesMasterIdLst>
  <p:handoutMasterIdLst>
    <p:handoutMasterId r:id="rId12"/>
  </p:handoutMasterIdLst>
  <p:sldIdLst>
    <p:sldId id="330" r:id="rId2"/>
    <p:sldId id="539" r:id="rId3"/>
    <p:sldId id="548" r:id="rId4"/>
    <p:sldId id="540" r:id="rId5"/>
    <p:sldId id="541" r:id="rId6"/>
    <p:sldId id="584" r:id="rId7"/>
    <p:sldId id="542" r:id="rId8"/>
    <p:sldId id="543" r:id="rId9"/>
    <p:sldId id="544" r:id="rId10"/>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B50B"/>
    <a:srgbClr val="FF0000"/>
    <a:srgbClr val="CCFFFF"/>
    <a:srgbClr val="66FF66"/>
    <a:srgbClr val="00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80" autoAdjust="0"/>
    <p:restoredTop sz="70595" autoAdjust="0"/>
  </p:normalViewPr>
  <p:slideViewPr>
    <p:cSldViewPr>
      <p:cViewPr varScale="1">
        <p:scale>
          <a:sx n="111" d="100"/>
          <a:sy n="111" d="100"/>
        </p:scale>
        <p:origin x="354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768"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7188"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US"/>
              <a:t>Morgan Kaufmann Publishers</a:t>
            </a:r>
          </a:p>
        </p:txBody>
      </p:sp>
      <p:sp>
        <p:nvSpPr>
          <p:cNvPr id="6147" name="Rectangle 3"/>
          <p:cNvSpPr>
            <a:spLocks noGrp="1" noChangeArrowheads="1"/>
          </p:cNvSpPr>
          <p:nvPr>
            <p:ph type="dt" sz="quarter" idx="1"/>
          </p:nvPr>
        </p:nvSpPr>
        <p:spPr bwMode="auto">
          <a:xfrm>
            <a:off x="5575300" y="0"/>
            <a:ext cx="1524000"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imes New Roman" pitchFamily="18" charset="0"/>
              </a:defRPr>
            </a:lvl1pPr>
          </a:lstStyle>
          <a:p>
            <a:pPr>
              <a:defRPr/>
            </a:pPr>
            <a:fld id="{267C8BCC-0447-4745-94ED-378CE8635A27}" type="datetime4">
              <a:rPr lang="en-US"/>
              <a:pPr>
                <a:defRPr/>
              </a:pPr>
              <a:t>September 26, 2017</a:t>
            </a:fld>
            <a:endParaRPr lang="en-US"/>
          </a:p>
        </p:txBody>
      </p:sp>
      <p:sp>
        <p:nvSpPr>
          <p:cNvPr id="6148" name="Rectangle 4"/>
          <p:cNvSpPr>
            <a:spLocks noGrp="1" noChangeArrowheads="1"/>
          </p:cNvSpPr>
          <p:nvPr>
            <p:ph type="ftr" sz="quarter" idx="2"/>
          </p:nvPr>
        </p:nvSpPr>
        <p:spPr bwMode="auto">
          <a:xfrm>
            <a:off x="0" y="9723438"/>
            <a:ext cx="5437188"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Chapter 1 — Computer Abstractions and Technology</a:t>
            </a:r>
          </a:p>
        </p:txBody>
      </p:sp>
      <p:sp>
        <p:nvSpPr>
          <p:cNvPr id="6149" name="Rectangle 5"/>
          <p:cNvSpPr>
            <a:spLocks noGrp="1" noChangeArrowheads="1"/>
          </p:cNvSpPr>
          <p:nvPr>
            <p:ph type="sldNum" sz="quarter" idx="3"/>
          </p:nvPr>
        </p:nvSpPr>
        <p:spPr bwMode="auto">
          <a:xfrm>
            <a:off x="5575300" y="9723438"/>
            <a:ext cx="1524000"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atin typeface="Times New Roman" charset="0"/>
              </a:defRPr>
            </a:lvl1pPr>
          </a:lstStyle>
          <a:p>
            <a:pPr>
              <a:defRPr/>
            </a:pPr>
            <a:fld id="{5CFEC518-7844-2143-A566-18651CAB58F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US"/>
              <a:t>Morgan Kaufmann Publishers</a:t>
            </a: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imes New Roman" pitchFamily="18" charset="0"/>
              </a:defRPr>
            </a:lvl1pPr>
          </a:lstStyle>
          <a:p>
            <a:pPr>
              <a:defRPr/>
            </a:pPr>
            <a:fld id="{97CC6111-B6E0-AF42-811D-9B96DE72BDAA}" type="datetime4">
              <a:rPr lang="en-US"/>
              <a:pPr>
                <a:defRPr/>
              </a:pPr>
              <a:t>September 26, 2017</a:t>
            </a:fld>
            <a:endParaRPr lang="en-US"/>
          </a:p>
        </p:txBody>
      </p:sp>
      <p:sp>
        <p:nvSpPr>
          <p:cNvPr id="1638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7" name="Rectangle 5"/>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Chapter 1 — Computer Abstractions and Technology</a:t>
            </a: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atin typeface="Times New Roman" charset="0"/>
              </a:defRPr>
            </a:lvl1pPr>
          </a:lstStyle>
          <a:p>
            <a:pPr>
              <a:defRPr/>
            </a:pPr>
            <a:fld id="{F08FD2BB-A72E-D242-B9C0-C256E65997B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26,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a:t>
            </a:fld>
            <a:endParaRPr lang="en-US" altLang="en-US"/>
          </a:p>
        </p:txBody>
      </p:sp>
    </p:spTree>
    <p:extLst>
      <p:ext uri="{BB962C8B-B14F-4D97-AF65-F5344CB8AC3E}">
        <p14:creationId xmlns:p14="http://schemas.microsoft.com/office/powerpoint/2010/main" val="1771793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The University of Adelaide, School of Computer Science</a:t>
            </a:r>
          </a:p>
        </p:txBody>
      </p:sp>
      <p:sp>
        <p:nvSpPr>
          <p:cNvPr id="150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08A39E20-F6AD-0F44-80E4-BC6DC970BE06}" type="datetime3">
              <a:rPr lang="en-US" altLang="en-US">
                <a:latin typeface="Times New Roman" charset="0"/>
              </a:rPr>
              <a:pPr/>
              <a:t>26 September 2017</a:t>
            </a:fld>
            <a:endParaRPr lang="en-US" altLang="en-US">
              <a:latin typeface="Times New Roman" charset="0"/>
            </a:endParaRPr>
          </a:p>
        </p:txBody>
      </p:sp>
      <p:sp>
        <p:nvSpPr>
          <p:cNvPr id="1505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2 — Instructions: Language of the Computer</a:t>
            </a:r>
          </a:p>
        </p:txBody>
      </p:sp>
      <p:sp>
        <p:nvSpPr>
          <p:cNvPr id="1505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5E6D19D9-AD31-364B-A571-664CAB38467D}" type="slidenum">
              <a:rPr lang="en-US" altLang="en-US">
                <a:latin typeface="Times New Roman" charset="0"/>
              </a:rPr>
              <a:pPr/>
              <a:t>2</a:t>
            </a:fld>
            <a:endParaRPr lang="en-US" altLang="en-US">
              <a:latin typeface="Times New Roman" charset="0"/>
            </a:endParaRPr>
          </a:p>
        </p:txBody>
      </p:sp>
      <p:sp>
        <p:nvSpPr>
          <p:cNvPr id="150534" name="Rectangle 2"/>
          <p:cNvSpPr>
            <a:spLocks noGrp="1" noRot="1" noChangeAspect="1" noChangeArrowheads="1" noTextEdit="1"/>
          </p:cNvSpPr>
          <p:nvPr>
            <p:ph type="sldImg"/>
          </p:nvPr>
        </p:nvSpPr>
        <p:spPr>
          <a:ln/>
        </p:spPr>
      </p:sp>
      <p:sp>
        <p:nvSpPr>
          <p:cNvPr id="1505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AU" altLang="en-US" dirty="0" smtClean="0">
                <a:latin typeface="Times New Roman" charset="0"/>
              </a:rPr>
              <a:t>61 -&gt; 007d 0000</a:t>
            </a:r>
          </a:p>
          <a:p>
            <a:r>
              <a:rPr lang="en-AU" altLang="en-US" dirty="0" smtClean="0">
                <a:latin typeface="Times New Roman" charset="0"/>
              </a:rPr>
              <a:t>2304 = 0900</a:t>
            </a:r>
          </a:p>
          <a:p>
            <a:r>
              <a:rPr lang="en-AU" altLang="en-US" dirty="0" smtClean="0">
                <a:latin typeface="Times New Roman" charset="0"/>
              </a:rPr>
              <a:t>Ori: 007d 0900 = 8192000</a:t>
            </a:r>
          </a:p>
          <a:p>
            <a:endParaRPr lang="en-AU" altLang="en-US" dirty="0" smtClean="0">
              <a:latin typeface="Times New Roman" charset="0"/>
            </a:endParaRPr>
          </a:p>
          <a:p>
            <a:r>
              <a:rPr lang="en-AU" altLang="en-US" dirty="0" smtClean="0">
                <a:latin typeface="Times New Roman" charset="0"/>
              </a:rPr>
              <a:t>Note: The assembler can handle this for us</a:t>
            </a:r>
            <a:r>
              <a:rPr lang="mr-IN" altLang="en-US" dirty="0" smtClean="0">
                <a:latin typeface="Times New Roman" charset="0"/>
              </a:rPr>
              <a:t>…</a:t>
            </a:r>
            <a:endParaRPr lang="en-AU" altLang="en-US" dirty="0">
              <a:latin typeface="Times New Roman" charset="0"/>
            </a:endParaRPr>
          </a:p>
        </p:txBody>
      </p:sp>
    </p:spTree>
    <p:extLst>
      <p:ext uri="{BB962C8B-B14F-4D97-AF65-F5344CB8AC3E}">
        <p14:creationId xmlns:p14="http://schemas.microsoft.com/office/powerpoint/2010/main" val="2084509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The University of Adelaide, School of Computer Science</a:t>
            </a:r>
          </a:p>
        </p:txBody>
      </p:sp>
      <p:sp>
        <p:nvSpPr>
          <p:cNvPr id="1597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10BE262D-3F12-3248-BEDF-20CE1007402F}" type="datetime3">
              <a:rPr lang="en-US" altLang="en-US">
                <a:latin typeface="Times New Roman" charset="0"/>
              </a:rPr>
              <a:pPr/>
              <a:t>26 September 2017</a:t>
            </a:fld>
            <a:endParaRPr lang="en-US" altLang="en-US">
              <a:latin typeface="Times New Roman" charset="0"/>
            </a:endParaRPr>
          </a:p>
        </p:txBody>
      </p:sp>
      <p:sp>
        <p:nvSpPr>
          <p:cNvPr id="1597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2 — Instructions: Language of the Computer</a:t>
            </a:r>
          </a:p>
        </p:txBody>
      </p:sp>
      <p:sp>
        <p:nvSpPr>
          <p:cNvPr id="1597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B74CFAC6-259C-6C47-83AF-D042A375BEFD}" type="slidenum">
              <a:rPr lang="en-US" altLang="en-US">
                <a:latin typeface="Times New Roman" charset="0"/>
              </a:rPr>
              <a:pPr/>
              <a:t>3</a:t>
            </a:fld>
            <a:endParaRPr lang="en-US" altLang="en-US">
              <a:latin typeface="Times New Roman" charset="0"/>
            </a:endParaRPr>
          </a:p>
        </p:txBody>
      </p:sp>
      <p:sp>
        <p:nvSpPr>
          <p:cNvPr id="159750" name="Rectangle 2"/>
          <p:cNvSpPr>
            <a:spLocks noGrp="1" noRot="1" noChangeAspect="1" noChangeArrowheads="1" noTextEdit="1"/>
          </p:cNvSpPr>
          <p:nvPr>
            <p:ph type="sldImg"/>
          </p:nvPr>
        </p:nvSpPr>
        <p:spPr>
          <a:ln/>
        </p:spPr>
      </p:sp>
      <p:sp>
        <p:nvSpPr>
          <p:cNvPr id="1597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AU" altLang="en-US" dirty="0" smtClean="0">
                <a:latin typeface="Times New Roman" charset="0"/>
              </a:rPr>
              <a:t>In some sense, we’re defining another language just slightly more convenient than assembly</a:t>
            </a:r>
            <a:r>
              <a:rPr lang="mr-IN" altLang="en-US" dirty="0" smtClean="0">
                <a:latin typeface="Times New Roman" charset="0"/>
              </a:rPr>
              <a:t>…</a:t>
            </a:r>
            <a:endParaRPr lang="en-AU" altLang="en-US" dirty="0" smtClean="0">
              <a:latin typeface="Times New Roman" charset="0"/>
            </a:endParaRPr>
          </a:p>
          <a:p>
            <a:r>
              <a:rPr lang="en-AU" altLang="en-US" dirty="0" smtClean="0">
                <a:latin typeface="Times New Roman" charset="0"/>
              </a:rPr>
              <a:t>Don’t use these on the exam</a:t>
            </a:r>
            <a:r>
              <a:rPr lang="mr-IN" altLang="en-US" dirty="0" smtClean="0">
                <a:latin typeface="Times New Roman" charset="0"/>
              </a:rPr>
              <a:t>…</a:t>
            </a:r>
            <a:endParaRPr lang="en-US" altLang="en-US" dirty="0" smtClean="0">
              <a:latin typeface="Times New Roman" charset="0"/>
            </a:endParaRPr>
          </a:p>
          <a:p>
            <a:endParaRPr lang="en-US" altLang="en-US" dirty="0" smtClean="0">
              <a:latin typeface="Times New Roman" charset="0"/>
            </a:endParaRPr>
          </a:p>
          <a:p>
            <a:r>
              <a:rPr lang="en-US" altLang="en-US" dirty="0" smtClean="0">
                <a:latin typeface="Times New Roman" charset="0"/>
              </a:rPr>
              <a:t>In addition</a:t>
            </a:r>
            <a:r>
              <a:rPr lang="en-US" altLang="en-US" baseline="0" dirty="0" smtClean="0">
                <a:latin typeface="Times New Roman" charset="0"/>
              </a:rPr>
              <a:t> to handling large constants, what about large addresses? </a:t>
            </a:r>
            <a:r>
              <a:rPr lang="en-US" altLang="en-US" baseline="0" dirty="0" err="1" smtClean="0">
                <a:latin typeface="Times New Roman" charset="0"/>
              </a:rPr>
              <a:t>Beq,bne</a:t>
            </a:r>
            <a:r>
              <a:rPr lang="en-US" altLang="en-US" baseline="0" dirty="0" smtClean="0">
                <a:latin typeface="Times New Roman" charset="0"/>
              </a:rPr>
              <a:t> only have 16 bits to specify an address!</a:t>
            </a:r>
            <a:endParaRPr lang="en-AU" altLang="en-US" dirty="0">
              <a:latin typeface="Times New Roman" charset="0"/>
            </a:endParaRPr>
          </a:p>
        </p:txBody>
      </p:sp>
    </p:spTree>
    <p:extLst>
      <p:ext uri="{BB962C8B-B14F-4D97-AF65-F5344CB8AC3E}">
        <p14:creationId xmlns:p14="http://schemas.microsoft.com/office/powerpoint/2010/main" val="210915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The University of Adelaide, School of Computer Science</a:t>
            </a:r>
          </a:p>
        </p:txBody>
      </p:sp>
      <p:sp>
        <p:nvSpPr>
          <p:cNvPr id="1515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AD5DB6EA-C0C6-3C49-BBA7-2BC6C5FEC287}" type="datetime3">
              <a:rPr lang="en-US" altLang="en-US">
                <a:latin typeface="Times New Roman" charset="0"/>
              </a:rPr>
              <a:pPr/>
              <a:t>26 September 2017</a:t>
            </a:fld>
            <a:endParaRPr lang="en-US" altLang="en-US">
              <a:latin typeface="Times New Roman" charset="0"/>
            </a:endParaRPr>
          </a:p>
        </p:txBody>
      </p:sp>
      <p:sp>
        <p:nvSpPr>
          <p:cNvPr id="1515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2 — Instructions: Language of the Computer</a:t>
            </a:r>
          </a:p>
        </p:txBody>
      </p:sp>
      <p:sp>
        <p:nvSpPr>
          <p:cNvPr id="1515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44D9F20F-F2DA-7340-8616-14B3CC6D33A7}" type="slidenum">
              <a:rPr lang="en-US" altLang="en-US">
                <a:latin typeface="Times New Roman" charset="0"/>
              </a:rPr>
              <a:pPr/>
              <a:t>4</a:t>
            </a:fld>
            <a:endParaRPr lang="en-US" altLang="en-US">
              <a:latin typeface="Times New Roman" charset="0"/>
            </a:endParaRPr>
          </a:p>
        </p:txBody>
      </p:sp>
      <p:sp>
        <p:nvSpPr>
          <p:cNvPr id="151558" name="Rectangle 2"/>
          <p:cNvSpPr>
            <a:spLocks noGrp="1" noRot="1" noChangeAspect="1" noChangeArrowheads="1" noTextEdit="1"/>
          </p:cNvSpPr>
          <p:nvPr>
            <p:ph type="sldImg"/>
          </p:nvPr>
        </p:nvSpPr>
        <p:spPr>
          <a:ln/>
        </p:spPr>
      </p:sp>
      <p:sp>
        <p:nvSpPr>
          <p:cNvPr id="1515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AU" altLang="en-US" dirty="0" smtClean="0">
                <a:latin typeface="Times New Roman" charset="0"/>
              </a:rPr>
              <a:t>Problem: Only 16 bits for branch target addresses! 2^16</a:t>
            </a:r>
            <a:r>
              <a:rPr lang="en-AU" altLang="en-US" baseline="0" dirty="0" smtClean="0">
                <a:latin typeface="Times New Roman" charset="0"/>
              </a:rPr>
              <a:t> is not that big</a:t>
            </a:r>
            <a:r>
              <a:rPr lang="mr-IN" altLang="en-US" baseline="0" dirty="0" smtClean="0">
                <a:latin typeface="Times New Roman" charset="0"/>
              </a:rPr>
              <a:t>…</a:t>
            </a:r>
            <a:r>
              <a:rPr lang="en-US" altLang="en-US" baseline="0" dirty="0" smtClean="0">
                <a:latin typeface="Times New Roman" charset="0"/>
              </a:rPr>
              <a:t>64K</a:t>
            </a:r>
            <a:endParaRPr lang="en-AU" altLang="en-US" dirty="0" smtClean="0">
              <a:latin typeface="Times New Roman" charset="0"/>
            </a:endParaRPr>
          </a:p>
          <a:p>
            <a:r>
              <a:rPr lang="en-AU" altLang="en-US" dirty="0" smtClean="0">
                <a:latin typeface="Times New Roman" charset="0"/>
              </a:rPr>
              <a:t>PC already incremented for efficiency reasons, we’ll</a:t>
            </a:r>
            <a:r>
              <a:rPr lang="en-AU" altLang="en-US" baseline="0" dirty="0" smtClean="0">
                <a:latin typeface="Times New Roman" charset="0"/>
              </a:rPr>
              <a:t> see in </a:t>
            </a:r>
            <a:r>
              <a:rPr lang="en-AU" altLang="en-US" baseline="0" dirty="0" err="1" smtClean="0">
                <a:latin typeface="Times New Roman" charset="0"/>
              </a:rPr>
              <a:t>Ch</a:t>
            </a:r>
            <a:r>
              <a:rPr lang="en-AU" altLang="en-US" baseline="0" dirty="0" smtClean="0">
                <a:latin typeface="Times New Roman" charset="0"/>
              </a:rPr>
              <a:t> 4. Basically, we need to load an instruction from memory, and THEN go through the process of executing it. Well, as soon as the instruction is fetched from memory (before it has executed), the PC is incremented</a:t>
            </a:r>
            <a:r>
              <a:rPr lang="en-AU" altLang="en-US" baseline="0" dirty="0" smtClean="0">
                <a:latin typeface="Times New Roman" charset="0"/>
              </a:rPr>
              <a:t>.</a:t>
            </a:r>
          </a:p>
          <a:p>
            <a:endParaRPr lang="en-AU" altLang="en-US" baseline="0" dirty="0" smtClean="0">
              <a:latin typeface="Times New Roman" charset="0"/>
            </a:endParaRPr>
          </a:p>
          <a:p>
            <a:r>
              <a:rPr lang="en-AU" altLang="en-US" baseline="0" dirty="0" smtClean="0">
                <a:latin typeface="Times New Roman" charset="0"/>
              </a:rPr>
              <a:t>Notice that this doesn’t completely solve our problem! It only solves it for the common case. Which means we can afford expensive solutions for the uncommon case, i.e. when we need to branch very far away. We’ll see that in a minute.</a:t>
            </a:r>
          </a:p>
          <a:p>
            <a:endParaRPr lang="en-AU" altLang="en-US" baseline="0" dirty="0" smtClean="0">
              <a:latin typeface="Times New Roman" charset="0"/>
            </a:endParaRPr>
          </a:p>
          <a:p>
            <a:r>
              <a:rPr lang="en-AU" altLang="en-US" baseline="0" dirty="0" smtClean="0">
                <a:latin typeface="Times New Roman" charset="0"/>
              </a:rPr>
              <a:t>Big picture: You don’t need to worry about this when writing in MIPS assembly, since you just need labels. But the assembler needs to do this, and if you want to understand what it’s doing you should understand it.</a:t>
            </a:r>
            <a:endParaRPr lang="en-AU" altLang="en-US" dirty="0">
              <a:latin typeface="Times New Roman" charset="0"/>
            </a:endParaRPr>
          </a:p>
        </p:txBody>
      </p:sp>
    </p:spTree>
    <p:extLst>
      <p:ext uri="{BB962C8B-B14F-4D97-AF65-F5344CB8AC3E}">
        <p14:creationId xmlns:p14="http://schemas.microsoft.com/office/powerpoint/2010/main" val="1728477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The University of Adelaide, School of Computer Science</a:t>
            </a:r>
          </a:p>
        </p:txBody>
      </p:sp>
      <p:sp>
        <p:nvSpPr>
          <p:cNvPr id="1525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35A8B771-19E9-3541-BD70-46245A671BC9}" type="datetime3">
              <a:rPr lang="en-US" altLang="en-US">
                <a:latin typeface="Times New Roman" charset="0"/>
              </a:rPr>
              <a:pPr/>
              <a:t>26 September 2017</a:t>
            </a:fld>
            <a:endParaRPr lang="en-US" altLang="en-US">
              <a:latin typeface="Times New Roman" charset="0"/>
            </a:endParaRPr>
          </a:p>
        </p:txBody>
      </p:sp>
      <p:sp>
        <p:nvSpPr>
          <p:cNvPr id="1525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2 — Instructions: Language of the Computer</a:t>
            </a:r>
          </a:p>
        </p:txBody>
      </p:sp>
      <p:sp>
        <p:nvSpPr>
          <p:cNvPr id="1525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1D96D3D5-5AC8-FB4B-A042-F77508A54BDB}" type="slidenum">
              <a:rPr lang="en-US" altLang="en-US">
                <a:latin typeface="Times New Roman" charset="0"/>
              </a:rPr>
              <a:pPr/>
              <a:t>5</a:t>
            </a:fld>
            <a:endParaRPr lang="en-US" altLang="en-US">
              <a:latin typeface="Times New Roman" charset="0"/>
            </a:endParaRPr>
          </a:p>
        </p:txBody>
      </p:sp>
      <p:sp>
        <p:nvSpPr>
          <p:cNvPr id="152582" name="Rectangle 2"/>
          <p:cNvSpPr>
            <a:spLocks noGrp="1" noRot="1" noChangeAspect="1" noChangeArrowheads="1" noTextEdit="1"/>
          </p:cNvSpPr>
          <p:nvPr>
            <p:ph type="sldImg"/>
          </p:nvPr>
        </p:nvSpPr>
        <p:spPr>
          <a:ln/>
        </p:spPr>
      </p:sp>
      <p:sp>
        <p:nvSpPr>
          <p:cNvPr id="1525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AU" altLang="en-US" dirty="0" smtClean="0">
                <a:latin typeface="Times New Roman" charset="0"/>
              </a:rPr>
              <a:t>Does</a:t>
            </a:r>
            <a:r>
              <a:rPr lang="en-AU" altLang="en-US" baseline="0" dirty="0" smtClean="0">
                <a:latin typeface="Times New Roman" charset="0"/>
              </a:rPr>
              <a:t> anyone see why we have 26 bits in the address but we only concatenate with 31..28, not 31..26?</a:t>
            </a:r>
            <a:endParaRPr lang="en-AU" altLang="en-US" dirty="0">
              <a:latin typeface="Times New Roman" charset="0"/>
            </a:endParaRPr>
          </a:p>
        </p:txBody>
      </p:sp>
    </p:spTree>
    <p:extLst>
      <p:ext uri="{BB962C8B-B14F-4D97-AF65-F5344CB8AC3E}">
        <p14:creationId xmlns:p14="http://schemas.microsoft.com/office/powerpoint/2010/main" val="706408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Assuming the “Loop” instruction is at memory address 60000, what should Exit and Loop be replaced with by</a:t>
            </a:r>
            <a:r>
              <a:rPr lang="en-US" baseline="0" dirty="0" smtClean="0"/>
              <a:t> the assembler?</a:t>
            </a:r>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26,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6</a:t>
            </a:fld>
            <a:endParaRPr lang="en-US" altLang="en-US"/>
          </a:p>
        </p:txBody>
      </p:sp>
    </p:spTree>
    <p:extLst>
      <p:ext uri="{BB962C8B-B14F-4D97-AF65-F5344CB8AC3E}">
        <p14:creationId xmlns:p14="http://schemas.microsoft.com/office/powerpoint/2010/main" val="280006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The University of Adelaide, School of Computer Science</a:t>
            </a:r>
          </a:p>
        </p:txBody>
      </p:sp>
      <p:sp>
        <p:nvSpPr>
          <p:cNvPr id="1536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0BBD47C3-3431-8945-A856-97F246342EE0}" type="datetime3">
              <a:rPr lang="en-US" altLang="en-US">
                <a:latin typeface="Times New Roman" charset="0"/>
              </a:rPr>
              <a:pPr/>
              <a:t>26 September 2017</a:t>
            </a:fld>
            <a:endParaRPr lang="en-US" altLang="en-US">
              <a:latin typeface="Times New Roman" charset="0"/>
            </a:endParaRPr>
          </a:p>
        </p:txBody>
      </p:sp>
      <p:sp>
        <p:nvSpPr>
          <p:cNvPr id="1536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2 — Instructions: Language of the Computer</a:t>
            </a:r>
          </a:p>
        </p:txBody>
      </p:sp>
      <p:sp>
        <p:nvSpPr>
          <p:cNvPr id="1536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DBA3D83E-11CA-CA4E-9A84-12AA73691315}" type="slidenum">
              <a:rPr lang="en-US" altLang="en-US">
                <a:latin typeface="Times New Roman" charset="0"/>
              </a:rPr>
              <a:pPr/>
              <a:t>7</a:t>
            </a:fld>
            <a:endParaRPr lang="en-US" altLang="en-US">
              <a:latin typeface="Times New Roman" charset="0"/>
            </a:endParaRPr>
          </a:p>
        </p:txBody>
      </p:sp>
      <p:sp>
        <p:nvSpPr>
          <p:cNvPr id="153606" name="Rectangle 2"/>
          <p:cNvSpPr>
            <a:spLocks noGrp="1" noRot="1" noChangeAspect="1" noChangeArrowheads="1" noTextEdit="1"/>
          </p:cNvSpPr>
          <p:nvPr>
            <p:ph type="sldImg"/>
          </p:nvPr>
        </p:nvSpPr>
        <p:spPr>
          <a:ln/>
        </p:spPr>
      </p:sp>
      <p:sp>
        <p:nvSpPr>
          <p:cNvPr id="1536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fi-FI" altLang="en-US" sz="1200" b="0" i="0" kern="1200" dirty="0" smtClean="0">
                <a:solidFill>
                  <a:schemeClr val="tx1"/>
                </a:solidFill>
                <a:effectLst/>
                <a:latin typeface="Times New Roman" pitchFamily="18" charset="0"/>
                <a:ea typeface="+mn-ea"/>
                <a:cs typeface="+mn-cs"/>
              </a:rPr>
              <a:t>15000 = 00</a:t>
            </a:r>
            <a:r>
              <a:rPr lang="fi-FI" sz="1200" b="0" i="0" kern="1200" dirty="0" smtClean="0">
                <a:solidFill>
                  <a:schemeClr val="tx1"/>
                </a:solidFill>
                <a:effectLst/>
                <a:latin typeface="Times New Roman" pitchFamily="18" charset="0"/>
                <a:ea typeface="+mn-ea"/>
                <a:cs typeface="+mn-cs"/>
              </a:rPr>
              <a:t>11 1010 1001 1000</a:t>
            </a:r>
          </a:p>
          <a:p>
            <a:r>
              <a:rPr lang="fi-FI" altLang="en-US" sz="1200" b="0" i="0" kern="1200" dirty="0" smtClean="0">
                <a:solidFill>
                  <a:schemeClr val="tx1"/>
                </a:solidFill>
                <a:effectLst/>
                <a:latin typeface="Times New Roman" pitchFamily="18" charset="0"/>
                <a:ea typeface="+mn-ea"/>
                <a:cs typeface="+mn-cs"/>
              </a:rPr>
              <a:t>60020 = </a:t>
            </a:r>
            <a:r>
              <a:rPr lang="fi-FI" sz="1200" b="0" i="0" kern="1200" dirty="0" smtClean="0">
                <a:solidFill>
                  <a:schemeClr val="tx1"/>
                </a:solidFill>
                <a:effectLst/>
                <a:latin typeface="Times New Roman" pitchFamily="18" charset="0"/>
                <a:ea typeface="+mn-ea"/>
                <a:cs typeface="+mn-cs"/>
              </a:rPr>
              <a:t>1110 1010 0111</a:t>
            </a:r>
            <a:r>
              <a:rPr lang="fi-FI" sz="1200" b="0" i="0" kern="1200" baseline="0" dirty="0" smtClean="0">
                <a:solidFill>
                  <a:schemeClr val="tx1"/>
                </a:solidFill>
                <a:effectLst/>
                <a:latin typeface="Times New Roman" pitchFamily="18" charset="0"/>
                <a:ea typeface="+mn-ea"/>
                <a:cs typeface="+mn-cs"/>
              </a:rPr>
              <a:t>  </a:t>
            </a:r>
            <a:r>
              <a:rPr lang="fi-FI" sz="1200" b="0" i="0" kern="1200" dirty="0" smtClean="0">
                <a:solidFill>
                  <a:schemeClr val="tx1"/>
                </a:solidFill>
                <a:effectLst/>
                <a:latin typeface="Times New Roman" pitchFamily="18" charset="0"/>
                <a:ea typeface="+mn-ea"/>
                <a:cs typeface="+mn-cs"/>
              </a:rPr>
              <a:t>0100</a:t>
            </a:r>
            <a:endParaRPr lang="fi-FI" altLang="en-US" sz="1200" b="0" i="0" kern="1200" dirty="0" smtClean="0">
              <a:solidFill>
                <a:schemeClr val="tx1"/>
              </a:solidFill>
              <a:effectLst/>
              <a:latin typeface="Times New Roman" pitchFamily="18" charset="0"/>
              <a:ea typeface="+mn-ea"/>
              <a:cs typeface="+mn-cs"/>
            </a:endParaRPr>
          </a:p>
          <a:p>
            <a:r>
              <a:rPr lang="fi-FI" sz="1200" b="0" i="0" kern="1200" dirty="0" smtClean="0">
                <a:solidFill>
                  <a:schemeClr val="tx1"/>
                </a:solidFill>
                <a:effectLst/>
                <a:latin typeface="Times New Roman" pitchFamily="18" charset="0"/>
                <a:ea typeface="+mn-ea"/>
                <a:cs typeface="+mn-cs"/>
              </a:rPr>
              <a:t>60000 = 1110 1010 0110 0000</a:t>
            </a:r>
            <a:endParaRPr lang="en-AU" altLang="en-US" dirty="0">
              <a:latin typeface="Times New Roman" charset="0"/>
            </a:endParaRPr>
          </a:p>
        </p:txBody>
      </p:sp>
    </p:spTree>
    <p:extLst>
      <p:ext uri="{BB962C8B-B14F-4D97-AF65-F5344CB8AC3E}">
        <p14:creationId xmlns:p14="http://schemas.microsoft.com/office/powerpoint/2010/main" val="8351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The University of Adelaide, School of Computer Science</a:t>
            </a:r>
          </a:p>
        </p:txBody>
      </p:sp>
      <p:sp>
        <p:nvSpPr>
          <p:cNvPr id="1546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8B7E9CAF-ABF4-F34A-96DF-A377E6D3C97F}" type="datetime3">
              <a:rPr lang="en-US" altLang="en-US">
                <a:latin typeface="Times New Roman" charset="0"/>
              </a:rPr>
              <a:pPr/>
              <a:t>26 September 2017</a:t>
            </a:fld>
            <a:endParaRPr lang="en-US" altLang="en-US">
              <a:latin typeface="Times New Roman" charset="0"/>
            </a:endParaRPr>
          </a:p>
        </p:txBody>
      </p:sp>
      <p:sp>
        <p:nvSpPr>
          <p:cNvPr id="1546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2 — Instructions: Language of the Computer</a:t>
            </a:r>
          </a:p>
        </p:txBody>
      </p:sp>
      <p:sp>
        <p:nvSpPr>
          <p:cNvPr id="1546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E3A49D2C-2E66-514A-9573-C422BEB36D96}" type="slidenum">
              <a:rPr lang="en-US" altLang="en-US">
                <a:latin typeface="Times New Roman" charset="0"/>
              </a:rPr>
              <a:pPr/>
              <a:t>8</a:t>
            </a:fld>
            <a:endParaRPr lang="en-US" altLang="en-US">
              <a:latin typeface="Times New Roman" charset="0"/>
            </a:endParaRPr>
          </a:p>
        </p:txBody>
      </p:sp>
      <p:sp>
        <p:nvSpPr>
          <p:cNvPr id="154630" name="Rectangle 2"/>
          <p:cNvSpPr>
            <a:spLocks noGrp="1" noRot="1" noChangeAspect="1" noChangeArrowheads="1" noTextEdit="1"/>
          </p:cNvSpPr>
          <p:nvPr>
            <p:ph type="sldImg"/>
          </p:nvPr>
        </p:nvSpPr>
        <p:spPr>
          <a:ln/>
        </p:spPr>
      </p:sp>
      <p:sp>
        <p:nvSpPr>
          <p:cNvPr id="1546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AU" altLang="en-US" dirty="0" smtClean="0">
                <a:latin typeface="Times New Roman" charset="0"/>
              </a:rPr>
              <a:t>Occasionally, even PC</a:t>
            </a:r>
            <a:r>
              <a:rPr lang="en-AU" altLang="en-US" baseline="0" dirty="0" smtClean="0">
                <a:latin typeface="Times New Roman" charset="0"/>
              </a:rPr>
              <a:t> relative branching isn’t enough</a:t>
            </a:r>
            <a:r>
              <a:rPr lang="mr-IN" altLang="en-US" baseline="0" dirty="0" smtClean="0">
                <a:latin typeface="Times New Roman" charset="0"/>
              </a:rPr>
              <a:t>…</a:t>
            </a:r>
            <a:endParaRPr lang="en-US" altLang="en-US" baseline="0" dirty="0" smtClean="0">
              <a:latin typeface="Times New Roman" charset="0"/>
            </a:endParaRPr>
          </a:p>
          <a:p>
            <a:r>
              <a:rPr lang="en-US" altLang="en-US" baseline="0" dirty="0" smtClean="0">
                <a:latin typeface="Times New Roman" charset="0"/>
              </a:rPr>
              <a:t>But this is pretty rare</a:t>
            </a:r>
            <a:endParaRPr lang="en-AU" altLang="en-US" dirty="0">
              <a:latin typeface="Times New Roman" charset="0"/>
            </a:endParaRPr>
          </a:p>
        </p:txBody>
      </p:sp>
    </p:spTree>
    <p:extLst>
      <p:ext uri="{BB962C8B-B14F-4D97-AF65-F5344CB8AC3E}">
        <p14:creationId xmlns:p14="http://schemas.microsoft.com/office/powerpoint/2010/main" val="1734342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The University of Adelaide, School of Computer Science</a:t>
            </a:r>
          </a:p>
        </p:txBody>
      </p:sp>
      <p:sp>
        <p:nvSpPr>
          <p:cNvPr id="1556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E1AC6377-0CE4-504A-BEF8-1BEC54A92261}" type="datetime3">
              <a:rPr lang="en-US" altLang="en-US">
                <a:latin typeface="Times New Roman" charset="0"/>
              </a:rPr>
              <a:pPr/>
              <a:t>26 September 2017</a:t>
            </a:fld>
            <a:endParaRPr lang="en-US" altLang="en-US">
              <a:latin typeface="Times New Roman" charset="0"/>
            </a:endParaRPr>
          </a:p>
        </p:txBody>
      </p:sp>
      <p:sp>
        <p:nvSpPr>
          <p:cNvPr id="1556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en-US">
                <a:latin typeface="Times New Roman" charset="0"/>
              </a:rPr>
              <a:t>Chapter 2 — Instructions: Language of the Computer</a:t>
            </a:r>
          </a:p>
        </p:txBody>
      </p:sp>
      <p:sp>
        <p:nvSpPr>
          <p:cNvPr id="1556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B7111F56-ED06-BF45-B990-5648DEE47803}" type="slidenum">
              <a:rPr lang="en-US" altLang="en-US">
                <a:latin typeface="Times New Roman" charset="0"/>
              </a:rPr>
              <a:pPr/>
              <a:t>9</a:t>
            </a:fld>
            <a:endParaRPr lang="en-US" altLang="en-US">
              <a:latin typeface="Times New Roman" charset="0"/>
            </a:endParaRPr>
          </a:p>
        </p:txBody>
      </p:sp>
      <p:sp>
        <p:nvSpPr>
          <p:cNvPr id="155654" name="Rectangle 2"/>
          <p:cNvSpPr>
            <a:spLocks noGrp="1" noRot="1" noChangeAspect="1" noChangeArrowheads="1" noTextEdit="1"/>
          </p:cNvSpPr>
          <p:nvPr>
            <p:ph type="sldImg"/>
          </p:nvPr>
        </p:nvSpPr>
        <p:spPr>
          <a:ln/>
        </p:spPr>
      </p:sp>
      <p:sp>
        <p:nvSpPr>
          <p:cNvPr id="1556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AU" altLang="en-US" dirty="0" smtClean="0">
                <a:latin typeface="Times New Roman" charset="0"/>
              </a:rPr>
              <a:t>Example of 1? </a:t>
            </a:r>
            <a:r>
              <a:rPr lang="en-AU" altLang="en-US" dirty="0" smtClean="0">
                <a:latin typeface="Times New Roman" charset="0"/>
              </a:rPr>
              <a:t>(</a:t>
            </a:r>
            <a:r>
              <a:rPr lang="en-AU" altLang="en-US" dirty="0" err="1" smtClean="0">
                <a:latin typeface="Times New Roman" charset="0"/>
              </a:rPr>
              <a:t>addi</a:t>
            </a:r>
            <a:r>
              <a:rPr lang="en-AU" altLang="en-US" dirty="0" smtClean="0">
                <a:latin typeface="Times New Roman" charset="0"/>
              </a:rPr>
              <a:t>)</a:t>
            </a:r>
            <a:endParaRPr lang="en-AU" altLang="en-US" dirty="0" smtClean="0">
              <a:latin typeface="Times New Roman" charset="0"/>
            </a:endParaRPr>
          </a:p>
          <a:p>
            <a:r>
              <a:rPr lang="en-AU" altLang="en-US" dirty="0" smtClean="0">
                <a:latin typeface="Times New Roman" charset="0"/>
              </a:rPr>
              <a:t>Example of 2? (</a:t>
            </a:r>
            <a:r>
              <a:rPr lang="en-AU" altLang="en-US" dirty="0" err="1" smtClean="0">
                <a:latin typeface="Times New Roman" charset="0"/>
              </a:rPr>
              <a:t>jr</a:t>
            </a:r>
            <a:r>
              <a:rPr lang="en-AU" altLang="en-US" dirty="0" smtClean="0">
                <a:latin typeface="Times New Roman" charset="0"/>
              </a:rPr>
              <a:t>)</a:t>
            </a:r>
          </a:p>
          <a:p>
            <a:r>
              <a:rPr lang="en-AU" altLang="en-US" dirty="0" smtClean="0">
                <a:latin typeface="Times New Roman" charset="0"/>
              </a:rPr>
              <a:t>3?</a:t>
            </a:r>
            <a:r>
              <a:rPr lang="en-AU" altLang="en-US" baseline="0" dirty="0" smtClean="0">
                <a:latin typeface="Times New Roman" charset="0"/>
              </a:rPr>
              <a:t> (</a:t>
            </a:r>
            <a:r>
              <a:rPr lang="en-AU" altLang="en-US" baseline="0" dirty="0" err="1" smtClean="0">
                <a:latin typeface="Times New Roman" charset="0"/>
              </a:rPr>
              <a:t>lw,sw</a:t>
            </a:r>
            <a:r>
              <a:rPr lang="en-AU" altLang="en-US" baseline="0" dirty="0" smtClean="0">
                <a:latin typeface="Times New Roman" charset="0"/>
              </a:rPr>
              <a:t>)</a:t>
            </a:r>
          </a:p>
          <a:p>
            <a:r>
              <a:rPr lang="en-AU" altLang="en-US" baseline="0" dirty="0" smtClean="0">
                <a:latin typeface="Times New Roman" charset="0"/>
              </a:rPr>
              <a:t>4? (</a:t>
            </a:r>
            <a:r>
              <a:rPr lang="en-AU" altLang="en-US" baseline="0" dirty="0" err="1" smtClean="0">
                <a:latin typeface="Times New Roman" charset="0"/>
              </a:rPr>
              <a:t>bne</a:t>
            </a:r>
            <a:r>
              <a:rPr lang="en-AU" altLang="en-US" baseline="0" dirty="0" smtClean="0">
                <a:latin typeface="Times New Roman" charset="0"/>
              </a:rPr>
              <a:t>)</a:t>
            </a:r>
          </a:p>
          <a:p>
            <a:r>
              <a:rPr lang="en-AU" altLang="en-US" baseline="0" dirty="0" smtClean="0">
                <a:latin typeface="Times New Roman" charset="0"/>
              </a:rPr>
              <a:t>5? (</a:t>
            </a:r>
            <a:r>
              <a:rPr lang="en-AU" altLang="en-US" baseline="0" dirty="0" err="1" smtClean="0">
                <a:latin typeface="Times New Roman" charset="0"/>
              </a:rPr>
              <a:t>j,jal</a:t>
            </a:r>
            <a:r>
              <a:rPr lang="en-AU" altLang="en-US" baseline="0" dirty="0" smtClean="0">
                <a:latin typeface="Times New Roman" charset="0"/>
              </a:rPr>
              <a:t>)</a:t>
            </a:r>
            <a:endParaRPr lang="en-AU" altLang="en-US" dirty="0">
              <a:latin typeface="Times New Roman" charset="0"/>
            </a:endParaRPr>
          </a:p>
        </p:txBody>
      </p:sp>
    </p:spTree>
    <p:extLst>
      <p:ext uri="{BB962C8B-B14F-4D97-AF65-F5344CB8AC3E}">
        <p14:creationId xmlns:p14="http://schemas.microsoft.com/office/powerpoint/2010/main" val="674139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 name="Rectangle 5"/>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6" name="Rectangle 6"/>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7" name="Rectangle 7"/>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p>
            <a:pPr>
              <a:defRPr/>
            </a:pPr>
            <a:endParaRPr lang="en-US"/>
          </a:p>
        </p:txBody>
      </p:sp>
      <p:sp>
        <p:nvSpPr>
          <p:cNvPr id="8" name="Rectangle 9"/>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9" name="Rectangle 10"/>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30"/>
          <p:cNvGrpSpPr>
            <a:grpSpLocks/>
          </p:cNvGrpSpPr>
          <p:nvPr userDrawn="1"/>
        </p:nvGrpSpPr>
        <p:grpSpPr bwMode="auto">
          <a:xfrm>
            <a:off x="1774825" y="104775"/>
            <a:ext cx="6084888" cy="868363"/>
            <a:chOff x="1774113" y="104757"/>
            <a:chExt cx="6084936" cy="868541"/>
          </a:xfrm>
        </p:grpSpPr>
        <p:sp>
          <p:nvSpPr>
            <p:cNvPr id="12" name="TextBox 11"/>
            <p:cNvSpPr txBox="1"/>
            <p:nvPr userDrawn="1"/>
          </p:nvSpPr>
          <p:spPr>
            <a:xfrm>
              <a:off x="1774113" y="104757"/>
              <a:ext cx="6084936" cy="554152"/>
            </a:xfrm>
            <a:prstGeom prst="rect">
              <a:avLst/>
            </a:prstGeom>
            <a:noFill/>
          </p:spPr>
          <p:txBody>
            <a:bodyPr wrap="none">
              <a:spAutoFit/>
            </a:bodyPr>
            <a:lstStyle/>
            <a:p>
              <a:pPr>
                <a:defRPr/>
              </a:pPr>
              <a:r>
                <a:rPr lang="en-GB" sz="3000" b="1" cap="small" dirty="0">
                  <a:solidFill>
                    <a:schemeClr val="bg1"/>
                  </a:solidFill>
                  <a:latin typeface="Corbel" pitchFamily="34" charset="0"/>
                </a:rPr>
                <a:t>Computer Organization and Design</a:t>
              </a:r>
              <a:endParaRPr lang="en-US" sz="3000" b="1" cap="small" dirty="0">
                <a:solidFill>
                  <a:schemeClr val="bg1"/>
                </a:solidFill>
                <a:latin typeface="Corbel"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a:solidFill>
                    <a:schemeClr val="bg1"/>
                  </a:solidFill>
                </a:rPr>
                <a:t>The Hardware/Software Interface</a:t>
              </a:r>
              <a:endParaRPr lang="en-US" altLang="en-US" sz="2000">
                <a:solidFill>
                  <a:schemeClr val="bg1"/>
                </a:solidFill>
              </a:endParaRPr>
            </a:p>
          </p:txBody>
        </p:sp>
      </p:grpSp>
      <p:grpSp>
        <p:nvGrpSpPr>
          <p:cNvPr id="14" name="Group 29"/>
          <p:cNvGrpSpPr>
            <a:grpSpLocks/>
          </p:cNvGrpSpPr>
          <p:nvPr userDrawn="1"/>
        </p:nvGrpSpPr>
        <p:grpSpPr bwMode="auto">
          <a:xfrm>
            <a:off x="8004175" y="93663"/>
            <a:ext cx="935038" cy="935037"/>
            <a:chOff x="7956376" y="116632"/>
            <a:chExt cx="936104" cy="936104"/>
          </a:xfrm>
        </p:grpSpPr>
        <p:sp>
          <p:nvSpPr>
            <p:cNvPr id="15" name="32-Point Star 18"/>
            <p:cNvSpPr>
              <a:spLocks noChangeArrowheads="1"/>
            </p:cNvSpPr>
            <p:nvPr userDrawn="1"/>
          </p:nvSpPr>
          <p:spPr bwMode="auto">
            <a:xfrm>
              <a:off x="7956376" y="116632"/>
              <a:ext cx="936104" cy="936104"/>
            </a:xfrm>
            <a:prstGeom prst="star32">
              <a:avLst>
                <a:gd name="adj" fmla="val 37500"/>
              </a:avLst>
            </a:prstGeom>
            <a:solidFill>
              <a:srgbClr val="C00000"/>
            </a:solidFill>
            <a:ln w="9525">
              <a:solidFill>
                <a:schemeClr val="tx1"/>
              </a:solidFill>
              <a:round/>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6" name="TextBox 19"/>
            <p:cNvSpPr txBox="1">
              <a:spLocks noChangeArrowheads="1"/>
            </p:cNvSpPr>
            <p:nvPr userDrawn="1"/>
          </p:nvSpPr>
          <p:spPr bwMode="auto">
            <a:xfrm>
              <a:off x="8112128" y="262849"/>
              <a:ext cx="642081" cy="70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GB" altLang="en-US" sz="2000">
                  <a:solidFill>
                    <a:schemeClr val="bg1"/>
                  </a:solidFill>
                  <a:latin typeface="Arial Black" charset="0"/>
                </a:rPr>
                <a:t>5</a:t>
              </a:r>
              <a:r>
                <a:rPr lang="en-GB" altLang="en-US" sz="2000" baseline="30000">
                  <a:solidFill>
                    <a:schemeClr val="bg1"/>
                  </a:solidFill>
                  <a:latin typeface="Arial Black" charset="0"/>
                </a:rPr>
                <a:t>th</a:t>
              </a:r>
              <a:endParaRPr lang="en-GB" altLang="en-US" sz="2000">
                <a:solidFill>
                  <a:schemeClr val="bg1"/>
                </a:solidFill>
                <a:latin typeface="Arial Black" charset="0"/>
              </a:endParaRPr>
            </a:p>
            <a:p>
              <a:endParaRPr lang="en-US" altLang="en-US" sz="2000">
                <a:solidFill>
                  <a:schemeClr val="bg1"/>
                </a:solidFill>
                <a:latin typeface="Arial Black" charset="0"/>
              </a:endParaRPr>
            </a:p>
          </p:txBody>
        </p:sp>
        <p:sp>
          <p:nvSpPr>
            <p:cNvPr id="17" name="TextBox 20"/>
            <p:cNvSpPr txBox="1">
              <a:spLocks noChangeArrowheads="1"/>
            </p:cNvSpPr>
            <p:nvPr userDrawn="1"/>
          </p:nvSpPr>
          <p:spPr bwMode="auto">
            <a:xfrm>
              <a:off x="8064449" y="517139"/>
              <a:ext cx="732672" cy="30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GB" altLang="en-US" sz="1400">
                  <a:solidFill>
                    <a:schemeClr val="bg1"/>
                  </a:solidFill>
                </a:rPr>
                <a:t>Edition</a:t>
              </a:r>
              <a:endParaRPr lang="en-US" altLang="en-US" sz="1400">
                <a:solidFill>
                  <a:schemeClr val="bg1"/>
                </a:solidFill>
              </a:endParaRPr>
            </a:p>
          </p:txBody>
        </p:sp>
      </p:grpSp>
      <p:sp>
        <p:nvSpPr>
          <p:cNvPr id="295939" name="Rectangle 3"/>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295940" name="Rectangle 4"/>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1246084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C25631A7-60E7-7244-A4EA-450241D92792}" type="slidenum">
              <a:rPr lang="en-AU" altLang="en-US"/>
              <a:pPr>
                <a:defRPr/>
              </a:pPr>
              <a:t>‹#›</a:t>
            </a:fld>
            <a:endParaRPr lang="en-AU" altLang="en-US"/>
          </a:p>
        </p:txBody>
      </p:sp>
    </p:spTree>
    <p:extLst>
      <p:ext uri="{BB962C8B-B14F-4D97-AF65-F5344CB8AC3E}">
        <p14:creationId xmlns:p14="http://schemas.microsoft.com/office/powerpoint/2010/main" val="1157014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FDF79DDB-D410-EA4F-9473-602D1DBFA8F1}" type="slidenum">
              <a:rPr lang="en-AU" altLang="en-US"/>
              <a:pPr>
                <a:defRPr/>
              </a:pPr>
              <a:t>‹#›</a:t>
            </a:fld>
            <a:endParaRPr lang="en-AU" altLang="en-US"/>
          </a:p>
        </p:txBody>
      </p:sp>
    </p:spTree>
    <p:extLst>
      <p:ext uri="{BB962C8B-B14F-4D97-AF65-F5344CB8AC3E}">
        <p14:creationId xmlns:p14="http://schemas.microsoft.com/office/powerpoint/2010/main" val="479185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DC6F03C8-1942-634D-B348-82E6841B4DEC}" type="slidenum">
              <a:rPr lang="en-AU" altLang="en-US"/>
              <a:pPr>
                <a:defRPr/>
              </a:pPr>
              <a:t>‹#›</a:t>
            </a:fld>
            <a:endParaRPr lang="en-AU" altLang="en-US"/>
          </a:p>
        </p:txBody>
      </p:sp>
    </p:spTree>
    <p:extLst>
      <p:ext uri="{BB962C8B-B14F-4D97-AF65-F5344CB8AC3E}">
        <p14:creationId xmlns:p14="http://schemas.microsoft.com/office/powerpoint/2010/main" val="606904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4213" y="1125538"/>
            <a:ext cx="4059237"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80D1B24-8715-A740-AEB0-F063F9955747}" type="slidenum">
              <a:rPr lang="en-AU" altLang="en-US"/>
              <a:pPr>
                <a:defRPr/>
              </a:pPr>
              <a:t>‹#›</a:t>
            </a:fld>
            <a:endParaRPr lang="en-AU" altLang="en-US"/>
          </a:p>
        </p:txBody>
      </p:sp>
    </p:spTree>
    <p:extLst>
      <p:ext uri="{BB962C8B-B14F-4D97-AF65-F5344CB8AC3E}">
        <p14:creationId xmlns:p14="http://schemas.microsoft.com/office/powerpoint/2010/main" val="1845789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4213" y="1125538"/>
            <a:ext cx="8270875" cy="2479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4213" y="3757613"/>
            <a:ext cx="8270875" cy="2479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7B62E9CE-F100-E14B-87FF-B98D12F12EE8}" type="slidenum">
              <a:rPr lang="en-AU" altLang="en-US"/>
              <a:pPr>
                <a:defRPr/>
              </a:pPr>
              <a:t>‹#›</a:t>
            </a:fld>
            <a:endParaRPr lang="en-AU" altLang="en-US"/>
          </a:p>
        </p:txBody>
      </p:sp>
    </p:spTree>
    <p:extLst>
      <p:ext uri="{BB962C8B-B14F-4D97-AF65-F5344CB8AC3E}">
        <p14:creationId xmlns:p14="http://schemas.microsoft.com/office/powerpoint/2010/main" val="178123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A562C786-EE3F-FD40-B876-B6D46C614EF3}" type="slidenum">
              <a:rPr lang="en-AU" altLang="en-US"/>
              <a:pPr>
                <a:defRPr/>
              </a:pPr>
              <a:t>‹#›</a:t>
            </a:fld>
            <a:endParaRPr lang="en-AU" altLang="en-US"/>
          </a:p>
        </p:txBody>
      </p:sp>
    </p:spTree>
    <p:extLst>
      <p:ext uri="{BB962C8B-B14F-4D97-AF65-F5344CB8AC3E}">
        <p14:creationId xmlns:p14="http://schemas.microsoft.com/office/powerpoint/2010/main" val="20437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81B4205B-3BB3-3B46-A5FF-0224824519BC}" type="slidenum">
              <a:rPr lang="en-AU" altLang="en-US"/>
              <a:pPr>
                <a:defRPr/>
              </a:pPr>
              <a:t>‹#›</a:t>
            </a:fld>
            <a:endParaRPr lang="en-AU" altLang="en-US"/>
          </a:p>
        </p:txBody>
      </p:sp>
    </p:spTree>
    <p:extLst>
      <p:ext uri="{BB962C8B-B14F-4D97-AF65-F5344CB8AC3E}">
        <p14:creationId xmlns:p14="http://schemas.microsoft.com/office/powerpoint/2010/main" val="1152996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4A1F31F-8F9A-134B-84E6-DBABBAB1DE1D}" type="slidenum">
              <a:rPr lang="en-AU" altLang="en-US"/>
              <a:pPr>
                <a:defRPr/>
              </a:pPr>
              <a:t>‹#›</a:t>
            </a:fld>
            <a:endParaRPr lang="en-AU" altLang="en-US"/>
          </a:p>
        </p:txBody>
      </p:sp>
    </p:spTree>
    <p:extLst>
      <p:ext uri="{BB962C8B-B14F-4D97-AF65-F5344CB8AC3E}">
        <p14:creationId xmlns:p14="http://schemas.microsoft.com/office/powerpoint/2010/main" val="1674623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96ED4B8C-E97C-8E44-BC10-14DE6597711F}" type="slidenum">
              <a:rPr lang="en-AU" altLang="en-US"/>
              <a:pPr>
                <a:defRPr/>
              </a:pPr>
              <a:t>‹#›</a:t>
            </a:fld>
            <a:endParaRPr lang="en-AU" altLang="en-US"/>
          </a:p>
        </p:txBody>
      </p:sp>
    </p:spTree>
    <p:extLst>
      <p:ext uri="{BB962C8B-B14F-4D97-AF65-F5344CB8AC3E}">
        <p14:creationId xmlns:p14="http://schemas.microsoft.com/office/powerpoint/2010/main" val="47983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27112B6-527E-1B48-9BE7-F273D41ACD67}" type="slidenum">
              <a:rPr lang="en-AU" altLang="en-US"/>
              <a:pPr>
                <a:defRPr/>
              </a:pPr>
              <a:t>‹#›</a:t>
            </a:fld>
            <a:endParaRPr lang="en-AU" altLang="en-US"/>
          </a:p>
        </p:txBody>
      </p:sp>
    </p:spTree>
    <p:extLst>
      <p:ext uri="{BB962C8B-B14F-4D97-AF65-F5344CB8AC3E}">
        <p14:creationId xmlns:p14="http://schemas.microsoft.com/office/powerpoint/2010/main" val="72711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732493DD-6236-9D41-B0F1-FA2586741039}" type="slidenum">
              <a:rPr lang="en-AU" altLang="en-US"/>
              <a:pPr>
                <a:defRPr/>
              </a:pPr>
              <a:t>‹#›</a:t>
            </a:fld>
            <a:endParaRPr lang="en-AU" altLang="en-US"/>
          </a:p>
        </p:txBody>
      </p:sp>
    </p:spTree>
    <p:extLst>
      <p:ext uri="{BB962C8B-B14F-4D97-AF65-F5344CB8AC3E}">
        <p14:creationId xmlns:p14="http://schemas.microsoft.com/office/powerpoint/2010/main" val="137081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8E96F957-9832-0B4F-82F9-59C7E64F31A0}" type="slidenum">
              <a:rPr lang="en-AU" altLang="en-US"/>
              <a:pPr>
                <a:defRPr/>
              </a:pPr>
              <a:t>‹#›</a:t>
            </a:fld>
            <a:endParaRPr lang="en-AU" altLang="en-US"/>
          </a:p>
        </p:txBody>
      </p:sp>
    </p:spTree>
    <p:extLst>
      <p:ext uri="{BB962C8B-B14F-4D97-AF65-F5344CB8AC3E}">
        <p14:creationId xmlns:p14="http://schemas.microsoft.com/office/powerpoint/2010/main" val="1006063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23F35528-A3CE-094C-B344-DF874D0D00F7}" type="slidenum">
              <a:rPr lang="en-AU" altLang="en-US"/>
              <a:pPr>
                <a:defRPr/>
              </a:pPr>
              <a:t>‹#›</a:t>
            </a:fld>
            <a:endParaRPr lang="en-AU" altLang="en-US"/>
          </a:p>
        </p:txBody>
      </p:sp>
    </p:spTree>
    <p:extLst>
      <p:ext uri="{BB962C8B-B14F-4D97-AF65-F5344CB8AC3E}">
        <p14:creationId xmlns:p14="http://schemas.microsoft.com/office/powerpoint/2010/main" val="17634663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68313" y="260350"/>
            <a:ext cx="36512"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027" name="Rectangle 3"/>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1028" name="Rectangle 4"/>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94917" name="Rectangle 5"/>
          <p:cNvSpPr>
            <a:spLocks noGrp="1" noChangeArrowheads="1"/>
          </p:cNvSpPr>
          <p:nvPr>
            <p:ph type="ftr" sz="quarter" idx="3"/>
          </p:nvPr>
        </p:nvSpPr>
        <p:spPr bwMode="auto">
          <a:xfrm>
            <a:off x="1692275" y="6381750"/>
            <a:ext cx="7272338"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smtClean="0"/>
            </a:lvl1pPr>
          </a:lstStyle>
          <a:p>
            <a:pPr>
              <a:defRPr/>
            </a:pPr>
            <a:r>
              <a:rPr lang="en-AU" altLang="en-US"/>
              <a:t>Chapter 1 — Computer Abstractions and Technology — </a:t>
            </a:r>
            <a:fld id="{DA85E8C0-DB33-BB4B-8FEA-DAB5A7CA0CAC}" type="slidenum">
              <a:rPr lang="en-AU" altLang="en-US"/>
              <a:pPr>
                <a:defRPr/>
              </a:pPr>
              <a:t>‹#›</a:t>
            </a:fld>
            <a:endParaRPr lang="en-AU" altLang="en-US"/>
          </a:p>
        </p:txBody>
      </p:sp>
      <p:sp>
        <p:nvSpPr>
          <p:cNvPr id="1030" name="Rectangle 7"/>
          <p:cNvSpPr>
            <a:spLocks noChangeArrowheads="1"/>
          </p:cNvSpPr>
          <p:nvPr/>
        </p:nvSpPr>
        <p:spPr bwMode="auto">
          <a:xfrm>
            <a:off x="250825" y="981075"/>
            <a:ext cx="8569325" cy="71438"/>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1031" name="Picture 7" descr="MK Logo.jpg"/>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6270625"/>
            <a:ext cx="16192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5"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Lst>
  <p:hf sldNum="0"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2312" y="1582738"/>
            <a:ext cx="8026151" cy="707886"/>
          </a:xfrm>
        </p:spPr>
        <p:txBody>
          <a:bodyPr/>
          <a:lstStyle/>
          <a:p>
            <a:pPr>
              <a:defRPr/>
            </a:pPr>
            <a:r>
              <a:rPr lang="en-US" dirty="0" smtClean="0"/>
              <a:t>Addressing Modes</a:t>
            </a:r>
            <a:endParaRPr lang="en-US" dirty="0"/>
          </a:p>
        </p:txBody>
      </p:sp>
      <p:sp>
        <p:nvSpPr>
          <p:cNvPr id="18434" name="Text Placeholder 6"/>
          <p:cNvSpPr>
            <a:spLocks noGrp="1"/>
          </p:cNvSpPr>
          <p:nvPr>
            <p:ph type="body" idx="1"/>
          </p:nvPr>
        </p:nvSpPr>
        <p:spPr>
          <a:xfrm>
            <a:off x="689015" y="3645024"/>
            <a:ext cx="7772400" cy="1500187"/>
          </a:xfrm>
        </p:spPr>
        <p:txBody>
          <a:bodyPr/>
          <a:lstStyle/>
          <a:p>
            <a:r>
              <a:rPr lang="en-US" altLang="en-US" sz="3600" dirty="0"/>
              <a:t>Instructor: Robert </a:t>
            </a:r>
            <a:r>
              <a:rPr lang="en-US" altLang="en-US" sz="3600" dirty="0" smtClean="0"/>
              <a:t>Utterback</a:t>
            </a:r>
          </a:p>
          <a:p>
            <a:r>
              <a:rPr lang="en-US" altLang="en-US" sz="3600" dirty="0" smtClean="0"/>
              <a:t>Lecture </a:t>
            </a:r>
            <a:r>
              <a:rPr lang="en-US" altLang="en-US" sz="3600" dirty="0" smtClean="0"/>
              <a:t>21</a:t>
            </a:r>
            <a:endParaRPr lang="en-US" altLang="en-US" sz="3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2 — Instructions: Language of the Computer — </a:t>
            </a:r>
            <a:fld id="{4B8F9BF3-751B-6945-BD6D-3E6232A2440F}" type="slidenum">
              <a:rPr lang="en-AU" altLang="en-US"/>
              <a:pPr/>
              <a:t>2</a:t>
            </a:fld>
            <a:endParaRPr lang="en-AU" altLang="en-US"/>
          </a:p>
        </p:txBody>
      </p:sp>
      <p:sp>
        <p:nvSpPr>
          <p:cNvPr id="56323" name="Rectangle 11"/>
          <p:cNvSpPr>
            <a:spLocks noChangeArrowheads="1"/>
          </p:cNvSpPr>
          <p:nvPr/>
        </p:nvSpPr>
        <p:spPr bwMode="auto">
          <a:xfrm>
            <a:off x="3363913" y="4868863"/>
            <a:ext cx="2570162" cy="411162"/>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6324" name="Text Box 4"/>
          <p:cNvSpPr txBox="1">
            <a:spLocks noChangeArrowheads="1"/>
          </p:cNvSpPr>
          <p:nvPr/>
        </p:nvSpPr>
        <p:spPr bwMode="auto">
          <a:xfrm>
            <a:off x="3363913" y="4873625"/>
            <a:ext cx="52038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dirty="0"/>
              <a:t>0000 0000 0111 1101 0000 0000 0000 0000</a:t>
            </a:r>
            <a:endParaRPr lang="en-AU" altLang="en-US" sz="2000" dirty="0"/>
          </a:p>
        </p:txBody>
      </p:sp>
      <p:sp>
        <p:nvSpPr>
          <p:cNvPr id="56325" name="Rectangle 12"/>
          <p:cNvSpPr>
            <a:spLocks noChangeArrowheads="1"/>
          </p:cNvSpPr>
          <p:nvPr/>
        </p:nvSpPr>
        <p:spPr bwMode="auto">
          <a:xfrm>
            <a:off x="5934075" y="5516563"/>
            <a:ext cx="2633663" cy="411162"/>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6326" name="Rectangle 9"/>
          <p:cNvSpPr>
            <a:spLocks noGrp="1" noChangeArrowheads="1"/>
          </p:cNvSpPr>
          <p:nvPr>
            <p:ph type="title"/>
          </p:nvPr>
        </p:nvSpPr>
        <p:spPr/>
        <p:txBody>
          <a:bodyPr/>
          <a:lstStyle/>
          <a:p>
            <a:pPr eaLnBrk="1" hangingPunct="1"/>
            <a:r>
              <a:rPr lang="en-US" altLang="en-US"/>
              <a:t>32-bit Constants</a:t>
            </a:r>
            <a:endParaRPr lang="en-AU" altLang="en-US"/>
          </a:p>
        </p:txBody>
      </p:sp>
      <p:sp>
        <p:nvSpPr>
          <p:cNvPr id="56327" name="Rectangle 10"/>
          <p:cNvSpPr>
            <a:spLocks noGrp="1" noChangeArrowheads="1"/>
          </p:cNvSpPr>
          <p:nvPr>
            <p:ph type="body" idx="1"/>
          </p:nvPr>
        </p:nvSpPr>
        <p:spPr>
          <a:xfrm>
            <a:off x="684213" y="1125538"/>
            <a:ext cx="8270875" cy="3455987"/>
          </a:xfrm>
        </p:spPr>
        <p:txBody>
          <a:bodyPr/>
          <a:lstStyle/>
          <a:p>
            <a:pPr eaLnBrk="1" hangingPunct="1"/>
            <a:r>
              <a:rPr lang="en-US" altLang="en-US"/>
              <a:t>Most constants are small</a:t>
            </a:r>
          </a:p>
          <a:p>
            <a:pPr lvl="1" eaLnBrk="1" hangingPunct="1"/>
            <a:r>
              <a:rPr lang="en-US" altLang="en-US"/>
              <a:t>16-bit immediate is sufficient</a:t>
            </a:r>
          </a:p>
          <a:p>
            <a:pPr eaLnBrk="1" hangingPunct="1"/>
            <a:r>
              <a:rPr lang="en-US" altLang="en-US"/>
              <a:t>For the occasional 32-bit constant</a:t>
            </a:r>
          </a:p>
          <a:p>
            <a:pPr eaLnBrk="1" hangingPunct="1">
              <a:buFont typeface="Wingdings" charset="2"/>
              <a:buNone/>
            </a:pPr>
            <a:r>
              <a:rPr lang="en-US" altLang="en-US"/>
              <a:t>	</a:t>
            </a:r>
            <a:r>
              <a:rPr lang="en-US" altLang="en-US">
                <a:latin typeface="Lucida Console" charset="0"/>
              </a:rPr>
              <a:t>lui rt, constant</a:t>
            </a:r>
          </a:p>
          <a:p>
            <a:pPr lvl="1" eaLnBrk="1" hangingPunct="1"/>
            <a:r>
              <a:rPr lang="en-US" altLang="en-US"/>
              <a:t>Copies 16-bit constant to left 16 bits of rt</a:t>
            </a:r>
          </a:p>
          <a:p>
            <a:pPr lvl="1" eaLnBrk="1" hangingPunct="1"/>
            <a:r>
              <a:rPr lang="en-US" altLang="en-US"/>
              <a:t>Clears right 16 bits of rt to 0</a:t>
            </a:r>
            <a:endParaRPr lang="en-AU" altLang="en-US"/>
          </a:p>
        </p:txBody>
      </p:sp>
      <p:sp>
        <p:nvSpPr>
          <p:cNvPr id="56328" name="Text Box 5"/>
          <p:cNvSpPr txBox="1">
            <a:spLocks noChangeArrowheads="1"/>
          </p:cNvSpPr>
          <p:nvPr/>
        </p:nvSpPr>
        <p:spPr bwMode="auto">
          <a:xfrm>
            <a:off x="107950" y="4879975"/>
            <a:ext cx="205376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200" dirty="0" err="1" smtClean="0">
                <a:latin typeface="Lucida Console" charset="0"/>
              </a:rPr>
              <a:t>lui</a:t>
            </a:r>
            <a:r>
              <a:rPr lang="en-US" altLang="en-US" sz="2200" dirty="0" smtClean="0">
                <a:latin typeface="Lucida Console" charset="0"/>
              </a:rPr>
              <a:t> </a:t>
            </a:r>
            <a:r>
              <a:rPr lang="en-US" altLang="en-US" sz="2200" dirty="0">
                <a:latin typeface="Lucida Console" charset="0"/>
              </a:rPr>
              <a:t>$s0, 61</a:t>
            </a:r>
            <a:endParaRPr lang="en-AU" altLang="en-US" sz="2200" dirty="0">
              <a:latin typeface="Lucida Console" charset="0"/>
            </a:endParaRPr>
          </a:p>
        </p:txBody>
      </p:sp>
      <p:sp>
        <p:nvSpPr>
          <p:cNvPr id="56329" name="Text Box 6"/>
          <p:cNvSpPr txBox="1">
            <a:spLocks noChangeArrowheads="1"/>
          </p:cNvSpPr>
          <p:nvPr/>
        </p:nvSpPr>
        <p:spPr bwMode="auto">
          <a:xfrm>
            <a:off x="3363913" y="5521325"/>
            <a:ext cx="52038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a:t>0000 0000 0111 1101 0000 1001 0000 0000</a:t>
            </a:r>
            <a:endParaRPr lang="en-AU" altLang="en-US" sz="2000"/>
          </a:p>
        </p:txBody>
      </p:sp>
      <p:sp>
        <p:nvSpPr>
          <p:cNvPr id="56330" name="Text Box 7"/>
          <p:cNvSpPr txBox="1">
            <a:spLocks noChangeArrowheads="1"/>
          </p:cNvSpPr>
          <p:nvPr/>
        </p:nvSpPr>
        <p:spPr bwMode="auto">
          <a:xfrm>
            <a:off x="107950" y="5527675"/>
            <a:ext cx="32131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200">
                <a:latin typeface="Lucida Console" charset="0"/>
              </a:rPr>
              <a:t>ori $s0, $s0, 2304</a:t>
            </a:r>
            <a:endParaRPr lang="en-AU" altLang="en-US" sz="2200">
              <a:latin typeface="Lucida Console" charset="0"/>
            </a:endParaRPr>
          </a:p>
        </p:txBody>
      </p:sp>
      <p:sp>
        <p:nvSpPr>
          <p:cNvPr id="56331" name="Text Box 8"/>
          <p:cNvSpPr txBox="1">
            <a:spLocks noChangeArrowheads="1"/>
          </p:cNvSpPr>
          <p:nvPr/>
        </p:nvSpPr>
        <p:spPr bwMode="auto">
          <a:xfrm rot="5400000">
            <a:off x="5757069" y="3020219"/>
            <a:ext cx="64071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solidFill>
                  <a:schemeClr val="folHlink"/>
                </a:solidFill>
              </a:rPr>
              <a:t>§2.10 MIPS Addressing for 32-Bit Immediates and Addresses</a:t>
            </a:r>
          </a:p>
        </p:txBody>
      </p:sp>
    </p:spTree>
    <p:extLst>
      <p:ext uri="{BB962C8B-B14F-4D97-AF65-F5344CB8AC3E}">
        <p14:creationId xmlns:p14="http://schemas.microsoft.com/office/powerpoint/2010/main" val="815444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2 — Instructions: Language of the Computer — </a:t>
            </a:r>
            <a:fld id="{9ABDD468-A94B-A449-AFB5-ECA7A0114217}" type="slidenum">
              <a:rPr lang="en-AU" altLang="en-US"/>
              <a:pPr/>
              <a:t>3</a:t>
            </a:fld>
            <a:endParaRPr lang="en-AU" altLang="en-US"/>
          </a:p>
        </p:txBody>
      </p:sp>
      <p:sp>
        <p:nvSpPr>
          <p:cNvPr id="65539" name="Rectangle 2"/>
          <p:cNvSpPr>
            <a:spLocks noGrp="1" noChangeArrowheads="1"/>
          </p:cNvSpPr>
          <p:nvPr>
            <p:ph type="title"/>
          </p:nvPr>
        </p:nvSpPr>
        <p:spPr>
          <a:xfrm>
            <a:off x="684213" y="206375"/>
            <a:ext cx="8259762" cy="701675"/>
          </a:xfrm>
        </p:spPr>
        <p:txBody>
          <a:bodyPr/>
          <a:lstStyle/>
          <a:p>
            <a:pPr eaLnBrk="1" hangingPunct="1"/>
            <a:r>
              <a:rPr lang="en-US" altLang="en-US" sz="4000"/>
              <a:t>Assembler Pseudoinstructions</a:t>
            </a:r>
            <a:endParaRPr lang="en-AU" altLang="en-US" sz="4000"/>
          </a:p>
        </p:txBody>
      </p:sp>
      <p:sp>
        <p:nvSpPr>
          <p:cNvPr id="65540" name="Rectangle 3"/>
          <p:cNvSpPr>
            <a:spLocks noGrp="1" noChangeArrowheads="1"/>
          </p:cNvSpPr>
          <p:nvPr>
            <p:ph type="body" idx="1"/>
          </p:nvPr>
        </p:nvSpPr>
        <p:spPr/>
        <p:txBody>
          <a:bodyPr/>
          <a:lstStyle/>
          <a:p>
            <a:pPr eaLnBrk="1" hangingPunct="1">
              <a:tabLst>
                <a:tab pos="3409950" algn="l"/>
                <a:tab pos="4038600" algn="l"/>
              </a:tabLst>
            </a:pPr>
            <a:r>
              <a:rPr lang="en-US" altLang="en-US"/>
              <a:t>Most assembler instructions represent machine instructions one-to-one</a:t>
            </a:r>
          </a:p>
          <a:p>
            <a:pPr eaLnBrk="1" hangingPunct="1">
              <a:tabLst>
                <a:tab pos="3409950" algn="l"/>
                <a:tab pos="4038600" algn="l"/>
              </a:tabLst>
            </a:pPr>
            <a:r>
              <a:rPr lang="en-US" altLang="en-US"/>
              <a:t>Pseudoinstructions: figments of the assembler’s imagination</a:t>
            </a:r>
          </a:p>
          <a:p>
            <a:pPr eaLnBrk="1" hangingPunct="1">
              <a:buFont typeface="Wingdings" charset="2"/>
              <a:buNone/>
              <a:tabLst>
                <a:tab pos="3409950" algn="l"/>
                <a:tab pos="4038600" algn="l"/>
              </a:tabLst>
            </a:pPr>
            <a:r>
              <a:rPr lang="en-US" altLang="en-US" sz="2400">
                <a:latin typeface="Lucida Console" charset="0"/>
              </a:rPr>
              <a:t>	move $t0, $t1</a:t>
            </a:r>
            <a:r>
              <a:rPr lang="en-US" altLang="en-US" sz="2800"/>
              <a:t>	</a:t>
            </a:r>
            <a:r>
              <a:rPr lang="en-US" altLang="en-US" sz="2800">
                <a:ea typeface="Arial" charset="0"/>
                <a:cs typeface="Arial" charset="0"/>
              </a:rPr>
              <a:t>→</a:t>
            </a:r>
            <a:r>
              <a:rPr lang="en-US" altLang="en-US" sz="2800"/>
              <a:t>	</a:t>
            </a:r>
            <a:r>
              <a:rPr lang="en-US" altLang="en-US" sz="2400">
                <a:latin typeface="Lucida Console" charset="0"/>
              </a:rPr>
              <a:t>add $t0, $zero, $t1</a:t>
            </a:r>
          </a:p>
          <a:p>
            <a:pPr eaLnBrk="1" hangingPunct="1">
              <a:buFont typeface="Wingdings" charset="2"/>
              <a:buNone/>
              <a:tabLst>
                <a:tab pos="3409950" algn="l"/>
                <a:tab pos="4038600" algn="l"/>
              </a:tabLst>
            </a:pPr>
            <a:r>
              <a:rPr lang="en-US" altLang="en-US" sz="2400">
                <a:latin typeface="Lucida Console" charset="0"/>
              </a:rPr>
              <a:t>	blt $t0, $t1, L</a:t>
            </a:r>
            <a:r>
              <a:rPr lang="en-US" altLang="en-US" sz="2800"/>
              <a:t>	 </a:t>
            </a:r>
            <a:r>
              <a:rPr lang="en-US" altLang="en-US" sz="2800">
                <a:ea typeface="Arial" charset="0"/>
                <a:cs typeface="Arial" charset="0"/>
              </a:rPr>
              <a:t>→</a:t>
            </a:r>
            <a:r>
              <a:rPr lang="en-US" altLang="en-US" sz="2800"/>
              <a:t> 	</a:t>
            </a:r>
            <a:r>
              <a:rPr lang="en-US" altLang="en-US" sz="2400">
                <a:latin typeface="Lucida Console" charset="0"/>
              </a:rPr>
              <a:t>slt $at, $t0, $t1</a:t>
            </a:r>
            <a:r>
              <a:rPr lang="en-US" altLang="en-US" sz="2800"/>
              <a:t/>
            </a:r>
            <a:br>
              <a:rPr lang="en-US" altLang="en-US" sz="2800"/>
            </a:br>
            <a:r>
              <a:rPr lang="en-US" altLang="en-US" sz="2800"/>
              <a:t>		</a:t>
            </a:r>
            <a:r>
              <a:rPr lang="en-US" altLang="en-US" sz="2400">
                <a:latin typeface="Lucida Console" charset="0"/>
              </a:rPr>
              <a:t>bne $at, $zero, L</a:t>
            </a:r>
          </a:p>
          <a:p>
            <a:pPr lvl="1" eaLnBrk="1" hangingPunct="1">
              <a:tabLst>
                <a:tab pos="3409950" algn="l"/>
                <a:tab pos="4038600" algn="l"/>
              </a:tabLst>
            </a:pPr>
            <a:r>
              <a:rPr lang="en-US" altLang="en-US"/>
              <a:t>$at (register 1): assembler temporary</a:t>
            </a:r>
          </a:p>
        </p:txBody>
      </p:sp>
    </p:spTree>
    <p:extLst>
      <p:ext uri="{BB962C8B-B14F-4D97-AF65-F5344CB8AC3E}">
        <p14:creationId xmlns:p14="http://schemas.microsoft.com/office/powerpoint/2010/main" val="1071262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2 — Instructions: Language of the Computer — </a:t>
            </a:r>
            <a:fld id="{D0D300D8-D589-8845-AF87-10626E98A883}" type="slidenum">
              <a:rPr lang="en-AU" altLang="en-US"/>
              <a:pPr/>
              <a:t>4</a:t>
            </a:fld>
            <a:endParaRPr lang="en-AU" altLang="en-US"/>
          </a:p>
        </p:txBody>
      </p:sp>
      <p:sp>
        <p:nvSpPr>
          <p:cNvPr id="57347" name="Rectangle 2"/>
          <p:cNvSpPr>
            <a:spLocks noGrp="1" noChangeArrowheads="1"/>
          </p:cNvSpPr>
          <p:nvPr>
            <p:ph type="title"/>
          </p:nvPr>
        </p:nvSpPr>
        <p:spPr/>
        <p:txBody>
          <a:bodyPr/>
          <a:lstStyle/>
          <a:p>
            <a:pPr eaLnBrk="1" hangingPunct="1"/>
            <a:r>
              <a:rPr lang="en-US" altLang="en-US"/>
              <a:t>Branch Addressing</a:t>
            </a:r>
            <a:endParaRPr lang="en-AU" altLang="en-US"/>
          </a:p>
        </p:txBody>
      </p:sp>
      <p:sp>
        <p:nvSpPr>
          <p:cNvPr id="57348" name="Rectangle 3"/>
          <p:cNvSpPr>
            <a:spLocks noGrp="1" noChangeArrowheads="1"/>
          </p:cNvSpPr>
          <p:nvPr>
            <p:ph type="body" idx="1"/>
          </p:nvPr>
        </p:nvSpPr>
        <p:spPr>
          <a:xfrm>
            <a:off x="684213" y="1125538"/>
            <a:ext cx="8270875" cy="2381250"/>
          </a:xfrm>
        </p:spPr>
        <p:txBody>
          <a:bodyPr/>
          <a:lstStyle/>
          <a:p>
            <a:pPr eaLnBrk="1" hangingPunct="1"/>
            <a:r>
              <a:rPr lang="en-US" altLang="en-US"/>
              <a:t>Branch instructions specify</a:t>
            </a:r>
          </a:p>
          <a:p>
            <a:pPr lvl="1" eaLnBrk="1" hangingPunct="1"/>
            <a:r>
              <a:rPr lang="en-US" altLang="en-US"/>
              <a:t>Opcode, two registers, target address</a:t>
            </a:r>
          </a:p>
          <a:p>
            <a:pPr eaLnBrk="1" hangingPunct="1"/>
            <a:r>
              <a:rPr lang="en-US" altLang="en-US"/>
              <a:t>Most branch targets are near branch</a:t>
            </a:r>
          </a:p>
          <a:p>
            <a:pPr lvl="1" eaLnBrk="1" hangingPunct="1"/>
            <a:r>
              <a:rPr lang="en-US" altLang="en-US"/>
              <a:t>Forward or backward</a:t>
            </a:r>
            <a:endParaRPr lang="en-AU" altLang="en-US"/>
          </a:p>
        </p:txBody>
      </p:sp>
      <p:grpSp>
        <p:nvGrpSpPr>
          <p:cNvPr id="57349" name="Group 4"/>
          <p:cNvGrpSpPr>
            <a:grpSpLocks/>
          </p:cNvGrpSpPr>
          <p:nvPr/>
        </p:nvGrpSpPr>
        <p:grpSpPr bwMode="auto">
          <a:xfrm>
            <a:off x="1403350" y="3740150"/>
            <a:ext cx="6913563" cy="773113"/>
            <a:chOff x="884" y="981"/>
            <a:chExt cx="4355" cy="487"/>
          </a:xfrm>
        </p:grpSpPr>
        <p:sp>
          <p:nvSpPr>
            <p:cNvPr id="57351" name="Text Box 5"/>
            <p:cNvSpPr txBox="1">
              <a:spLocks noChangeArrowheads="1"/>
            </p:cNvSpPr>
            <p:nvPr/>
          </p:nvSpPr>
          <p:spPr bwMode="auto">
            <a:xfrm>
              <a:off x="884"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a:t>op</a:t>
              </a:r>
              <a:endParaRPr lang="en-AU" altLang="en-US" sz="2000"/>
            </a:p>
          </p:txBody>
        </p:sp>
        <p:sp>
          <p:nvSpPr>
            <p:cNvPr id="57352" name="Text Box 6"/>
            <p:cNvSpPr txBox="1">
              <a:spLocks noChangeArrowheads="1"/>
            </p:cNvSpPr>
            <p:nvPr/>
          </p:nvSpPr>
          <p:spPr bwMode="auto">
            <a:xfrm>
              <a:off x="170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a:t>rs</a:t>
              </a:r>
              <a:endParaRPr lang="en-AU" altLang="en-US" sz="2000"/>
            </a:p>
          </p:txBody>
        </p:sp>
        <p:sp>
          <p:nvSpPr>
            <p:cNvPr id="57353" name="Text Box 7"/>
            <p:cNvSpPr txBox="1">
              <a:spLocks noChangeArrowheads="1"/>
            </p:cNvSpPr>
            <p:nvPr/>
          </p:nvSpPr>
          <p:spPr bwMode="auto">
            <a:xfrm>
              <a:off x="238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a:t>rt</a:t>
              </a:r>
              <a:endParaRPr lang="en-AU" altLang="en-US" sz="2000"/>
            </a:p>
          </p:txBody>
        </p:sp>
        <p:sp>
          <p:nvSpPr>
            <p:cNvPr id="57354" name="Text Box 8"/>
            <p:cNvSpPr txBox="1">
              <a:spLocks noChangeArrowheads="1"/>
            </p:cNvSpPr>
            <p:nvPr/>
          </p:nvSpPr>
          <p:spPr bwMode="auto">
            <a:xfrm>
              <a:off x="3061" y="981"/>
              <a:ext cx="2178"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a:t>constant or address</a:t>
              </a:r>
              <a:endParaRPr lang="en-AU" altLang="en-US" sz="2000"/>
            </a:p>
          </p:txBody>
        </p:sp>
        <p:sp>
          <p:nvSpPr>
            <p:cNvPr id="57355" name="Text Box 9"/>
            <p:cNvSpPr txBox="1">
              <a:spLocks noChangeArrowheads="1"/>
            </p:cNvSpPr>
            <p:nvPr/>
          </p:nvSpPr>
          <p:spPr bwMode="auto">
            <a:xfrm>
              <a:off x="1067"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a:t>6 bits</a:t>
              </a:r>
              <a:endParaRPr lang="en-AU" altLang="en-US" sz="1600"/>
            </a:p>
          </p:txBody>
        </p:sp>
        <p:sp>
          <p:nvSpPr>
            <p:cNvPr id="57356" name="Text Box 10"/>
            <p:cNvSpPr txBox="1">
              <a:spLocks noChangeArrowheads="1"/>
            </p:cNvSpPr>
            <p:nvPr/>
          </p:nvSpPr>
          <p:spPr bwMode="auto">
            <a:xfrm>
              <a:off x="183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a:t>5 bits</a:t>
              </a:r>
              <a:endParaRPr lang="en-AU" altLang="en-US" sz="1600"/>
            </a:p>
          </p:txBody>
        </p:sp>
        <p:sp>
          <p:nvSpPr>
            <p:cNvPr id="57357" name="Text Box 11"/>
            <p:cNvSpPr txBox="1">
              <a:spLocks noChangeArrowheads="1"/>
            </p:cNvSpPr>
            <p:nvPr/>
          </p:nvSpPr>
          <p:spPr bwMode="auto">
            <a:xfrm>
              <a:off x="2519"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a:t>5 bits</a:t>
              </a:r>
              <a:endParaRPr lang="en-AU" altLang="en-US" sz="1600"/>
            </a:p>
          </p:txBody>
        </p:sp>
        <p:sp>
          <p:nvSpPr>
            <p:cNvPr id="57358" name="Text Box 12"/>
            <p:cNvSpPr txBox="1">
              <a:spLocks noChangeArrowheads="1"/>
            </p:cNvSpPr>
            <p:nvPr/>
          </p:nvSpPr>
          <p:spPr bwMode="auto">
            <a:xfrm>
              <a:off x="3935" y="1256"/>
              <a:ext cx="4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a:t>16 bits</a:t>
              </a:r>
              <a:endParaRPr lang="en-AU" altLang="en-US" sz="1600"/>
            </a:p>
          </p:txBody>
        </p:sp>
      </p:grpSp>
      <p:sp>
        <p:nvSpPr>
          <p:cNvPr id="57350" name="Rectangle 13"/>
          <p:cNvSpPr>
            <a:spLocks noChangeArrowheads="1"/>
          </p:cNvSpPr>
          <p:nvPr/>
        </p:nvSpPr>
        <p:spPr bwMode="auto">
          <a:xfrm>
            <a:off x="1182688" y="4625975"/>
            <a:ext cx="7772400"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folHlink"/>
              </a:buClr>
              <a:buSzPct val="60000"/>
              <a:buFont typeface="Wingdings" charset="2"/>
              <a:buChar char="n"/>
            </a:pPr>
            <a:r>
              <a:rPr lang="en-US" altLang="en-US" sz="3200"/>
              <a:t>PC-relative addressing</a:t>
            </a:r>
          </a:p>
          <a:p>
            <a:pPr lvl="1" eaLnBrk="1" hangingPunct="1">
              <a:spcBef>
                <a:spcPct val="20000"/>
              </a:spcBef>
              <a:buClr>
                <a:schemeClr val="hlink"/>
              </a:buClr>
              <a:buSzPct val="55000"/>
              <a:buFont typeface="Wingdings" charset="2"/>
              <a:buChar char="n"/>
            </a:pPr>
            <a:r>
              <a:rPr lang="en-US" altLang="en-US" sz="2800"/>
              <a:t>Target address = PC + offset × 4</a:t>
            </a:r>
          </a:p>
          <a:p>
            <a:pPr lvl="1" eaLnBrk="1" hangingPunct="1">
              <a:spcBef>
                <a:spcPct val="20000"/>
              </a:spcBef>
              <a:buClr>
                <a:schemeClr val="hlink"/>
              </a:buClr>
              <a:buSzPct val="55000"/>
              <a:buFont typeface="Wingdings" charset="2"/>
              <a:buChar char="n"/>
            </a:pPr>
            <a:r>
              <a:rPr lang="en-US" altLang="en-US" sz="2800"/>
              <a:t>PC already incremented by 4 by this time</a:t>
            </a:r>
          </a:p>
        </p:txBody>
      </p:sp>
    </p:spTree>
    <p:extLst>
      <p:ext uri="{BB962C8B-B14F-4D97-AF65-F5344CB8AC3E}">
        <p14:creationId xmlns:p14="http://schemas.microsoft.com/office/powerpoint/2010/main" val="304714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2 — Instructions: Language of the Computer — </a:t>
            </a:r>
            <a:fld id="{494C8C3D-A91B-DD42-B1A9-05547B2052FF}" type="slidenum">
              <a:rPr lang="en-AU" altLang="en-US"/>
              <a:pPr/>
              <a:t>5</a:t>
            </a:fld>
            <a:endParaRPr lang="en-AU" altLang="en-US"/>
          </a:p>
        </p:txBody>
      </p:sp>
      <p:sp>
        <p:nvSpPr>
          <p:cNvPr id="58371" name="Rectangle 2"/>
          <p:cNvSpPr>
            <a:spLocks noGrp="1" noChangeArrowheads="1"/>
          </p:cNvSpPr>
          <p:nvPr>
            <p:ph type="title"/>
          </p:nvPr>
        </p:nvSpPr>
        <p:spPr/>
        <p:txBody>
          <a:bodyPr/>
          <a:lstStyle/>
          <a:p>
            <a:pPr eaLnBrk="1" hangingPunct="1"/>
            <a:r>
              <a:rPr lang="en-US" altLang="en-US"/>
              <a:t>Jump Addressing</a:t>
            </a:r>
            <a:endParaRPr lang="en-AU" altLang="en-US"/>
          </a:p>
        </p:txBody>
      </p:sp>
      <p:sp>
        <p:nvSpPr>
          <p:cNvPr id="58372" name="Rectangle 3"/>
          <p:cNvSpPr>
            <a:spLocks noGrp="1" noChangeArrowheads="1"/>
          </p:cNvSpPr>
          <p:nvPr>
            <p:ph type="body" idx="1"/>
          </p:nvPr>
        </p:nvSpPr>
        <p:spPr>
          <a:xfrm>
            <a:off x="684213" y="1125538"/>
            <a:ext cx="8270875" cy="1843087"/>
          </a:xfrm>
        </p:spPr>
        <p:txBody>
          <a:bodyPr/>
          <a:lstStyle/>
          <a:p>
            <a:pPr eaLnBrk="1" hangingPunct="1"/>
            <a:r>
              <a:rPr lang="en-US" altLang="en-US"/>
              <a:t>Jump (</a:t>
            </a:r>
            <a:r>
              <a:rPr lang="en-US" altLang="en-US">
                <a:latin typeface="Lucida Console" charset="0"/>
              </a:rPr>
              <a:t>j</a:t>
            </a:r>
            <a:r>
              <a:rPr lang="en-US" altLang="en-US"/>
              <a:t> and </a:t>
            </a:r>
            <a:r>
              <a:rPr lang="en-US" altLang="en-US">
                <a:latin typeface="Lucida Console" charset="0"/>
              </a:rPr>
              <a:t>jal</a:t>
            </a:r>
            <a:r>
              <a:rPr lang="en-US" altLang="en-US"/>
              <a:t>) targets could be anywhere in text segment</a:t>
            </a:r>
          </a:p>
          <a:p>
            <a:pPr lvl="1" eaLnBrk="1" hangingPunct="1"/>
            <a:r>
              <a:rPr lang="en-US" altLang="en-US"/>
              <a:t>Encode full address in instruction</a:t>
            </a:r>
            <a:endParaRPr lang="en-AU" altLang="en-US"/>
          </a:p>
        </p:txBody>
      </p:sp>
      <p:grpSp>
        <p:nvGrpSpPr>
          <p:cNvPr id="58373" name="Group 4"/>
          <p:cNvGrpSpPr>
            <a:grpSpLocks/>
          </p:cNvGrpSpPr>
          <p:nvPr/>
        </p:nvGrpSpPr>
        <p:grpSpPr bwMode="auto">
          <a:xfrm>
            <a:off x="1403350" y="3165475"/>
            <a:ext cx="6913563" cy="773113"/>
            <a:chOff x="884" y="2356"/>
            <a:chExt cx="4355" cy="487"/>
          </a:xfrm>
        </p:grpSpPr>
        <p:sp>
          <p:nvSpPr>
            <p:cNvPr id="58375" name="Text Box 5"/>
            <p:cNvSpPr txBox="1">
              <a:spLocks noChangeArrowheads="1"/>
            </p:cNvSpPr>
            <p:nvPr/>
          </p:nvSpPr>
          <p:spPr bwMode="auto">
            <a:xfrm>
              <a:off x="884" y="2356"/>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a:t>op</a:t>
              </a:r>
              <a:endParaRPr lang="en-AU" altLang="en-US" sz="2000"/>
            </a:p>
          </p:txBody>
        </p:sp>
        <p:sp>
          <p:nvSpPr>
            <p:cNvPr id="58376" name="Text Box 6"/>
            <p:cNvSpPr txBox="1">
              <a:spLocks noChangeArrowheads="1"/>
            </p:cNvSpPr>
            <p:nvPr/>
          </p:nvSpPr>
          <p:spPr bwMode="auto">
            <a:xfrm>
              <a:off x="1701" y="2356"/>
              <a:ext cx="3538"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a:t>address</a:t>
              </a:r>
              <a:endParaRPr lang="en-AU" altLang="en-US" sz="2000"/>
            </a:p>
          </p:txBody>
        </p:sp>
        <p:sp>
          <p:nvSpPr>
            <p:cNvPr id="58377" name="Text Box 7"/>
            <p:cNvSpPr txBox="1">
              <a:spLocks noChangeArrowheads="1"/>
            </p:cNvSpPr>
            <p:nvPr/>
          </p:nvSpPr>
          <p:spPr bwMode="auto">
            <a:xfrm>
              <a:off x="1067" y="2631"/>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a:t>6 bits</a:t>
              </a:r>
              <a:endParaRPr lang="en-AU" altLang="en-US" sz="1600"/>
            </a:p>
          </p:txBody>
        </p:sp>
        <p:sp>
          <p:nvSpPr>
            <p:cNvPr id="58378" name="Text Box 8"/>
            <p:cNvSpPr txBox="1">
              <a:spLocks noChangeArrowheads="1"/>
            </p:cNvSpPr>
            <p:nvPr/>
          </p:nvSpPr>
          <p:spPr bwMode="auto">
            <a:xfrm>
              <a:off x="3244" y="2617"/>
              <a:ext cx="4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a:t>26 bits</a:t>
              </a:r>
              <a:endParaRPr lang="en-AU" altLang="en-US" sz="1600"/>
            </a:p>
          </p:txBody>
        </p:sp>
      </p:grpSp>
      <p:sp>
        <p:nvSpPr>
          <p:cNvPr id="58374" name="Rectangle 9"/>
          <p:cNvSpPr>
            <a:spLocks noChangeArrowheads="1"/>
          </p:cNvSpPr>
          <p:nvPr/>
        </p:nvSpPr>
        <p:spPr bwMode="auto">
          <a:xfrm>
            <a:off x="684213" y="4076700"/>
            <a:ext cx="7772400"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folHlink"/>
              </a:buClr>
              <a:buSzPct val="60000"/>
              <a:buFont typeface="Wingdings" charset="2"/>
              <a:buChar char="n"/>
            </a:pPr>
            <a:r>
              <a:rPr lang="en-US" altLang="en-US" sz="3200"/>
              <a:t>(Pseudo)Direct jump addressing</a:t>
            </a:r>
          </a:p>
          <a:p>
            <a:pPr lvl="1" eaLnBrk="1" hangingPunct="1">
              <a:spcBef>
                <a:spcPct val="20000"/>
              </a:spcBef>
              <a:buClr>
                <a:schemeClr val="hlink"/>
              </a:buClr>
              <a:buSzPct val="55000"/>
              <a:buFont typeface="Wingdings" charset="2"/>
              <a:buChar char="n"/>
            </a:pPr>
            <a:r>
              <a:rPr lang="en-US" altLang="en-US" sz="2800"/>
              <a:t>Target address = PC</a:t>
            </a:r>
            <a:r>
              <a:rPr lang="en-US" altLang="en-US" sz="2800" baseline="-25000"/>
              <a:t>31…28</a:t>
            </a:r>
            <a:r>
              <a:rPr lang="en-US" altLang="en-US" sz="2800"/>
              <a:t> : (address × 4)</a:t>
            </a:r>
          </a:p>
        </p:txBody>
      </p:sp>
    </p:spTree>
    <p:extLst>
      <p:ext uri="{BB962C8B-B14F-4D97-AF65-F5344CB8AC3E}">
        <p14:creationId xmlns:p14="http://schemas.microsoft.com/office/powerpoint/2010/main" val="1513259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Example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95592199"/>
              </p:ext>
            </p:extLst>
          </p:nvPr>
        </p:nvGraphicFramePr>
        <p:xfrm>
          <a:off x="2627784" y="2060848"/>
          <a:ext cx="3671887" cy="2952751"/>
        </p:xfrm>
        <a:graphic>
          <a:graphicData uri="http://schemas.openxmlformats.org/drawingml/2006/table">
            <a:tbl>
              <a:tblPr/>
              <a:tblGrid>
                <a:gridCol w="3671887"/>
              </a:tblGrid>
              <a:tr h="422275">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Lucida Console" charset="0"/>
                        </a:rPr>
                        <a:t>Loop: </a:t>
                      </a:r>
                      <a:r>
                        <a:rPr kumimoji="0" lang="en-US" altLang="en-US" sz="1800" b="0" i="0" u="none" strike="noStrike" cap="none" normalizeH="0" baseline="0" dirty="0" err="1">
                          <a:ln>
                            <a:noFill/>
                          </a:ln>
                          <a:solidFill>
                            <a:schemeClr val="tx1"/>
                          </a:solidFill>
                          <a:effectLst/>
                          <a:latin typeface="Lucida Console" charset="0"/>
                        </a:rPr>
                        <a:t>sll</a:t>
                      </a:r>
                      <a:r>
                        <a:rPr kumimoji="0" lang="en-US" altLang="en-US" sz="1800" b="0" i="0" u="none" strike="noStrike" cap="none" normalizeH="0" baseline="0" dirty="0">
                          <a:ln>
                            <a:noFill/>
                          </a:ln>
                          <a:solidFill>
                            <a:schemeClr val="tx1"/>
                          </a:solidFill>
                          <a:effectLst/>
                          <a:latin typeface="Lucida Console" charset="0"/>
                        </a:rPr>
                        <a:t>  $t1, $s3, 2</a:t>
                      </a:r>
                      <a:endParaRPr kumimoji="0" lang="en-AU" altLang="en-US" sz="1800" b="0" i="0" u="none" strike="noStrike" cap="none" normalizeH="0" baseline="0" dirty="0">
                        <a:ln>
                          <a:noFill/>
                        </a:ln>
                        <a:solidFill>
                          <a:schemeClr val="tx1"/>
                        </a:solidFill>
                        <a:effectLst/>
                        <a:latin typeface="Lucida Console"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20688">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Lucida Console" charset="0"/>
                        </a:rPr>
                        <a:t>      add  $t1, $t1, $s6</a:t>
                      </a:r>
                      <a:endParaRPr kumimoji="0" lang="en-AU" altLang="en-US" sz="1800" b="0" i="0" u="none" strike="noStrike" cap="none" normalizeH="0" baseline="0">
                        <a:ln>
                          <a:noFill/>
                        </a:ln>
                        <a:solidFill>
                          <a:schemeClr val="tx1"/>
                        </a:solidFill>
                        <a:effectLst/>
                        <a:latin typeface="Lucida Console"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22275">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Lucida Console" charset="0"/>
                        </a:rPr>
                        <a:t>      lw   $t0, 0($t1)</a:t>
                      </a:r>
                      <a:endParaRPr kumimoji="0" lang="en-AU" altLang="en-US" sz="1800" b="0" i="0" u="none" strike="noStrike" cap="none" normalizeH="0" baseline="0">
                        <a:ln>
                          <a:noFill/>
                        </a:ln>
                        <a:solidFill>
                          <a:schemeClr val="tx1"/>
                        </a:solidFill>
                        <a:effectLst/>
                        <a:latin typeface="Lucida Console"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22275">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Lucida Console" charset="0"/>
                        </a:rPr>
                        <a:t>      </a:t>
                      </a:r>
                      <a:r>
                        <a:rPr kumimoji="0" lang="en-US" altLang="en-US" sz="1800" b="0" i="0" u="none" strike="noStrike" cap="none" normalizeH="0" baseline="0" dirty="0" err="1">
                          <a:ln>
                            <a:noFill/>
                          </a:ln>
                          <a:solidFill>
                            <a:schemeClr val="tx1"/>
                          </a:solidFill>
                          <a:effectLst/>
                          <a:latin typeface="Lucida Console" charset="0"/>
                        </a:rPr>
                        <a:t>bne</a:t>
                      </a:r>
                      <a:r>
                        <a:rPr kumimoji="0" lang="en-US" altLang="en-US" sz="1800" b="0" i="0" u="none" strike="noStrike" cap="none" normalizeH="0" baseline="0" dirty="0">
                          <a:ln>
                            <a:noFill/>
                          </a:ln>
                          <a:solidFill>
                            <a:schemeClr val="tx1"/>
                          </a:solidFill>
                          <a:effectLst/>
                          <a:latin typeface="Lucida Console" charset="0"/>
                        </a:rPr>
                        <a:t>  $t0, $s5, Exit</a:t>
                      </a:r>
                      <a:endParaRPr kumimoji="0" lang="en-AU" altLang="en-US" sz="1800" b="0" i="0" u="none" strike="noStrike" cap="none" normalizeH="0" baseline="0" dirty="0">
                        <a:ln>
                          <a:noFill/>
                        </a:ln>
                        <a:solidFill>
                          <a:schemeClr val="tx1"/>
                        </a:solidFill>
                        <a:effectLst/>
                        <a:latin typeface="Lucida Console"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22275">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Lucida Console" charset="0"/>
                        </a:rPr>
                        <a:t>      </a:t>
                      </a:r>
                      <a:r>
                        <a:rPr kumimoji="0" lang="en-US" altLang="en-US" sz="1800" b="0" i="0" u="none" strike="noStrike" cap="none" normalizeH="0" baseline="0" dirty="0" err="1">
                          <a:ln>
                            <a:noFill/>
                          </a:ln>
                          <a:solidFill>
                            <a:schemeClr val="tx1"/>
                          </a:solidFill>
                          <a:effectLst/>
                          <a:latin typeface="Lucida Console" charset="0"/>
                        </a:rPr>
                        <a:t>addi</a:t>
                      </a:r>
                      <a:r>
                        <a:rPr kumimoji="0" lang="en-US" altLang="en-US" sz="1800" b="0" i="0" u="none" strike="noStrike" cap="none" normalizeH="0" baseline="0" dirty="0">
                          <a:ln>
                            <a:noFill/>
                          </a:ln>
                          <a:solidFill>
                            <a:schemeClr val="tx1"/>
                          </a:solidFill>
                          <a:effectLst/>
                          <a:latin typeface="Lucida Console" charset="0"/>
                        </a:rPr>
                        <a:t> $s3, $s3, 1</a:t>
                      </a:r>
                      <a:endParaRPr kumimoji="0" lang="en-AU" altLang="en-US" sz="1800" b="0" i="0" u="none" strike="noStrike" cap="none" normalizeH="0" baseline="0" dirty="0">
                        <a:ln>
                          <a:noFill/>
                        </a:ln>
                        <a:solidFill>
                          <a:schemeClr val="tx1"/>
                        </a:solidFill>
                        <a:effectLst/>
                        <a:latin typeface="Lucida Console"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20688">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Lucida Console" charset="0"/>
                        </a:rPr>
                        <a:t>      j    Loop</a:t>
                      </a:r>
                      <a:endParaRPr kumimoji="0" lang="en-AU" altLang="en-US" sz="1800" b="0" i="0" u="none" strike="noStrike" cap="none" normalizeH="0" baseline="0" dirty="0">
                        <a:ln>
                          <a:noFill/>
                        </a:ln>
                        <a:solidFill>
                          <a:schemeClr val="tx1"/>
                        </a:solidFill>
                        <a:effectLst/>
                        <a:latin typeface="Lucida Console"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22275">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Lucida Console" charset="0"/>
                        </a:rPr>
                        <a:t>Exit: …</a:t>
                      </a:r>
                      <a:endParaRPr kumimoji="0" lang="en-AU" altLang="en-US" sz="1800" b="0" i="0" u="none" strike="noStrike" cap="none" normalizeH="0" baseline="0" dirty="0">
                        <a:ln>
                          <a:noFill/>
                        </a:ln>
                        <a:solidFill>
                          <a:schemeClr val="tx1"/>
                        </a:solidFill>
                        <a:effectLst/>
                        <a:latin typeface="Lucida Console"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4" name="Footer Placeholder 3"/>
          <p:cNvSpPr>
            <a:spLocks noGrp="1"/>
          </p:cNvSpPr>
          <p:nvPr>
            <p:ph type="ftr" sz="quarter" idx="10"/>
          </p:nvPr>
        </p:nvSpPr>
        <p:spPr/>
        <p:txBody>
          <a:bodyPr/>
          <a:lstStyle/>
          <a:p>
            <a:pPr>
              <a:defRPr/>
            </a:pPr>
            <a:r>
              <a:rPr lang="en-AU" altLang="en-US" smtClean="0"/>
              <a:t>Chapter 1 — Computer Abstractions and Technology — </a:t>
            </a:r>
            <a:fld id="{A562C786-EE3F-FD40-B876-B6D46C614EF3}" type="slidenum">
              <a:rPr lang="en-AU" altLang="en-US" smtClean="0"/>
              <a:pPr>
                <a:defRPr/>
              </a:pPr>
              <a:t>6</a:t>
            </a:fld>
            <a:endParaRPr lang="en-AU" altLang="en-US"/>
          </a:p>
        </p:txBody>
      </p:sp>
    </p:spTree>
    <p:extLst>
      <p:ext uri="{BB962C8B-B14F-4D97-AF65-F5344CB8AC3E}">
        <p14:creationId xmlns:p14="http://schemas.microsoft.com/office/powerpoint/2010/main" val="778988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2 — Instructions: Language of the Computer — </a:t>
            </a:r>
            <a:fld id="{564CCB12-E6E8-4A4D-B1C3-57B71377C4BD}" type="slidenum">
              <a:rPr lang="en-AU" altLang="en-US"/>
              <a:pPr/>
              <a:t>7</a:t>
            </a:fld>
            <a:endParaRPr lang="en-AU" altLang="en-US"/>
          </a:p>
        </p:txBody>
      </p:sp>
      <p:sp>
        <p:nvSpPr>
          <p:cNvPr id="59395" name="Rectangle 2"/>
          <p:cNvSpPr>
            <a:spLocks noGrp="1" noChangeArrowheads="1"/>
          </p:cNvSpPr>
          <p:nvPr>
            <p:ph type="title"/>
          </p:nvPr>
        </p:nvSpPr>
        <p:spPr/>
        <p:txBody>
          <a:bodyPr/>
          <a:lstStyle/>
          <a:p>
            <a:pPr eaLnBrk="1" hangingPunct="1"/>
            <a:r>
              <a:rPr lang="en-US" altLang="en-US"/>
              <a:t>Target Addressing Example</a:t>
            </a:r>
            <a:endParaRPr lang="en-AU" altLang="en-US"/>
          </a:p>
        </p:txBody>
      </p:sp>
      <p:sp>
        <p:nvSpPr>
          <p:cNvPr id="59396" name="Rectangle 3"/>
          <p:cNvSpPr>
            <a:spLocks noGrp="1" noChangeArrowheads="1"/>
          </p:cNvSpPr>
          <p:nvPr>
            <p:ph type="body" idx="1"/>
          </p:nvPr>
        </p:nvSpPr>
        <p:spPr>
          <a:xfrm>
            <a:off x="684213" y="1125538"/>
            <a:ext cx="8270875" cy="1228725"/>
          </a:xfrm>
        </p:spPr>
        <p:txBody>
          <a:bodyPr/>
          <a:lstStyle/>
          <a:p>
            <a:pPr eaLnBrk="1" hangingPunct="1"/>
            <a:r>
              <a:rPr lang="en-US" altLang="en-US" dirty="0"/>
              <a:t>Loop code from earlier example</a:t>
            </a:r>
          </a:p>
          <a:p>
            <a:pPr lvl="1" eaLnBrk="1" hangingPunct="1"/>
            <a:r>
              <a:rPr lang="en-US" altLang="en-US" dirty="0"/>
              <a:t>Assume Loop at location </a:t>
            </a:r>
            <a:r>
              <a:rPr lang="en-US" altLang="en-US" dirty="0" smtClean="0"/>
              <a:t>60000</a:t>
            </a:r>
            <a:endParaRPr lang="en-AU" altLang="en-US" sz="2000" dirty="0">
              <a:solidFill>
                <a:schemeClr val="folHlink"/>
              </a:solidFill>
              <a:latin typeface="Lucida Console" charset="0"/>
            </a:endParaRPr>
          </a:p>
        </p:txBody>
      </p:sp>
      <p:graphicFrame>
        <p:nvGraphicFramePr>
          <p:cNvPr id="332877" name="Group 77"/>
          <p:cNvGraphicFramePr>
            <a:graphicFrameLocks noGrp="1"/>
          </p:cNvGraphicFramePr>
          <p:nvPr>
            <p:extLst>
              <p:ext uri="{D42A27DB-BD31-4B8C-83A1-F6EECF244321}">
                <p14:modId xmlns:p14="http://schemas.microsoft.com/office/powerpoint/2010/main" val="456858556"/>
              </p:ext>
            </p:extLst>
          </p:nvPr>
        </p:nvGraphicFramePr>
        <p:xfrm>
          <a:off x="684213" y="2708275"/>
          <a:ext cx="8202612" cy="2952751"/>
        </p:xfrm>
        <a:graphic>
          <a:graphicData uri="http://schemas.openxmlformats.org/drawingml/2006/table">
            <a:tbl>
              <a:tblPr/>
              <a:tblGrid>
                <a:gridCol w="3671887"/>
                <a:gridCol w="863600"/>
                <a:gridCol w="611188"/>
                <a:gridCol w="611187"/>
                <a:gridCol w="611188"/>
                <a:gridCol w="611187"/>
                <a:gridCol w="611188"/>
                <a:gridCol w="611187"/>
              </a:tblGrid>
              <a:tr h="422275">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Lucida Console" charset="0"/>
                        </a:rPr>
                        <a:t>Loop: </a:t>
                      </a:r>
                      <a:r>
                        <a:rPr kumimoji="0" lang="en-US" altLang="en-US" sz="1800" b="0" i="0" u="none" strike="noStrike" cap="none" normalizeH="0" baseline="0" dirty="0" err="1">
                          <a:ln>
                            <a:noFill/>
                          </a:ln>
                          <a:solidFill>
                            <a:schemeClr val="tx1"/>
                          </a:solidFill>
                          <a:effectLst/>
                          <a:latin typeface="Lucida Console" charset="0"/>
                        </a:rPr>
                        <a:t>sll</a:t>
                      </a:r>
                      <a:r>
                        <a:rPr kumimoji="0" lang="en-US" altLang="en-US" sz="1800" b="0" i="0" u="none" strike="noStrike" cap="none" normalizeH="0" baseline="0" dirty="0">
                          <a:ln>
                            <a:noFill/>
                          </a:ln>
                          <a:solidFill>
                            <a:schemeClr val="tx1"/>
                          </a:solidFill>
                          <a:effectLst/>
                          <a:latin typeface="Lucida Console" charset="0"/>
                        </a:rPr>
                        <a:t>  $t1, $s3, 2</a:t>
                      </a:r>
                      <a:endParaRPr kumimoji="0" lang="en-AU" altLang="en-US" sz="1800" b="0" i="0" u="none" strike="noStrike" cap="none" normalizeH="0" baseline="0" dirty="0">
                        <a:ln>
                          <a:noFill/>
                        </a:ln>
                        <a:solidFill>
                          <a:schemeClr val="tx1"/>
                        </a:solidFill>
                        <a:effectLst/>
                        <a:latin typeface="Lucida Console"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smtClean="0">
                          <a:ln>
                            <a:noFill/>
                          </a:ln>
                          <a:solidFill>
                            <a:schemeClr val="tx1"/>
                          </a:solidFill>
                          <a:effectLst/>
                          <a:latin typeface="Arial" charset="0"/>
                        </a:rPr>
                        <a:t>60000</a:t>
                      </a:r>
                      <a:endParaRPr kumimoji="0" lang="en-AU" alt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0</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0</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19</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9</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4</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0</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Lucida Console" charset="0"/>
                        </a:rPr>
                        <a:t>      add  $t1, $t1, $s6</a:t>
                      </a:r>
                      <a:endParaRPr kumimoji="0" lang="en-AU" altLang="en-US" sz="1800" b="0" i="0" u="none" strike="noStrike" cap="none" normalizeH="0" baseline="0" dirty="0">
                        <a:ln>
                          <a:noFill/>
                        </a:ln>
                        <a:solidFill>
                          <a:schemeClr val="tx1"/>
                        </a:solidFill>
                        <a:effectLst/>
                        <a:latin typeface="Lucida Console"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Arial" charset="0"/>
                        </a:rPr>
                        <a:t>6</a:t>
                      </a:r>
                      <a:r>
                        <a:rPr kumimoji="0" lang="en-US" altLang="en-US" sz="1800" b="0" i="0" u="none" strike="noStrike" cap="none" normalizeH="0" baseline="0" dirty="0" smtClean="0">
                          <a:ln>
                            <a:noFill/>
                          </a:ln>
                          <a:solidFill>
                            <a:schemeClr val="tx1"/>
                          </a:solidFill>
                          <a:effectLst/>
                          <a:latin typeface="Arial" charset="0"/>
                        </a:rPr>
                        <a:t>0004</a:t>
                      </a:r>
                      <a:endParaRPr kumimoji="0" lang="en-AU" alt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0</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9</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Arial" charset="0"/>
                        </a:rPr>
                        <a:t>22</a:t>
                      </a:r>
                      <a:endParaRPr kumimoji="0" lang="en-AU" alt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9</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0</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32</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Lucida Console" charset="0"/>
                        </a:rPr>
                        <a:t>      </a:t>
                      </a:r>
                      <a:r>
                        <a:rPr kumimoji="0" lang="en-US" altLang="en-US" sz="1800" b="0" i="0" u="none" strike="noStrike" cap="none" normalizeH="0" baseline="0" dirty="0" err="1">
                          <a:ln>
                            <a:noFill/>
                          </a:ln>
                          <a:solidFill>
                            <a:schemeClr val="tx1"/>
                          </a:solidFill>
                          <a:effectLst/>
                          <a:latin typeface="Lucida Console" charset="0"/>
                        </a:rPr>
                        <a:t>lw</a:t>
                      </a:r>
                      <a:r>
                        <a:rPr kumimoji="0" lang="en-US" altLang="en-US" sz="1800" b="0" i="0" u="none" strike="noStrike" cap="none" normalizeH="0" baseline="0" dirty="0">
                          <a:ln>
                            <a:noFill/>
                          </a:ln>
                          <a:solidFill>
                            <a:schemeClr val="tx1"/>
                          </a:solidFill>
                          <a:effectLst/>
                          <a:latin typeface="Lucida Console" charset="0"/>
                        </a:rPr>
                        <a:t>   $t0, 0($t1)</a:t>
                      </a:r>
                      <a:endParaRPr kumimoji="0" lang="en-AU" altLang="en-US" sz="1800" b="0" i="0" u="none" strike="noStrike" cap="none" normalizeH="0" baseline="0" dirty="0">
                        <a:ln>
                          <a:noFill/>
                        </a:ln>
                        <a:solidFill>
                          <a:schemeClr val="tx1"/>
                        </a:solidFill>
                        <a:effectLst/>
                        <a:latin typeface="Lucida Console"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Arial" charset="0"/>
                        </a:rPr>
                        <a:t>6</a:t>
                      </a:r>
                      <a:r>
                        <a:rPr kumimoji="0" lang="en-US" altLang="en-US" sz="1800" b="0" i="0" u="none" strike="noStrike" cap="none" normalizeH="0" baseline="0" dirty="0" smtClean="0">
                          <a:ln>
                            <a:noFill/>
                          </a:ln>
                          <a:solidFill>
                            <a:schemeClr val="tx1"/>
                          </a:solidFill>
                          <a:effectLst/>
                          <a:latin typeface="Arial" charset="0"/>
                        </a:rPr>
                        <a:t>0008</a:t>
                      </a:r>
                      <a:endParaRPr kumimoji="0" lang="en-AU" alt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35</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9</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8</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0</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422275">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Lucida Console" charset="0"/>
                        </a:rPr>
                        <a:t>      </a:t>
                      </a:r>
                      <a:r>
                        <a:rPr kumimoji="0" lang="en-US" altLang="en-US" sz="1800" b="0" i="0" u="none" strike="noStrike" cap="none" normalizeH="0" baseline="0" dirty="0" err="1">
                          <a:ln>
                            <a:noFill/>
                          </a:ln>
                          <a:solidFill>
                            <a:schemeClr val="tx1"/>
                          </a:solidFill>
                          <a:effectLst/>
                          <a:latin typeface="Lucida Console" charset="0"/>
                        </a:rPr>
                        <a:t>bne</a:t>
                      </a:r>
                      <a:r>
                        <a:rPr kumimoji="0" lang="en-US" altLang="en-US" sz="1800" b="0" i="0" u="none" strike="noStrike" cap="none" normalizeH="0" baseline="0" dirty="0">
                          <a:ln>
                            <a:noFill/>
                          </a:ln>
                          <a:solidFill>
                            <a:schemeClr val="tx1"/>
                          </a:solidFill>
                          <a:effectLst/>
                          <a:latin typeface="Lucida Console" charset="0"/>
                        </a:rPr>
                        <a:t>  $t0, $s5, Exit</a:t>
                      </a:r>
                      <a:endParaRPr kumimoji="0" lang="en-AU" altLang="en-US" sz="1800" b="0" i="0" u="none" strike="noStrike" cap="none" normalizeH="0" baseline="0" dirty="0">
                        <a:ln>
                          <a:noFill/>
                        </a:ln>
                        <a:solidFill>
                          <a:schemeClr val="tx1"/>
                        </a:solidFill>
                        <a:effectLst/>
                        <a:latin typeface="Lucida Console"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Arial" charset="0"/>
                        </a:rPr>
                        <a:t>6</a:t>
                      </a:r>
                      <a:r>
                        <a:rPr kumimoji="0" lang="en-US" altLang="en-US" sz="1800" b="0" i="0" u="none" strike="noStrike" cap="none" normalizeH="0" baseline="0" dirty="0" smtClean="0">
                          <a:ln>
                            <a:noFill/>
                          </a:ln>
                          <a:solidFill>
                            <a:schemeClr val="tx1"/>
                          </a:solidFill>
                          <a:effectLst/>
                          <a:latin typeface="Arial" charset="0"/>
                        </a:rPr>
                        <a:t>0012</a:t>
                      </a:r>
                      <a:endParaRPr kumimoji="0" lang="en-AU" alt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5</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8</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21</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2</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422275">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Lucida Console" charset="0"/>
                        </a:rPr>
                        <a:t>      </a:t>
                      </a:r>
                      <a:r>
                        <a:rPr kumimoji="0" lang="en-US" altLang="en-US" sz="1800" b="0" i="0" u="none" strike="noStrike" cap="none" normalizeH="0" baseline="0" dirty="0" err="1">
                          <a:ln>
                            <a:noFill/>
                          </a:ln>
                          <a:solidFill>
                            <a:schemeClr val="tx1"/>
                          </a:solidFill>
                          <a:effectLst/>
                          <a:latin typeface="Lucida Console" charset="0"/>
                        </a:rPr>
                        <a:t>addi</a:t>
                      </a:r>
                      <a:r>
                        <a:rPr kumimoji="0" lang="en-US" altLang="en-US" sz="1800" b="0" i="0" u="none" strike="noStrike" cap="none" normalizeH="0" baseline="0" dirty="0">
                          <a:ln>
                            <a:noFill/>
                          </a:ln>
                          <a:solidFill>
                            <a:schemeClr val="tx1"/>
                          </a:solidFill>
                          <a:effectLst/>
                          <a:latin typeface="Lucida Console" charset="0"/>
                        </a:rPr>
                        <a:t> $s3, $s3, 1</a:t>
                      </a:r>
                      <a:endParaRPr kumimoji="0" lang="en-AU" altLang="en-US" sz="1800" b="0" i="0" u="none" strike="noStrike" cap="none" normalizeH="0" baseline="0" dirty="0">
                        <a:ln>
                          <a:noFill/>
                        </a:ln>
                        <a:solidFill>
                          <a:schemeClr val="tx1"/>
                        </a:solidFill>
                        <a:effectLst/>
                        <a:latin typeface="Lucida Console"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Arial" charset="0"/>
                        </a:rPr>
                        <a:t>6</a:t>
                      </a:r>
                      <a:r>
                        <a:rPr kumimoji="0" lang="en-US" altLang="en-US" sz="1800" b="0" i="0" u="none" strike="noStrike" cap="none" normalizeH="0" baseline="0" dirty="0" smtClean="0">
                          <a:ln>
                            <a:noFill/>
                          </a:ln>
                          <a:solidFill>
                            <a:schemeClr val="tx1"/>
                          </a:solidFill>
                          <a:effectLst/>
                          <a:latin typeface="Arial" charset="0"/>
                        </a:rPr>
                        <a:t>0016</a:t>
                      </a:r>
                      <a:endParaRPr kumimoji="0" lang="en-AU" alt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8</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19</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19</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1</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420688">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Lucida Console" charset="0"/>
                        </a:rPr>
                        <a:t>      j    Loop</a:t>
                      </a:r>
                      <a:endParaRPr kumimoji="0" lang="en-AU" altLang="en-US" sz="1800" b="0" i="0" u="none" strike="noStrike" cap="none" normalizeH="0" baseline="0" dirty="0">
                        <a:ln>
                          <a:noFill/>
                        </a:ln>
                        <a:solidFill>
                          <a:schemeClr val="tx1"/>
                        </a:solidFill>
                        <a:effectLst/>
                        <a:latin typeface="Lucida Console"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Arial" charset="0"/>
                        </a:rPr>
                        <a:t>6</a:t>
                      </a:r>
                      <a:r>
                        <a:rPr kumimoji="0" lang="en-US" altLang="en-US" sz="1800" b="0" i="0" u="none" strike="noStrike" cap="none" normalizeH="0" baseline="0" dirty="0" smtClean="0">
                          <a:ln>
                            <a:noFill/>
                          </a:ln>
                          <a:solidFill>
                            <a:schemeClr val="tx1"/>
                          </a:solidFill>
                          <a:effectLst/>
                          <a:latin typeface="Arial" charset="0"/>
                        </a:rPr>
                        <a:t>0020</a:t>
                      </a:r>
                      <a:endParaRPr kumimoji="0" lang="en-AU" alt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a:ln>
                            <a:noFill/>
                          </a:ln>
                          <a:solidFill>
                            <a:schemeClr val="tx1"/>
                          </a:solidFill>
                          <a:effectLst/>
                          <a:latin typeface="Arial" charset="0"/>
                        </a:rPr>
                        <a:t>2</a:t>
                      </a:r>
                      <a:endParaRPr kumimoji="0" lang="en-AU" alt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smtClean="0">
                          <a:ln>
                            <a:noFill/>
                          </a:ln>
                          <a:solidFill>
                            <a:schemeClr val="tx1"/>
                          </a:solidFill>
                          <a:effectLst/>
                          <a:latin typeface="Arial" charset="0"/>
                        </a:rPr>
                        <a:t>15000</a:t>
                      </a:r>
                      <a:endParaRPr kumimoji="0" lang="en-AU" alt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22275">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Lucida Console" charset="0"/>
                        </a:rPr>
                        <a:t>Exit: …</a:t>
                      </a:r>
                      <a:endParaRPr kumimoji="0" lang="en-AU" altLang="en-US" sz="1800" b="0" i="0" u="none" strike="noStrike" cap="none" normalizeH="0" baseline="0" dirty="0">
                        <a:ln>
                          <a:noFill/>
                        </a:ln>
                        <a:solidFill>
                          <a:schemeClr val="tx1"/>
                        </a:solidFill>
                        <a:effectLst/>
                        <a:latin typeface="Lucida Console"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en-US" sz="1800" b="0" i="0" u="none" strike="noStrike" cap="none" normalizeH="0" baseline="0" dirty="0">
                          <a:ln>
                            <a:noFill/>
                          </a:ln>
                          <a:solidFill>
                            <a:schemeClr val="tx1"/>
                          </a:solidFill>
                          <a:effectLst/>
                          <a:latin typeface="Arial" charset="0"/>
                        </a:rPr>
                        <a:t>6</a:t>
                      </a:r>
                      <a:r>
                        <a:rPr kumimoji="0" lang="en-US" altLang="en-US" sz="1800" b="0" i="0" u="none" strike="noStrike" cap="none" normalizeH="0" baseline="0" dirty="0" smtClean="0">
                          <a:ln>
                            <a:noFill/>
                          </a:ln>
                          <a:solidFill>
                            <a:schemeClr val="tx1"/>
                          </a:solidFill>
                          <a:effectLst/>
                          <a:latin typeface="Arial" charset="0"/>
                        </a:rPr>
                        <a:t>0024</a:t>
                      </a:r>
                      <a:endParaRPr kumimoji="0" lang="en-AU" alt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gridSpan="6">
                  <a:txBody>
                    <a:bodyPr/>
                    <a:lstStyle>
                      <a:lvl1pPr>
                        <a:spcBef>
                          <a:spcPct val="20000"/>
                        </a:spcBef>
                        <a:buClr>
                          <a:schemeClr val="folHlink"/>
                        </a:buClr>
                        <a:buSzPct val="60000"/>
                        <a:buFont typeface="Wingdings" charset="2"/>
                        <a:defRPr sz="2800">
                          <a:solidFill>
                            <a:schemeClr val="tx1"/>
                          </a:solidFill>
                          <a:latin typeface="Arial" charset="0"/>
                        </a:defRPr>
                      </a:lvl1pPr>
                      <a:lvl2pPr marL="742950" indent="-285750">
                        <a:spcBef>
                          <a:spcPct val="20000"/>
                        </a:spcBef>
                        <a:buClr>
                          <a:schemeClr val="hlink"/>
                        </a:buClr>
                        <a:buSzPct val="55000"/>
                        <a:buFont typeface="Wingdings" charset="2"/>
                        <a:defRPr sz="2400">
                          <a:solidFill>
                            <a:schemeClr val="tx1"/>
                          </a:solidFill>
                          <a:latin typeface="Arial" charset="0"/>
                        </a:defRPr>
                      </a:lvl2pPr>
                      <a:lvl3pPr marL="1143000" indent="-228600">
                        <a:spcBef>
                          <a:spcPct val="20000"/>
                        </a:spcBef>
                        <a:buClr>
                          <a:schemeClr val="folHlink"/>
                        </a:buClr>
                        <a:buSzPct val="50000"/>
                        <a:buFont typeface="Wingdings" charset="2"/>
                        <a:defRPr sz="2000">
                          <a:solidFill>
                            <a:schemeClr val="tx1"/>
                          </a:solidFill>
                          <a:latin typeface="Arial" charset="0"/>
                        </a:defRPr>
                      </a:lvl3pPr>
                      <a:lvl4pPr marL="1600200" indent="-228600">
                        <a:spcBef>
                          <a:spcPct val="20000"/>
                        </a:spcBef>
                        <a:buClr>
                          <a:schemeClr val="accent2"/>
                        </a:buClr>
                        <a:buSzPct val="55000"/>
                        <a:buFont typeface="Wingdings" charset="2"/>
                        <a:defRPr>
                          <a:solidFill>
                            <a:schemeClr val="tx1"/>
                          </a:solidFill>
                          <a:latin typeface="Arial" charset="0"/>
                        </a:defRPr>
                      </a:lvl4pPr>
                      <a:lvl5pPr marL="2057400" indent="-228600">
                        <a:spcBef>
                          <a:spcPct val="20000"/>
                        </a:spcBef>
                        <a:buClr>
                          <a:schemeClr val="accent1"/>
                        </a:buClr>
                        <a:buSzPct val="50000"/>
                        <a:buFont typeface="Wingdings"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AU" alt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59464" name="Line 71"/>
          <p:cNvSpPr>
            <a:spLocks noChangeShapeType="1"/>
          </p:cNvSpPr>
          <p:nvPr/>
        </p:nvSpPr>
        <p:spPr bwMode="auto">
          <a:xfrm flipH="1" flipV="1">
            <a:off x="5003800" y="2997200"/>
            <a:ext cx="2016125" cy="2016125"/>
          </a:xfrm>
          <a:prstGeom prst="line">
            <a:avLst/>
          </a:prstGeom>
          <a:noFill/>
          <a:ln w="28575">
            <a:solidFill>
              <a:schemeClr val="accent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65" name="Line 72"/>
          <p:cNvSpPr>
            <a:spLocks noChangeShapeType="1"/>
          </p:cNvSpPr>
          <p:nvPr/>
        </p:nvSpPr>
        <p:spPr bwMode="auto">
          <a:xfrm flipH="1">
            <a:off x="5076825" y="4149725"/>
            <a:ext cx="2808288" cy="1150938"/>
          </a:xfrm>
          <a:prstGeom prst="line">
            <a:avLst/>
          </a:prstGeom>
          <a:noFill/>
          <a:ln w="28575">
            <a:solidFill>
              <a:schemeClr val="accent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320663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2 — Instructions: Language of the Computer — </a:t>
            </a:r>
            <a:fld id="{536FC503-AD34-2F41-8C2F-82E5F10B8EED}" type="slidenum">
              <a:rPr lang="en-AU" altLang="en-US"/>
              <a:pPr/>
              <a:t>8</a:t>
            </a:fld>
            <a:endParaRPr lang="en-AU" altLang="en-US"/>
          </a:p>
        </p:txBody>
      </p:sp>
      <p:sp>
        <p:nvSpPr>
          <p:cNvPr id="60419" name="Rectangle 2"/>
          <p:cNvSpPr>
            <a:spLocks noGrp="1" noChangeArrowheads="1"/>
          </p:cNvSpPr>
          <p:nvPr>
            <p:ph type="title"/>
          </p:nvPr>
        </p:nvSpPr>
        <p:spPr/>
        <p:txBody>
          <a:bodyPr/>
          <a:lstStyle/>
          <a:p>
            <a:pPr eaLnBrk="1" hangingPunct="1"/>
            <a:r>
              <a:rPr lang="en-AU" altLang="en-US"/>
              <a:t>Branching Far Away</a:t>
            </a:r>
          </a:p>
        </p:txBody>
      </p:sp>
      <p:sp>
        <p:nvSpPr>
          <p:cNvPr id="60420" name="Rectangle 3"/>
          <p:cNvSpPr>
            <a:spLocks noGrp="1" noChangeArrowheads="1"/>
          </p:cNvSpPr>
          <p:nvPr>
            <p:ph type="body" idx="1"/>
          </p:nvPr>
        </p:nvSpPr>
        <p:spPr/>
        <p:txBody>
          <a:bodyPr/>
          <a:lstStyle/>
          <a:p>
            <a:pPr eaLnBrk="1" hangingPunct="1">
              <a:tabLst>
                <a:tab pos="1619250" algn="l"/>
              </a:tabLst>
            </a:pPr>
            <a:r>
              <a:rPr lang="en-AU" altLang="en-US"/>
              <a:t>If branch target is too far to encode with 16-bit offset, assembler rewrites the code</a:t>
            </a:r>
          </a:p>
          <a:p>
            <a:pPr eaLnBrk="1" hangingPunct="1">
              <a:tabLst>
                <a:tab pos="1619250" algn="l"/>
              </a:tabLst>
            </a:pPr>
            <a:r>
              <a:rPr lang="en-AU" altLang="en-US"/>
              <a:t>Example</a:t>
            </a:r>
          </a:p>
          <a:p>
            <a:pPr lvl="1" eaLnBrk="1" hangingPunct="1">
              <a:buFont typeface="Wingdings" charset="2"/>
              <a:buNone/>
              <a:tabLst>
                <a:tab pos="1619250" algn="l"/>
              </a:tabLst>
            </a:pPr>
            <a:r>
              <a:rPr lang="en-AU" altLang="en-US">
                <a:latin typeface="Lucida Console" charset="0"/>
              </a:rPr>
              <a:t>		beq $s0,$s1, L1</a:t>
            </a:r>
          </a:p>
          <a:p>
            <a:pPr lvl="1" eaLnBrk="1" hangingPunct="1">
              <a:buFont typeface="Wingdings" charset="2"/>
              <a:buNone/>
              <a:tabLst>
                <a:tab pos="1619250" algn="l"/>
              </a:tabLst>
            </a:pPr>
            <a:r>
              <a:rPr lang="en-AU" altLang="en-US">
                <a:ea typeface="Arial" charset="0"/>
                <a:cs typeface="Arial" charset="0"/>
              </a:rPr>
              <a:t>				↓</a:t>
            </a:r>
          </a:p>
          <a:p>
            <a:pPr lvl="1" eaLnBrk="1" hangingPunct="1">
              <a:buFont typeface="Wingdings" charset="2"/>
              <a:buNone/>
              <a:tabLst>
                <a:tab pos="1619250" algn="l"/>
              </a:tabLst>
            </a:pPr>
            <a:r>
              <a:rPr lang="en-AU" altLang="en-US">
                <a:latin typeface="Lucida Console" charset="0"/>
              </a:rPr>
              <a:t>		bne $s0,$s1, L2</a:t>
            </a:r>
            <a:br>
              <a:rPr lang="en-AU" altLang="en-US">
                <a:latin typeface="Lucida Console" charset="0"/>
              </a:rPr>
            </a:br>
            <a:r>
              <a:rPr lang="en-AU" altLang="en-US">
                <a:latin typeface="Lucida Console" charset="0"/>
              </a:rPr>
              <a:t>	j L1</a:t>
            </a:r>
            <a:br>
              <a:rPr lang="en-AU" altLang="en-US">
                <a:latin typeface="Lucida Console" charset="0"/>
              </a:rPr>
            </a:br>
            <a:r>
              <a:rPr lang="en-AU" altLang="en-US">
                <a:latin typeface="Lucida Console" charset="0"/>
              </a:rPr>
              <a:t>L2:	…</a:t>
            </a:r>
          </a:p>
        </p:txBody>
      </p:sp>
    </p:spTree>
    <p:extLst>
      <p:ext uri="{BB962C8B-B14F-4D97-AF65-F5344CB8AC3E}">
        <p14:creationId xmlns:p14="http://schemas.microsoft.com/office/powerpoint/2010/main" val="778752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2 — Instructions: Language of the Computer — </a:t>
            </a:r>
            <a:fld id="{CB2CBC31-1ADB-BD4D-B592-14A3ADA8AD5F}" type="slidenum">
              <a:rPr lang="en-AU" altLang="en-US"/>
              <a:pPr/>
              <a:t>9</a:t>
            </a:fld>
            <a:endParaRPr lang="en-AU" altLang="en-US"/>
          </a:p>
        </p:txBody>
      </p:sp>
      <p:sp>
        <p:nvSpPr>
          <p:cNvPr id="61443" name="Rectangle 2"/>
          <p:cNvSpPr>
            <a:spLocks noGrp="1" noChangeArrowheads="1"/>
          </p:cNvSpPr>
          <p:nvPr>
            <p:ph type="title"/>
          </p:nvPr>
        </p:nvSpPr>
        <p:spPr/>
        <p:txBody>
          <a:bodyPr/>
          <a:lstStyle/>
          <a:p>
            <a:pPr eaLnBrk="1" hangingPunct="1"/>
            <a:r>
              <a:rPr lang="en-US" altLang="en-US"/>
              <a:t>Addressing Mode Summary</a:t>
            </a:r>
            <a:endParaRPr lang="en-AU" altLang="en-US"/>
          </a:p>
        </p:txBody>
      </p:sp>
      <p:pic>
        <p:nvPicPr>
          <p:cNvPr id="61444" name="Picture 6" descr="f02-18-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1268413"/>
            <a:ext cx="4106862" cy="49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6520761"/>
      </p:ext>
    </p:extLst>
  </p:cSld>
  <p:clrMapOvr>
    <a:masterClrMapping/>
  </p:clrMapOvr>
</p:sld>
</file>

<file path=ppt/theme/theme1.xml><?xml version="1.0" encoding="utf-8"?>
<a:theme xmlns:a="http://schemas.openxmlformats.org/drawingml/2006/main" name="2_Blends">
  <a:themeElements>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2_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21033</TotalTime>
  <Words>939</Words>
  <Application>Microsoft Macintosh PowerPoint</Application>
  <PresentationFormat>On-screen Show (4:3)</PresentationFormat>
  <Paragraphs>175</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 Black</vt:lpstr>
      <vt:lpstr>Corbel</vt:lpstr>
      <vt:lpstr>Lucida Console</vt:lpstr>
      <vt:lpstr>Mangal</vt:lpstr>
      <vt:lpstr>Times New Roman</vt:lpstr>
      <vt:lpstr>Wingdings</vt:lpstr>
      <vt:lpstr>Arial</vt:lpstr>
      <vt:lpstr>2_Blends</vt:lpstr>
      <vt:lpstr>Addressing Modes</vt:lpstr>
      <vt:lpstr>32-bit Constants</vt:lpstr>
      <vt:lpstr>Assembler Pseudoinstructions</vt:lpstr>
      <vt:lpstr>Branch Addressing</vt:lpstr>
      <vt:lpstr>Jump Addressing</vt:lpstr>
      <vt:lpstr>Address Example</vt:lpstr>
      <vt:lpstr>Target Addressing Example</vt:lpstr>
      <vt:lpstr>Branching Far Away</vt:lpstr>
      <vt:lpstr>Addressing Mode Summary</vt:lpstr>
    </vt:vector>
  </TitlesOfParts>
  <Company>Ashenden Designs Pty Ltd</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Rosetta Demostrator Project MASC, Adelaide University and Ashenden Designs</dc:title>
  <dc:creator>Peter J. Ashenden</dc:creator>
  <cp:lastModifiedBy>Utterback, Robert</cp:lastModifiedBy>
  <cp:revision>614</cp:revision>
  <dcterms:created xsi:type="dcterms:W3CDTF">2001-07-25T06:45:25Z</dcterms:created>
  <dcterms:modified xsi:type="dcterms:W3CDTF">2017-09-27T15:20:47Z</dcterms:modified>
</cp:coreProperties>
</file>