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90" r:id="rId2"/>
    <p:sldId id="305" r:id="rId3"/>
    <p:sldId id="306" r:id="rId4"/>
    <p:sldId id="310" r:id="rId5"/>
    <p:sldId id="311" r:id="rId6"/>
    <p:sldId id="378" r:id="rId7"/>
    <p:sldId id="384" r:id="rId8"/>
    <p:sldId id="385" r:id="rId9"/>
    <p:sldId id="386" r:id="rId10"/>
    <p:sldId id="387" r:id="rId11"/>
    <p:sldId id="313" r:id="rId12"/>
    <p:sldId id="39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1" r:id="rId21"/>
    <p:sldId id="322" r:id="rId22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27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27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On a write hit, one thing we could do it always write the result back to memory. What is this called (write-through)</a:t>
            </a:r>
          </a:p>
          <a:p>
            <a:r>
              <a:rPr lang="en-US" altLang="en-US" dirty="0" smtClean="0">
                <a:latin typeface="Times New Roman" charset="0"/>
              </a:rPr>
              <a:t>What’s the alternative? (write-back, which only writes back to memory when a block is kicked</a:t>
            </a:r>
            <a:r>
              <a:rPr lang="en-US" altLang="en-US" baseline="0" dirty="0" smtClean="0">
                <a:latin typeface="Times New Roman" charset="0"/>
              </a:rPr>
              <a:t> out of memory)</a:t>
            </a:r>
          </a:p>
          <a:p>
            <a:r>
              <a:rPr lang="en-US" altLang="en-US" baseline="0" dirty="0" smtClean="0">
                <a:latin typeface="Times New Roman" charset="0"/>
              </a:rPr>
              <a:t>It’s a waste to write back to memory if we haven’t changed the block since it came into cache. How do we handle this? (dirty bit)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A1E4AB-655E-0247-983D-D16BF17B9A9B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506B4-DC11-8C4A-B6B9-685CAE1D09C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8CCE8E-76E8-FB46-AD15-C8DF31654A96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45B466-2570-8146-BCDA-03A18F80EF38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05252C-CE46-3143-8ABA-12572759FED4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43B449-2E59-0F40-A472-B7BDC2A0063D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12AD0E-00E8-6A4A-99AB-230180999455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D4DA55-B2ED-CE4E-A17A-AC0AC393B06C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A28A75-1421-7E43-8A58-621709561966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3E6A40-8ADA-F445-8632-D533EE18B7A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Each process has its own page table, usually allocated in operating system memory space</a:t>
            </a:r>
          </a:p>
          <a:p>
            <a:r>
              <a:rPr lang="en-US" altLang="en-US" dirty="0" smtClean="0">
                <a:latin typeface="Times New Roman" charset="0"/>
              </a:rPr>
              <a:t>So the page table register just points</a:t>
            </a:r>
            <a:r>
              <a:rPr lang="en-US" altLang="en-US" baseline="0" dirty="0" smtClean="0">
                <a:latin typeface="Times New Roman" charset="0"/>
              </a:rPr>
              <a:t> to the page table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8FBDBD-6676-FE45-A4A7-C8C755AA84BA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F493FD-4B1B-9E44-AA97-19A87D35A05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that the</a:t>
            </a:r>
            <a:r>
              <a:rPr lang="en-US" altLang="en-US" baseline="0" dirty="0" smtClean="0">
                <a:latin typeface="Times New Roman" charset="0"/>
              </a:rPr>
              <a:t> physical page number means something different depending on the valid bit.</a:t>
            </a:r>
          </a:p>
          <a:p>
            <a:r>
              <a:rPr lang="en-US" altLang="en-US" baseline="0" dirty="0" smtClean="0">
                <a:latin typeface="Times New Roman" charset="0"/>
              </a:rPr>
              <a:t>If valid, it’s the physical address in memory</a:t>
            </a:r>
          </a:p>
          <a:p>
            <a:r>
              <a:rPr lang="en-US" altLang="en-US" baseline="0" dirty="0" smtClean="0">
                <a:latin typeface="Times New Roman" charset="0"/>
              </a:rPr>
              <a:t>If not, it’s a disk address.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B55651-6068-AA42-B4B7-5921DEEDB952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3B08-DECE-3944-96D8-9A9DDA7D920D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3D8B0F-A2F6-AC4C-9BCE-3982E70168FC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183D1E-936A-D841-9809-20B1468D9CB1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FCF08F-32A8-9E4D-BB7D-2043093EC5E8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6339E2-04D6-7949-9E9B-4E578D22C6EA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1CAEE-0467-B940-8456-EA9C37BCF35B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4C1BC-4FBA-E24F-9829-3AF30ABB5951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Draw a matrix:</a:t>
            </a:r>
          </a:p>
          <a:p>
            <a:r>
              <a:rPr lang="en-US" altLang="en-US" dirty="0" smtClean="0">
                <a:latin typeface="Times New Roman" charset="0"/>
              </a:rPr>
              <a:t>TLB hit vs. miss x</a:t>
            </a:r>
            <a:r>
              <a:rPr lang="en-US" altLang="en-US" baseline="0" dirty="0" smtClean="0">
                <a:latin typeface="Times New Roman" charset="0"/>
              </a:rPr>
              <a:t> page table valid vs. not valid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If TLB hit, must be in physical memory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5AD64-8DD7-DC44-9969-AACE6487C77C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13FF9-3E40-C241-A417-0F1CFE35DFB2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But as soon as</a:t>
            </a:r>
            <a:r>
              <a:rPr lang="en-US" altLang="en-US" baseline="0" dirty="0" smtClean="0">
                <a:latin typeface="Times New Roman" charset="0"/>
              </a:rPr>
              <a:t> we allow multiple ways, we have a new choice to make.</a:t>
            </a:r>
          </a:p>
          <a:p>
            <a:r>
              <a:rPr lang="en-US" altLang="en-US" baseline="0" dirty="0" smtClean="0">
                <a:latin typeface="Times New Roman" charset="0"/>
              </a:rPr>
              <a:t>When we need to kick something out of cache, which way do we choose?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7B85F-53D0-CF49-83AF-1BF3007A56D4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67F8CD-F35D-DF48-BFAE-237BA39AFD53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A49B53-85C1-0941-8A53-733975D28232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DADA9F-6AF2-A448-A204-B7A88F4EC659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6F4BD-4075-6F46-9E41-01A7B78CB438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4D2F26-C44E-3840-9201-055E3A4D17FE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 l2 (or l3) is kind of like</a:t>
            </a:r>
            <a:r>
              <a:rPr lang="en-US" altLang="en-US" baseline="0" dirty="0" smtClean="0">
                <a:latin typeface="Times New Roman" charset="0"/>
              </a:rPr>
              <a:t> your last-ditch/resort effort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D18508-01B5-4045-9276-42C2DD3BB3DF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A52211-4922-2742-93E7-1B6BCF2616D6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Misses depend on memory access patterns</a:t>
            </a:r>
            <a:r>
              <a:rPr lang="en-US" altLang="en-US" sz="1200" dirty="0" smtClean="0">
                <a:latin typeface="Times New Roman" charset="0"/>
              </a:rPr>
              <a:t>,</a:t>
            </a:r>
            <a:r>
              <a:rPr lang="en-US" altLang="en-US" sz="1200" baseline="0" dirty="0" smtClean="0">
                <a:latin typeface="Times New Roman" charset="0"/>
              </a:rPr>
              <a:t> including algorithm behavior and compiler optimizations</a:t>
            </a:r>
            <a:endParaRPr lang="en-US" altLang="en-US" sz="12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actually not going to cover any more of this. There’s some more details in the book, but I doubt it will be useful to</a:t>
            </a:r>
            <a:r>
              <a:rPr lang="en-US" baseline="0" dirty="0" smtClean="0"/>
              <a:t> you all, so let’s just skip 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067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D5EEBF-040D-4841-9AC5-8D5B99A3414E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14D9FB-47D9-5445-9FFE-5DC542F8BA7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Who’s heard of </a:t>
            </a:r>
            <a:r>
              <a:rPr lang="en-US" altLang="en-US" dirty="0" err="1" smtClean="0">
                <a:latin typeface="Times New Roman" charset="0"/>
              </a:rPr>
              <a:t>VirtualBox</a:t>
            </a:r>
            <a:r>
              <a:rPr lang="en-US" altLang="en-US" dirty="0" smtClean="0">
                <a:latin typeface="Times New Roman" charset="0"/>
              </a:rPr>
              <a:t>? Similar concept</a:t>
            </a:r>
            <a:r>
              <a:rPr lang="en-US" altLang="en-US" baseline="0" dirty="0" smtClean="0">
                <a:latin typeface="Times New Roman" charset="0"/>
              </a:rPr>
              <a:t> is containers; might have heard of Docker.</a:t>
            </a:r>
          </a:p>
          <a:p>
            <a:r>
              <a:rPr lang="en-US" altLang="en-US" baseline="0" dirty="0" smtClean="0">
                <a:latin typeface="Times New Roman" charset="0"/>
              </a:rPr>
              <a:t>Amazon and lots of cloud providers are using these heavily.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B6009-C470-4246-9384-71DF364BACB3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A96FAC-A00A-8B42-B0F1-BFC63C3DE5C8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645865-F32E-2846-B4DB-EF3FFEA1F16B}" type="datetime3">
              <a:rPr lang="en-AU" altLang="en-US">
                <a:latin typeface="Times New Roman" charset="0"/>
              </a:rPr>
              <a:pPr/>
              <a:t>27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0EAC22-CAF0-4544-A0B5-D44D447DDFB9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e.g. timer for scheduling multiple</a:t>
            </a:r>
            <a:r>
              <a:rPr lang="en-US" altLang="en-US" baseline="0" dirty="0" smtClean="0">
                <a:latin typeface="Times New Roman" charset="0"/>
              </a:rPr>
              <a:t> processes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BED2CD2-1397-0E49-B364-0B3DCCCD1D1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B06-27AC-8248-9C2C-B66B8646CE2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Problem with Memory</a:t>
            </a:r>
            <a:endParaRPr lang="en-AU" altLang="en-US" dirty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Two programs running at the same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err="1" smtClean="0"/>
              <a:t>Prog</a:t>
            </a:r>
            <a:r>
              <a:rPr lang="en-AU" altLang="en-US" dirty="0" smtClean="0"/>
              <a:t> A has bug </a:t>
            </a:r>
            <a:r>
              <a:rPr lang="mr-IN" altLang="en-US" dirty="0" smtClean="0"/>
              <a:t>–</a:t>
            </a:r>
            <a:r>
              <a:rPr lang="en-AU" altLang="en-US" dirty="0" smtClean="0"/>
              <a:t> bad pointer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Overwrites into memory used by </a:t>
            </a:r>
            <a:r>
              <a:rPr lang="en-AU" altLang="en-US" dirty="0" err="1" smtClean="0"/>
              <a:t>Prog</a:t>
            </a:r>
            <a:r>
              <a:rPr lang="en-AU" altLang="en-US" dirty="0" smtClean="0"/>
              <a:t> B!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Buying from </a:t>
            </a:r>
            <a:r>
              <a:rPr lang="en-AU" altLang="en-US" dirty="0" err="1" smtClean="0"/>
              <a:t>Amazon.com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Enter CC info into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Another program reads the browser memory and gets CC info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Some memory locations reserved for OS, communication with devices, etc.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Some programs need more memory than a machine has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But we have plenty of disk space</a:t>
            </a:r>
            <a:endParaRPr lang="en-AU" altLang="en-US" dirty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106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D1B751-F374-564D-81CF-BB2673DF56F6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EE9E27-5AB8-5F45-99A2-6EF232833EC5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92DD8BE-E14A-E24D-93DA-1524EABCFC8F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F22353C-26AE-7947-B168-30231CB478C8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F87B98-6C7B-554B-BC46-916B6461EB5F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9F9E04-E862-9F44-855D-229C8A5E93D5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D711A32-2850-D24B-9158-CA24DD6A600D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0E24D9-7FE6-4F4D-AAE5-8BE7FEB50C18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379CF1-0D6E-0741-ACC5-71FA7F5E902C}" type="slidenum">
              <a:rPr lang="en-AU" altLang="en-US"/>
              <a:pPr/>
              <a:t>20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563568-FB53-F74E-9FD7-9813AAEF8D6A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4B68CC8-E59D-504D-809C-F0179C406A7A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0EDE292-F787-1948-A5FD-EF2339CF3A8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</a:t>
            </a:r>
          </a:p>
          <a:p>
            <a:pPr lvl="1" eaLnBrk="1" hangingPunct="1"/>
            <a:r>
              <a:rPr lang="en-US" altLang="en-US" dirty="0"/>
              <a:t>Focus on minimal hit time</a:t>
            </a:r>
          </a:p>
          <a:p>
            <a:pPr eaLnBrk="1" hangingPunct="1"/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Focus on low miss rate to avoid main memory access</a:t>
            </a:r>
          </a:p>
          <a:p>
            <a:pPr lvl="1" eaLnBrk="1" hangingPunct="1"/>
            <a:r>
              <a:rPr lang="en-US" altLang="en-US" dirty="0"/>
              <a:t>Hit time has less overall impact</a:t>
            </a:r>
          </a:p>
          <a:p>
            <a:pPr eaLnBrk="1" hangingPunct="1"/>
            <a:r>
              <a:rPr lang="en-US" altLang="en-US" dirty="0"/>
              <a:t>Results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cache usually smaller than a single cache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block size smaller than </a:t>
            </a:r>
            <a:r>
              <a:rPr lang="en-US" altLang="en-US" dirty="0" smtClean="0"/>
              <a:t>L2 </a:t>
            </a:r>
            <a:r>
              <a:rPr lang="en-US" altLang="en-US" dirty="0"/>
              <a:t>block size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090DA8-D031-C246-B718-BD1F11BB048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B18C4E-EF7E-3F42-A4A9-BF66DDA0F93E}" type="slidenum">
              <a:rPr lang="en-AU" altLang="en-US"/>
              <a:pPr/>
              <a:t>6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F28AA5-0B84-134B-99F7-6EC640D2818C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409E821-8401-7C42-BBFD-B3D65BC7593F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E8F15AF-C50C-0942-9088-3ABC9E4347EB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11691</TotalTime>
  <Words>1758</Words>
  <Application>Microsoft Macintosh PowerPoint</Application>
  <PresentationFormat>On-screen Show (4:3)</PresentationFormat>
  <Paragraphs>262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Black</vt:lpstr>
      <vt:lpstr>Corbel</vt:lpstr>
      <vt:lpstr>Times New Roman</vt:lpstr>
      <vt:lpstr>Wingdings</vt:lpstr>
      <vt:lpstr>Arial</vt:lpstr>
      <vt:lpstr>cod4e</vt:lpstr>
      <vt:lpstr>The Memory Hierarchy</vt:lpstr>
      <vt:lpstr>Set Associative Cache Organization</vt:lpstr>
      <vt:lpstr>Replacement Policy</vt:lpstr>
      <vt:lpstr>Multilevel Cache Considerations</vt:lpstr>
      <vt:lpstr>Interactions with Advanced CPUs</vt:lpstr>
      <vt:lpstr>The Hamming SEC Code</vt:lpstr>
      <vt:lpstr>Virtual Machines</vt:lpstr>
      <vt:lpstr>Virtual Machine Monitor</vt:lpstr>
      <vt:lpstr>Example: Timer Virtualization</vt:lpstr>
      <vt:lpstr>Instruction Set Support</vt:lpstr>
      <vt:lpstr>The Problem with Memory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145</cp:revision>
  <dcterms:created xsi:type="dcterms:W3CDTF">2008-08-25T10:09:57Z</dcterms:created>
  <dcterms:modified xsi:type="dcterms:W3CDTF">2017-11-27T19:43:07Z</dcterms:modified>
</cp:coreProperties>
</file>