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1" r:id="rId1"/>
  </p:sldMasterIdLst>
  <p:notesMasterIdLst>
    <p:notesMasterId r:id="rId19"/>
  </p:notesMasterIdLst>
  <p:handoutMasterIdLst>
    <p:handoutMasterId r:id="rId20"/>
  </p:handoutMasterIdLst>
  <p:sldIdLst>
    <p:sldId id="330" r:id="rId2"/>
    <p:sldId id="416" r:id="rId3"/>
    <p:sldId id="419" r:id="rId4"/>
    <p:sldId id="420" r:id="rId5"/>
    <p:sldId id="421" r:id="rId6"/>
    <p:sldId id="422" r:id="rId7"/>
    <p:sldId id="423" r:id="rId8"/>
    <p:sldId id="424" r:id="rId9"/>
    <p:sldId id="425" r:id="rId10"/>
    <p:sldId id="444" r:id="rId11"/>
    <p:sldId id="426" r:id="rId12"/>
    <p:sldId id="427" r:id="rId13"/>
    <p:sldId id="428" r:id="rId14"/>
    <p:sldId id="429" r:id="rId15"/>
    <p:sldId id="443" r:id="rId16"/>
    <p:sldId id="430" r:id="rId17"/>
    <p:sldId id="441" r:id="rId18"/>
  </p:sldIdLst>
  <p:sldSz cx="9144000" cy="6858000" type="screen4x3"/>
  <p:notesSz cx="7099300" cy="10234613"/>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B50B"/>
    <a:srgbClr val="FF0000"/>
    <a:srgbClr val="CCFFFF"/>
    <a:srgbClr val="66FF66"/>
    <a:srgbClr val="00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80" autoAdjust="0"/>
    <p:restoredTop sz="83516" autoAdjust="0"/>
  </p:normalViewPr>
  <p:slideViewPr>
    <p:cSldViewPr>
      <p:cViewPr varScale="1">
        <p:scale>
          <a:sx n="105" d="100"/>
          <a:sy n="105" d="100"/>
        </p:scale>
        <p:origin x="149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5" d="100"/>
          <a:sy n="85" d="100"/>
        </p:scale>
        <p:origin x="-3768"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5437188"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r>
              <a:rPr lang="en-US"/>
              <a:t>Morgan Kaufmann Publishers</a:t>
            </a:r>
          </a:p>
        </p:txBody>
      </p:sp>
      <p:sp>
        <p:nvSpPr>
          <p:cNvPr id="6147" name="Rectangle 3"/>
          <p:cNvSpPr>
            <a:spLocks noGrp="1" noChangeArrowheads="1"/>
          </p:cNvSpPr>
          <p:nvPr>
            <p:ph type="dt" sz="quarter" idx="1"/>
          </p:nvPr>
        </p:nvSpPr>
        <p:spPr bwMode="auto">
          <a:xfrm>
            <a:off x="5575300" y="0"/>
            <a:ext cx="1524000"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Times New Roman" pitchFamily="18" charset="0"/>
              </a:defRPr>
            </a:lvl1pPr>
          </a:lstStyle>
          <a:p>
            <a:pPr>
              <a:defRPr/>
            </a:pPr>
            <a:fld id="{267C8BCC-0447-4745-94ED-378CE8635A27}" type="datetime4">
              <a:rPr lang="en-US"/>
              <a:pPr>
                <a:defRPr/>
              </a:pPr>
              <a:t>September 3, 2017</a:t>
            </a:fld>
            <a:endParaRPr lang="en-US"/>
          </a:p>
        </p:txBody>
      </p:sp>
      <p:sp>
        <p:nvSpPr>
          <p:cNvPr id="6148" name="Rectangle 4"/>
          <p:cNvSpPr>
            <a:spLocks noGrp="1" noChangeArrowheads="1"/>
          </p:cNvSpPr>
          <p:nvPr>
            <p:ph type="ftr" sz="quarter" idx="2"/>
          </p:nvPr>
        </p:nvSpPr>
        <p:spPr bwMode="auto">
          <a:xfrm>
            <a:off x="0" y="9723438"/>
            <a:ext cx="5437188"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r>
              <a:rPr lang="en-US"/>
              <a:t>Chapter 1 — Computer Abstractions and Technology</a:t>
            </a:r>
          </a:p>
        </p:txBody>
      </p:sp>
      <p:sp>
        <p:nvSpPr>
          <p:cNvPr id="6149" name="Rectangle 5"/>
          <p:cNvSpPr>
            <a:spLocks noGrp="1" noChangeArrowheads="1"/>
          </p:cNvSpPr>
          <p:nvPr>
            <p:ph type="sldNum" sz="quarter" idx="3"/>
          </p:nvPr>
        </p:nvSpPr>
        <p:spPr bwMode="auto">
          <a:xfrm>
            <a:off x="5575300" y="9723438"/>
            <a:ext cx="1524000"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smtClean="0">
                <a:latin typeface="Times New Roman" charset="0"/>
              </a:defRPr>
            </a:lvl1pPr>
          </a:lstStyle>
          <a:p>
            <a:pPr>
              <a:defRPr/>
            </a:pPr>
            <a:fld id="{5CFEC518-7844-2143-A566-18651CAB58F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r>
              <a:rPr lang="en-US"/>
              <a:t>Morgan Kaufmann Publishers</a:t>
            </a:r>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Times New Roman" pitchFamily="18" charset="0"/>
              </a:defRPr>
            </a:lvl1pPr>
          </a:lstStyle>
          <a:p>
            <a:pPr>
              <a:defRPr/>
            </a:pPr>
            <a:fld id="{97CC6111-B6E0-AF42-811D-9B96DE72BDAA}" type="datetime4">
              <a:rPr lang="en-US"/>
              <a:pPr>
                <a:defRPr/>
              </a:pPr>
              <a:t>September 3, 2017</a:t>
            </a:fld>
            <a:endParaRPr lang="en-US"/>
          </a:p>
        </p:txBody>
      </p:sp>
      <p:sp>
        <p:nvSpPr>
          <p:cNvPr id="1638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7" name="Rectangle 5"/>
          <p:cNvSpPr>
            <a:spLocks noGrp="1" noChangeArrowheads="1"/>
          </p:cNvSpPr>
          <p:nvPr>
            <p:ph type="body" sz="quarter" idx="3"/>
          </p:nvPr>
        </p:nvSpPr>
        <p:spPr bwMode="auto">
          <a:xfrm>
            <a:off x="946150" y="4862513"/>
            <a:ext cx="5207000"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r>
              <a:rPr lang="en-US"/>
              <a:t>Chapter 1 — Computer Abstractions and Technology</a:t>
            </a:r>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smtClean="0">
                <a:latin typeface="Times New Roman" charset="0"/>
              </a:defRPr>
            </a:lvl1pPr>
          </a:lstStyle>
          <a:p>
            <a:pPr>
              <a:defRPr/>
            </a:pPr>
            <a:fld id="{F08FD2BB-A72E-D242-B9C0-C256E65997B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Morgan Kaufmann Publishers</a:t>
            </a:r>
            <a:endParaRPr lang="en-US"/>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3, 2017</a:t>
            </a:fld>
            <a:endParaRPr lang="en-US"/>
          </a:p>
        </p:txBody>
      </p:sp>
      <p:sp>
        <p:nvSpPr>
          <p:cNvPr id="6" name="Footer Placeholder 5"/>
          <p:cNvSpPr>
            <a:spLocks noGrp="1"/>
          </p:cNvSpPr>
          <p:nvPr>
            <p:ph type="ftr" sz="quarter" idx="12"/>
          </p:nvPr>
        </p:nvSpPr>
        <p:spPr/>
        <p:txBody>
          <a:bodyPr/>
          <a:lstStyle/>
          <a:p>
            <a:pPr>
              <a:defRPr/>
            </a:pPr>
            <a:r>
              <a:rPr lang="en-US" smtClean="0"/>
              <a:t>Chapter 1 — Computer Abstractions and Technology</a:t>
            </a:r>
            <a:endParaRPr lang="en-US"/>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a:t>
            </a:fld>
            <a:endParaRPr lang="en-US" altLang="en-US"/>
          </a:p>
        </p:txBody>
      </p:sp>
    </p:spTree>
    <p:extLst>
      <p:ext uri="{BB962C8B-B14F-4D97-AF65-F5344CB8AC3E}">
        <p14:creationId xmlns:p14="http://schemas.microsoft.com/office/powerpoint/2010/main" val="1771793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why, as we will see</a:t>
            </a:r>
            <a:r>
              <a:rPr lang="en-US" baseline="0" dirty="0" smtClean="0"/>
              <a:t> later, you first do an (a-b) instruction, THEN you have a separate je or </a:t>
            </a:r>
            <a:r>
              <a:rPr lang="en-US" baseline="0" dirty="0" err="1" smtClean="0"/>
              <a:t>jne</a:t>
            </a:r>
            <a:r>
              <a:rPr lang="en-US" baseline="0" dirty="0" smtClean="0"/>
              <a:t> instruction. As opposed to doing it all in one instruction.</a:t>
            </a:r>
            <a:endParaRPr lang="en-US" dirty="0"/>
          </a:p>
        </p:txBody>
      </p:sp>
      <p:sp>
        <p:nvSpPr>
          <p:cNvPr id="4" name="Header Placeholder 3"/>
          <p:cNvSpPr>
            <a:spLocks noGrp="1"/>
          </p:cNvSpPr>
          <p:nvPr>
            <p:ph type="hdr" sz="quarter" idx="10"/>
          </p:nvPr>
        </p:nvSpPr>
        <p:spPr/>
        <p:txBody>
          <a:bodyPr/>
          <a:lstStyle/>
          <a:p>
            <a:pPr>
              <a:defRPr/>
            </a:pPr>
            <a:r>
              <a:rPr lang="en-US" smtClean="0"/>
              <a:t>Morgan Kaufmann Publishers</a:t>
            </a:r>
            <a:endParaRPr lang="en-US"/>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3, 2017</a:t>
            </a:fld>
            <a:endParaRPr lang="en-US"/>
          </a:p>
        </p:txBody>
      </p:sp>
      <p:sp>
        <p:nvSpPr>
          <p:cNvPr id="6" name="Footer Placeholder 5"/>
          <p:cNvSpPr>
            <a:spLocks noGrp="1"/>
          </p:cNvSpPr>
          <p:nvPr>
            <p:ph type="ftr" sz="quarter" idx="12"/>
          </p:nvPr>
        </p:nvSpPr>
        <p:spPr/>
        <p:txBody>
          <a:bodyPr/>
          <a:lstStyle/>
          <a:p>
            <a:pPr>
              <a:defRPr/>
            </a:pPr>
            <a:r>
              <a:rPr lang="en-US" smtClean="0"/>
              <a:t>Chapter 1 — Computer Abstractions and Technology</a:t>
            </a:r>
            <a:endParaRPr lang="en-US"/>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13</a:t>
            </a:fld>
            <a:endParaRPr lang="en-US" altLang="en-US"/>
          </a:p>
        </p:txBody>
      </p:sp>
    </p:spTree>
    <p:extLst>
      <p:ext uri="{BB962C8B-B14F-4D97-AF65-F5344CB8AC3E}">
        <p14:creationId xmlns:p14="http://schemas.microsoft.com/office/powerpoint/2010/main" val="176037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I haven’t shown it here, we combine </a:t>
            </a:r>
            <a:r>
              <a:rPr lang="en-US" dirty="0" err="1" smtClean="0"/>
              <a:t>Binvert</a:t>
            </a:r>
            <a:r>
              <a:rPr lang="en-US" dirty="0" smtClean="0"/>
              <a:t> and </a:t>
            </a:r>
            <a:r>
              <a:rPr lang="en-US" dirty="0" err="1" smtClean="0"/>
              <a:t>Carry</a:t>
            </a:r>
            <a:r>
              <a:rPr lang="en-US" baseline="0" dirty="0" err="1" smtClean="0"/>
              <a:t>In</a:t>
            </a:r>
            <a:r>
              <a:rPr lang="en-US" baseline="0" dirty="0" smtClean="0"/>
              <a:t>.</a:t>
            </a:r>
            <a:endParaRPr lang="en-US" dirty="0"/>
          </a:p>
        </p:txBody>
      </p:sp>
      <p:sp>
        <p:nvSpPr>
          <p:cNvPr id="4" name="Header Placeholder 3"/>
          <p:cNvSpPr>
            <a:spLocks noGrp="1"/>
          </p:cNvSpPr>
          <p:nvPr>
            <p:ph type="hdr" sz="quarter" idx="10"/>
          </p:nvPr>
        </p:nvSpPr>
        <p:spPr/>
        <p:txBody>
          <a:bodyPr/>
          <a:lstStyle/>
          <a:p>
            <a:pPr>
              <a:defRPr/>
            </a:pPr>
            <a:r>
              <a:rPr lang="en-US" smtClean="0"/>
              <a:t>Morgan Kaufmann Publishers</a:t>
            </a:r>
            <a:endParaRPr lang="en-US"/>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3, 2017</a:t>
            </a:fld>
            <a:endParaRPr lang="en-US"/>
          </a:p>
        </p:txBody>
      </p:sp>
      <p:sp>
        <p:nvSpPr>
          <p:cNvPr id="6" name="Footer Placeholder 5"/>
          <p:cNvSpPr>
            <a:spLocks noGrp="1"/>
          </p:cNvSpPr>
          <p:nvPr>
            <p:ph type="ftr" sz="quarter" idx="12"/>
          </p:nvPr>
        </p:nvSpPr>
        <p:spPr/>
        <p:txBody>
          <a:bodyPr/>
          <a:lstStyle/>
          <a:p>
            <a:pPr>
              <a:defRPr/>
            </a:pPr>
            <a:r>
              <a:rPr lang="en-US" smtClean="0"/>
              <a:t>Chapter 1 — Computer Abstractions and Technology</a:t>
            </a:r>
            <a:endParaRPr lang="en-US"/>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15</a:t>
            </a:fld>
            <a:endParaRPr lang="en-US" altLang="en-US"/>
          </a:p>
        </p:txBody>
      </p:sp>
    </p:spTree>
    <p:extLst>
      <p:ext uri="{BB962C8B-B14F-4D97-AF65-F5344CB8AC3E}">
        <p14:creationId xmlns:p14="http://schemas.microsoft.com/office/powerpoint/2010/main" val="202034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adder we saw is too slow</a:t>
            </a:r>
            <a:r>
              <a:rPr lang="mr-IN" baseline="0" dirty="0" smtClean="0"/>
              <a:t>…</a:t>
            </a:r>
            <a:endParaRPr lang="en-US" dirty="0"/>
          </a:p>
        </p:txBody>
      </p:sp>
      <p:sp>
        <p:nvSpPr>
          <p:cNvPr id="4" name="Header Placeholder 3"/>
          <p:cNvSpPr>
            <a:spLocks noGrp="1"/>
          </p:cNvSpPr>
          <p:nvPr>
            <p:ph type="hdr" sz="quarter" idx="10"/>
          </p:nvPr>
        </p:nvSpPr>
        <p:spPr/>
        <p:txBody>
          <a:bodyPr/>
          <a:lstStyle/>
          <a:p>
            <a:pPr>
              <a:defRPr/>
            </a:pPr>
            <a:r>
              <a:rPr lang="en-US" smtClean="0"/>
              <a:t>Morgan Kaufmann Publishers</a:t>
            </a:r>
            <a:endParaRPr lang="en-US"/>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3, 2017</a:t>
            </a:fld>
            <a:endParaRPr lang="en-US"/>
          </a:p>
        </p:txBody>
      </p:sp>
      <p:sp>
        <p:nvSpPr>
          <p:cNvPr id="6" name="Footer Placeholder 5"/>
          <p:cNvSpPr>
            <a:spLocks noGrp="1"/>
          </p:cNvSpPr>
          <p:nvPr>
            <p:ph type="ftr" sz="quarter" idx="12"/>
          </p:nvPr>
        </p:nvSpPr>
        <p:spPr/>
        <p:txBody>
          <a:bodyPr/>
          <a:lstStyle/>
          <a:p>
            <a:pPr>
              <a:defRPr/>
            </a:pPr>
            <a:r>
              <a:rPr lang="en-US" smtClean="0"/>
              <a:t>Chapter 1 — Computer Abstractions and Technology</a:t>
            </a:r>
            <a:endParaRPr lang="en-US"/>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17</a:t>
            </a:fld>
            <a:endParaRPr lang="en-US" altLang="en-US"/>
          </a:p>
        </p:txBody>
      </p:sp>
    </p:spTree>
    <p:extLst>
      <p:ext uri="{BB962C8B-B14F-4D97-AF65-F5344CB8AC3E}">
        <p14:creationId xmlns:p14="http://schemas.microsoft.com/office/powerpoint/2010/main" val="821009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operate on two WORDS, which are a set of bits, we again use an array of logic blocks, in this case 32 1-bit ALUs. Notice how we have to connect the carryout of one to the </a:t>
            </a:r>
            <a:r>
              <a:rPr lang="en-US" baseline="0" dirty="0" err="1" smtClean="0"/>
              <a:t>carryin</a:t>
            </a:r>
            <a:r>
              <a:rPr lang="en-US" baseline="0" dirty="0" smtClean="0"/>
              <a:t> of the next.</a:t>
            </a:r>
          </a:p>
          <a:p>
            <a:r>
              <a:rPr lang="en-US" baseline="0" dirty="0" smtClean="0"/>
              <a:t>This WORKS, although it is actually really slow</a:t>
            </a:r>
            <a:r>
              <a:rPr lang="mr-IN" baseline="0" dirty="0" smtClean="0"/>
              <a:t>…</a:t>
            </a:r>
            <a:r>
              <a:rPr lang="en-US" baseline="0" dirty="0" smtClean="0"/>
              <a:t>we have to wait for 32 1-bit additions</a:t>
            </a:r>
            <a:r>
              <a:rPr lang="mr-IN" baseline="0" dirty="0" smtClean="0"/>
              <a:t>…</a:t>
            </a:r>
            <a:r>
              <a:rPr lang="en-US" baseline="0" dirty="0" smtClean="0"/>
              <a:t>we will see later how to improve this.</a:t>
            </a:r>
          </a:p>
          <a:p>
            <a:r>
              <a:rPr lang="en-US" baseline="0" dirty="0" smtClean="0"/>
              <a:t>This is called a "ripple" adder, since the carry bit ripples through.</a:t>
            </a:r>
            <a:endParaRPr lang="en-US" dirty="0"/>
          </a:p>
        </p:txBody>
      </p:sp>
      <p:sp>
        <p:nvSpPr>
          <p:cNvPr id="4" name="Header Placeholder 3"/>
          <p:cNvSpPr>
            <a:spLocks noGrp="1"/>
          </p:cNvSpPr>
          <p:nvPr>
            <p:ph type="hdr" sz="quarter" idx="10"/>
          </p:nvPr>
        </p:nvSpPr>
        <p:spPr/>
        <p:txBody>
          <a:bodyPr/>
          <a:lstStyle/>
          <a:p>
            <a:pPr>
              <a:defRPr/>
            </a:pPr>
            <a:r>
              <a:rPr lang="en-US" smtClean="0"/>
              <a:t>Morgan Kaufmann Publishers</a:t>
            </a:r>
            <a:endParaRPr lang="en-US"/>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3, 2017</a:t>
            </a:fld>
            <a:endParaRPr lang="en-US"/>
          </a:p>
        </p:txBody>
      </p:sp>
      <p:sp>
        <p:nvSpPr>
          <p:cNvPr id="6" name="Footer Placeholder 5"/>
          <p:cNvSpPr>
            <a:spLocks noGrp="1"/>
          </p:cNvSpPr>
          <p:nvPr>
            <p:ph type="ftr" sz="quarter" idx="12"/>
          </p:nvPr>
        </p:nvSpPr>
        <p:spPr/>
        <p:txBody>
          <a:bodyPr/>
          <a:lstStyle/>
          <a:p>
            <a:pPr>
              <a:defRPr/>
            </a:pPr>
            <a:r>
              <a:rPr lang="en-US" smtClean="0"/>
              <a:t>Chapter 1 — Computer Abstractions and Technology</a:t>
            </a:r>
            <a:endParaRPr lang="en-US"/>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3</a:t>
            </a:fld>
            <a:endParaRPr lang="en-US" altLang="en-US"/>
          </a:p>
        </p:txBody>
      </p:sp>
    </p:spTree>
    <p:extLst>
      <p:ext uri="{BB962C8B-B14F-4D97-AF65-F5344CB8AC3E}">
        <p14:creationId xmlns:p14="http://schemas.microsoft.com/office/powerpoint/2010/main" val="1899231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other words, we set Operation to 2 (10) and set </a:t>
            </a:r>
            <a:r>
              <a:rPr lang="en-US" dirty="0" err="1" smtClean="0"/>
              <a:t>Binvert</a:t>
            </a:r>
            <a:r>
              <a:rPr lang="en-US" dirty="0" smtClean="0"/>
              <a:t> to 1,also set the </a:t>
            </a:r>
            <a:r>
              <a:rPr lang="en-US" dirty="0" err="1" smtClean="0"/>
              <a:t>CarryIn</a:t>
            </a:r>
            <a:r>
              <a:rPr lang="en-US" baseline="0" dirty="0" smtClean="0"/>
              <a:t> of the first bit to 1, which gets us -b</a:t>
            </a:r>
            <a:r>
              <a:rPr lang="en-US" baseline="0" dirty="0" smtClean="0"/>
              <a:t>.</a:t>
            </a:r>
          </a:p>
          <a:p>
            <a:endParaRPr lang="en-US" baseline="0" dirty="0" smtClean="0"/>
          </a:p>
          <a:p>
            <a:r>
              <a:rPr lang="en-US" baseline="0" dirty="0" smtClean="0"/>
              <a:t>Now</a:t>
            </a:r>
            <a:r>
              <a:rPr lang="mr-IN" baseline="0" dirty="0" smtClean="0"/>
              <a:t>…</a:t>
            </a:r>
            <a:r>
              <a:rPr lang="en-US" baseline="0" dirty="0" smtClean="0"/>
              <a:t>how might you add a NOR operation here? One way is to implement it with a gate and make the big multiplexor bigger. But this makes the multiplexor more expensive.</a:t>
            </a:r>
            <a:endParaRPr lang="en-US" dirty="0"/>
          </a:p>
        </p:txBody>
      </p:sp>
      <p:sp>
        <p:nvSpPr>
          <p:cNvPr id="4" name="Header Placeholder 3"/>
          <p:cNvSpPr>
            <a:spLocks noGrp="1"/>
          </p:cNvSpPr>
          <p:nvPr>
            <p:ph type="hdr" sz="quarter" idx="10"/>
          </p:nvPr>
        </p:nvSpPr>
        <p:spPr/>
        <p:txBody>
          <a:bodyPr/>
          <a:lstStyle/>
          <a:p>
            <a:pPr>
              <a:defRPr/>
            </a:pPr>
            <a:r>
              <a:rPr lang="en-US" smtClean="0"/>
              <a:t>Morgan Kaufmann Publishers</a:t>
            </a:r>
            <a:endParaRPr lang="en-US"/>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3, 2017</a:t>
            </a:fld>
            <a:endParaRPr lang="en-US"/>
          </a:p>
        </p:txBody>
      </p:sp>
      <p:sp>
        <p:nvSpPr>
          <p:cNvPr id="6" name="Footer Placeholder 5"/>
          <p:cNvSpPr>
            <a:spLocks noGrp="1"/>
          </p:cNvSpPr>
          <p:nvPr>
            <p:ph type="ftr" sz="quarter" idx="12"/>
          </p:nvPr>
        </p:nvSpPr>
        <p:spPr/>
        <p:txBody>
          <a:bodyPr/>
          <a:lstStyle/>
          <a:p>
            <a:pPr>
              <a:defRPr/>
            </a:pPr>
            <a:r>
              <a:rPr lang="en-US" smtClean="0"/>
              <a:t>Chapter 1 — Computer Abstractions and Technology</a:t>
            </a:r>
            <a:endParaRPr lang="en-US"/>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4</a:t>
            </a:fld>
            <a:endParaRPr lang="en-US" altLang="en-US"/>
          </a:p>
        </p:txBody>
      </p:sp>
    </p:spTree>
    <p:extLst>
      <p:ext uri="{BB962C8B-B14F-4D97-AF65-F5344CB8AC3E}">
        <p14:creationId xmlns:p14="http://schemas.microsoft.com/office/powerpoint/2010/main" val="1554355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turns out that MIPS actually</a:t>
            </a:r>
            <a:r>
              <a:rPr lang="en-US" baseline="0" dirty="0" smtClean="0"/>
              <a:t> needs a NOR operation as well. Rather than adding a NOR gate and extending the multiplexor, we can implement it with what we already have, adding an additional (simple) multiplexor.</a:t>
            </a:r>
            <a:endParaRPr lang="en-US" dirty="0" smtClean="0"/>
          </a:p>
          <a:p>
            <a:endParaRPr lang="en-US" dirty="0" smtClean="0"/>
          </a:p>
          <a:p>
            <a:r>
              <a:rPr lang="en-US" dirty="0" smtClean="0"/>
              <a:t>Using </a:t>
            </a:r>
            <a:r>
              <a:rPr lang="en-US" dirty="0" err="1" smtClean="0"/>
              <a:t>DeMorgan’s</a:t>
            </a:r>
            <a:r>
              <a:rPr lang="en-US" dirty="0" smtClean="0"/>
              <a:t>: A NOR B = NOT (A or</a:t>
            </a:r>
            <a:r>
              <a:rPr lang="en-US" baseline="0" dirty="0" smtClean="0"/>
              <a:t> B) = (Not A) AND (Not B), so just invert both A and B and then OR them together.</a:t>
            </a:r>
            <a:endParaRPr lang="en-US" dirty="0"/>
          </a:p>
        </p:txBody>
      </p:sp>
      <p:sp>
        <p:nvSpPr>
          <p:cNvPr id="4" name="Header Placeholder 3"/>
          <p:cNvSpPr>
            <a:spLocks noGrp="1"/>
          </p:cNvSpPr>
          <p:nvPr>
            <p:ph type="hdr" sz="quarter" idx="10"/>
          </p:nvPr>
        </p:nvSpPr>
        <p:spPr/>
        <p:txBody>
          <a:bodyPr/>
          <a:lstStyle/>
          <a:p>
            <a:pPr>
              <a:defRPr/>
            </a:pPr>
            <a:r>
              <a:rPr lang="en-US" smtClean="0"/>
              <a:t>Morgan Kaufmann Publishers</a:t>
            </a:r>
            <a:endParaRPr lang="en-US"/>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3, 2017</a:t>
            </a:fld>
            <a:endParaRPr lang="en-US"/>
          </a:p>
        </p:txBody>
      </p:sp>
      <p:sp>
        <p:nvSpPr>
          <p:cNvPr id="6" name="Footer Placeholder 5"/>
          <p:cNvSpPr>
            <a:spLocks noGrp="1"/>
          </p:cNvSpPr>
          <p:nvPr>
            <p:ph type="ftr" sz="quarter" idx="12"/>
          </p:nvPr>
        </p:nvSpPr>
        <p:spPr/>
        <p:txBody>
          <a:bodyPr/>
          <a:lstStyle/>
          <a:p>
            <a:pPr>
              <a:defRPr/>
            </a:pPr>
            <a:r>
              <a:rPr lang="en-US" smtClean="0"/>
              <a:t>Chapter 1 — Computer Abstractions and Technology</a:t>
            </a:r>
            <a:endParaRPr lang="en-US"/>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5</a:t>
            </a:fld>
            <a:endParaRPr lang="en-US" altLang="en-US"/>
          </a:p>
        </p:txBody>
      </p:sp>
    </p:spTree>
    <p:extLst>
      <p:ext uri="{BB962C8B-B14F-4D97-AF65-F5344CB8AC3E}">
        <p14:creationId xmlns:p14="http://schemas.microsoft.com/office/powerpoint/2010/main" val="81397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MIPS also needs this special instruction “Set on less” (</a:t>
            </a:r>
            <a:r>
              <a:rPr lang="en-US" dirty="0" err="1" smtClean="0"/>
              <a:t>slt</a:t>
            </a:r>
            <a:r>
              <a:rPr lang="en-US" dirty="0" smtClean="0"/>
              <a:t>). It should return 1 if and</a:t>
            </a:r>
            <a:r>
              <a:rPr lang="en-US" baseline="0" dirty="0" smtClean="0"/>
              <a:t> only if a &lt; b. Specially, the least significant bit should be set.</a:t>
            </a:r>
            <a:endParaRPr lang="en-US" dirty="0"/>
          </a:p>
        </p:txBody>
      </p:sp>
      <p:sp>
        <p:nvSpPr>
          <p:cNvPr id="4" name="Header Placeholder 3"/>
          <p:cNvSpPr>
            <a:spLocks noGrp="1"/>
          </p:cNvSpPr>
          <p:nvPr>
            <p:ph type="hdr" sz="quarter" idx="10"/>
          </p:nvPr>
        </p:nvSpPr>
        <p:spPr/>
        <p:txBody>
          <a:bodyPr/>
          <a:lstStyle/>
          <a:p>
            <a:pPr>
              <a:defRPr/>
            </a:pPr>
            <a:r>
              <a:rPr lang="en-US" smtClean="0"/>
              <a:t>Morgan Kaufmann Publishers</a:t>
            </a:r>
            <a:endParaRPr lang="en-US"/>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3, 2017</a:t>
            </a:fld>
            <a:endParaRPr lang="en-US"/>
          </a:p>
        </p:txBody>
      </p:sp>
      <p:sp>
        <p:nvSpPr>
          <p:cNvPr id="6" name="Footer Placeholder 5"/>
          <p:cNvSpPr>
            <a:spLocks noGrp="1"/>
          </p:cNvSpPr>
          <p:nvPr>
            <p:ph type="ftr" sz="quarter" idx="12"/>
          </p:nvPr>
        </p:nvSpPr>
        <p:spPr/>
        <p:txBody>
          <a:bodyPr/>
          <a:lstStyle/>
          <a:p>
            <a:pPr>
              <a:defRPr/>
            </a:pPr>
            <a:r>
              <a:rPr lang="en-US" smtClean="0"/>
              <a:t>Chapter 1 — Computer Abstractions and Technology</a:t>
            </a:r>
            <a:endParaRPr lang="en-US"/>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6</a:t>
            </a:fld>
            <a:endParaRPr lang="en-US" altLang="en-US"/>
          </a:p>
        </p:txBody>
      </p:sp>
    </p:spTree>
    <p:extLst>
      <p:ext uri="{BB962C8B-B14F-4D97-AF65-F5344CB8AC3E}">
        <p14:creationId xmlns:p14="http://schemas.microsoft.com/office/powerpoint/2010/main" val="537449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a:t>
            </a:r>
            <a:r>
              <a:rPr lang="en-US" baseline="0" dirty="0" smtClean="0"/>
              <a:t> course, whether or not a &lt; b is just whether or not a-b &lt; 0. So we just do subtraction (which is addition). BUT the output is the result of the subtraction, but all we care about is the sign of the result!</a:t>
            </a:r>
            <a:endParaRPr lang="en-US" dirty="0"/>
          </a:p>
        </p:txBody>
      </p:sp>
      <p:sp>
        <p:nvSpPr>
          <p:cNvPr id="4" name="Header Placeholder 3"/>
          <p:cNvSpPr>
            <a:spLocks noGrp="1"/>
          </p:cNvSpPr>
          <p:nvPr>
            <p:ph type="hdr" sz="quarter" idx="10"/>
          </p:nvPr>
        </p:nvSpPr>
        <p:spPr/>
        <p:txBody>
          <a:bodyPr/>
          <a:lstStyle/>
          <a:p>
            <a:pPr>
              <a:defRPr/>
            </a:pPr>
            <a:r>
              <a:rPr lang="en-US" smtClean="0"/>
              <a:t>Morgan Kaufmann Publishers</a:t>
            </a:r>
            <a:endParaRPr lang="en-US"/>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3, 2017</a:t>
            </a:fld>
            <a:endParaRPr lang="en-US"/>
          </a:p>
        </p:txBody>
      </p:sp>
      <p:sp>
        <p:nvSpPr>
          <p:cNvPr id="6" name="Footer Placeholder 5"/>
          <p:cNvSpPr>
            <a:spLocks noGrp="1"/>
          </p:cNvSpPr>
          <p:nvPr>
            <p:ph type="ftr" sz="quarter" idx="12"/>
          </p:nvPr>
        </p:nvSpPr>
        <p:spPr/>
        <p:txBody>
          <a:bodyPr/>
          <a:lstStyle/>
          <a:p>
            <a:pPr>
              <a:defRPr/>
            </a:pPr>
            <a:r>
              <a:rPr lang="en-US" smtClean="0"/>
              <a:t>Chapter 1 — Computer Abstractions and Technology</a:t>
            </a:r>
            <a:endParaRPr lang="en-US"/>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7</a:t>
            </a:fld>
            <a:endParaRPr lang="en-US" altLang="en-US"/>
          </a:p>
        </p:txBody>
      </p:sp>
    </p:spTree>
    <p:extLst>
      <p:ext uri="{BB962C8B-B14F-4D97-AF65-F5344CB8AC3E}">
        <p14:creationId xmlns:p14="http://schemas.microsoft.com/office/powerpoint/2010/main" val="1587026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want the result of the add, but ONLY the most significant bit. So we get the output of just that one bit, and that’s the output set. Then, to get that as the overall ALU output, we need to wrap that around to the Less</a:t>
            </a:r>
            <a:r>
              <a:rPr lang="en-US" baseline="0" dirty="0" smtClean="0"/>
              <a:t> input.</a:t>
            </a:r>
            <a:endParaRPr lang="en-US" dirty="0"/>
          </a:p>
        </p:txBody>
      </p:sp>
      <p:sp>
        <p:nvSpPr>
          <p:cNvPr id="4" name="Header Placeholder 3"/>
          <p:cNvSpPr>
            <a:spLocks noGrp="1"/>
          </p:cNvSpPr>
          <p:nvPr>
            <p:ph type="hdr" sz="quarter" idx="10"/>
          </p:nvPr>
        </p:nvSpPr>
        <p:spPr/>
        <p:txBody>
          <a:bodyPr/>
          <a:lstStyle/>
          <a:p>
            <a:pPr>
              <a:defRPr/>
            </a:pPr>
            <a:r>
              <a:rPr lang="en-US" smtClean="0"/>
              <a:t>Morgan Kaufmann Publishers</a:t>
            </a:r>
            <a:endParaRPr lang="en-US"/>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3, 2017</a:t>
            </a:fld>
            <a:endParaRPr lang="en-US"/>
          </a:p>
        </p:txBody>
      </p:sp>
      <p:sp>
        <p:nvSpPr>
          <p:cNvPr id="6" name="Footer Placeholder 5"/>
          <p:cNvSpPr>
            <a:spLocks noGrp="1"/>
          </p:cNvSpPr>
          <p:nvPr>
            <p:ph type="ftr" sz="quarter" idx="12"/>
          </p:nvPr>
        </p:nvSpPr>
        <p:spPr/>
        <p:txBody>
          <a:bodyPr/>
          <a:lstStyle/>
          <a:p>
            <a:pPr>
              <a:defRPr/>
            </a:pPr>
            <a:r>
              <a:rPr lang="en-US" smtClean="0"/>
              <a:t>Chapter 1 — Computer Abstractions and Technology</a:t>
            </a:r>
            <a:endParaRPr lang="en-US"/>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8</a:t>
            </a:fld>
            <a:endParaRPr lang="en-US" altLang="en-US"/>
          </a:p>
        </p:txBody>
      </p:sp>
    </p:spTree>
    <p:extLst>
      <p:ext uri="{BB962C8B-B14F-4D97-AF65-F5344CB8AC3E}">
        <p14:creationId xmlns:p14="http://schemas.microsoft.com/office/powerpoint/2010/main" val="1441641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 gets loop back</a:t>
            </a:r>
            <a:r>
              <a:rPr lang="en-US" baseline="0" dirty="0" smtClean="0"/>
              <a:t> around to the Less input for ALU0, all the other less inputs get 0. Also, note that we can detect overflow with that Set output</a:t>
            </a:r>
            <a:r>
              <a:rPr lang="mr-IN" baseline="0" dirty="0" smtClean="0"/>
              <a:t>…</a:t>
            </a:r>
            <a:endParaRPr lang="en-US" dirty="0"/>
          </a:p>
        </p:txBody>
      </p:sp>
      <p:sp>
        <p:nvSpPr>
          <p:cNvPr id="4" name="Header Placeholder 3"/>
          <p:cNvSpPr>
            <a:spLocks noGrp="1"/>
          </p:cNvSpPr>
          <p:nvPr>
            <p:ph type="hdr" sz="quarter" idx="10"/>
          </p:nvPr>
        </p:nvSpPr>
        <p:spPr/>
        <p:txBody>
          <a:bodyPr/>
          <a:lstStyle/>
          <a:p>
            <a:pPr>
              <a:defRPr/>
            </a:pPr>
            <a:r>
              <a:rPr lang="en-US" smtClean="0"/>
              <a:t>Morgan Kaufmann Publishers</a:t>
            </a:r>
            <a:endParaRPr lang="en-US"/>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3, 2017</a:t>
            </a:fld>
            <a:endParaRPr lang="en-US"/>
          </a:p>
        </p:txBody>
      </p:sp>
      <p:sp>
        <p:nvSpPr>
          <p:cNvPr id="6" name="Footer Placeholder 5"/>
          <p:cNvSpPr>
            <a:spLocks noGrp="1"/>
          </p:cNvSpPr>
          <p:nvPr>
            <p:ph type="ftr" sz="quarter" idx="12"/>
          </p:nvPr>
        </p:nvSpPr>
        <p:spPr/>
        <p:txBody>
          <a:bodyPr/>
          <a:lstStyle/>
          <a:p>
            <a:pPr>
              <a:defRPr/>
            </a:pPr>
            <a:r>
              <a:rPr lang="en-US" smtClean="0"/>
              <a:t>Chapter 1 — Computer Abstractions and Technology</a:t>
            </a:r>
            <a:endParaRPr lang="en-US"/>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9</a:t>
            </a:fld>
            <a:endParaRPr lang="en-US" altLang="en-US"/>
          </a:p>
        </p:txBody>
      </p:sp>
    </p:spTree>
    <p:extLst>
      <p:ext uri="{BB962C8B-B14F-4D97-AF65-F5344CB8AC3E}">
        <p14:creationId xmlns:p14="http://schemas.microsoft.com/office/powerpoint/2010/main" val="1766288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ask if -7 &lt; 6. So 1001 </a:t>
            </a:r>
            <a:r>
              <a:rPr lang="mr-IN" dirty="0" smtClean="0"/>
              <a:t>–</a:t>
            </a:r>
            <a:r>
              <a:rPr lang="en-US" dirty="0" smtClean="0"/>
              <a:t> 0110 = 1001 + 1010 = (1)0011, which suggests</a:t>
            </a:r>
            <a:r>
              <a:rPr lang="en-US" baseline="0" dirty="0" smtClean="0"/>
              <a:t> that -7 &gt; 6! What’s the problem? Our addition overflowed. How can we fix this?</a:t>
            </a:r>
          </a:p>
          <a:p>
            <a:endParaRPr lang="en-US" baseline="0" dirty="0" smtClean="0"/>
          </a:p>
          <a:p>
            <a:r>
              <a:rPr lang="en-US" baseline="0" dirty="0" smtClean="0"/>
              <a:t>Need to XOR the Set and Overflow output, this result becomes Less. You might think just OR, but what happens for, say, </a:t>
            </a:r>
            <a:r>
              <a:rPr lang="en-US" baseline="0" dirty="0" smtClean="0"/>
              <a:t>7 </a:t>
            </a:r>
            <a:r>
              <a:rPr lang="en-US" baseline="0" dirty="0" smtClean="0"/>
              <a:t>&lt; </a:t>
            </a:r>
            <a:r>
              <a:rPr lang="en-US" baseline="0" dirty="0" smtClean="0"/>
              <a:t>-7?</a:t>
            </a:r>
          </a:p>
          <a:p>
            <a:endParaRPr lang="en-US" baseline="0" dirty="0" smtClean="0"/>
          </a:p>
          <a:p>
            <a:r>
              <a:rPr lang="en-US" baseline="0" dirty="0" smtClean="0"/>
              <a:t>Notice the the last carry out bit is not enough to know overflow: consider -4 + -4, which has the last carry out bit set, but doesn’t actually overflow! You need to consider the sign of each input versus the sign of the output</a:t>
            </a:r>
            <a:endParaRPr lang="en-US" dirty="0"/>
          </a:p>
        </p:txBody>
      </p:sp>
      <p:sp>
        <p:nvSpPr>
          <p:cNvPr id="4" name="Header Placeholder 3"/>
          <p:cNvSpPr>
            <a:spLocks noGrp="1"/>
          </p:cNvSpPr>
          <p:nvPr>
            <p:ph type="hdr" sz="quarter" idx="10"/>
          </p:nvPr>
        </p:nvSpPr>
        <p:spPr/>
        <p:txBody>
          <a:bodyPr/>
          <a:lstStyle/>
          <a:p>
            <a:pPr>
              <a:defRPr/>
            </a:pPr>
            <a:r>
              <a:rPr lang="en-US" smtClean="0"/>
              <a:t>Morgan Kaufmann Publishers</a:t>
            </a:r>
            <a:endParaRPr lang="en-US"/>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3, 2017</a:t>
            </a:fld>
            <a:endParaRPr lang="en-US"/>
          </a:p>
        </p:txBody>
      </p:sp>
      <p:sp>
        <p:nvSpPr>
          <p:cNvPr id="6" name="Footer Placeholder 5"/>
          <p:cNvSpPr>
            <a:spLocks noGrp="1"/>
          </p:cNvSpPr>
          <p:nvPr>
            <p:ph type="ftr" sz="quarter" idx="12"/>
          </p:nvPr>
        </p:nvSpPr>
        <p:spPr/>
        <p:txBody>
          <a:bodyPr/>
          <a:lstStyle/>
          <a:p>
            <a:pPr>
              <a:defRPr/>
            </a:pPr>
            <a:r>
              <a:rPr lang="en-US" smtClean="0"/>
              <a:t>Chapter 1 — Computer Abstractions and Technology</a:t>
            </a:r>
            <a:endParaRPr lang="en-US"/>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10</a:t>
            </a:fld>
            <a:endParaRPr lang="en-US" altLang="en-US"/>
          </a:p>
        </p:txBody>
      </p:sp>
    </p:spTree>
    <p:extLst>
      <p:ext uri="{BB962C8B-B14F-4D97-AF65-F5344CB8AC3E}">
        <p14:creationId xmlns:p14="http://schemas.microsoft.com/office/powerpoint/2010/main" val="469431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5" name="Rectangle 5"/>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6" name="Rectangle 6"/>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7" name="Rectangle 7"/>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p>
            <a:pPr>
              <a:defRPr/>
            </a:pPr>
            <a:endParaRPr lang="en-US"/>
          </a:p>
        </p:txBody>
      </p:sp>
      <p:sp>
        <p:nvSpPr>
          <p:cNvPr id="8" name="Rectangle 9"/>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9" name="Rectangle 10"/>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30"/>
          <p:cNvGrpSpPr>
            <a:grpSpLocks/>
          </p:cNvGrpSpPr>
          <p:nvPr userDrawn="1"/>
        </p:nvGrpSpPr>
        <p:grpSpPr bwMode="auto">
          <a:xfrm>
            <a:off x="1774825" y="104775"/>
            <a:ext cx="6084888" cy="868363"/>
            <a:chOff x="1774113" y="104757"/>
            <a:chExt cx="6084936" cy="868541"/>
          </a:xfrm>
        </p:grpSpPr>
        <p:sp>
          <p:nvSpPr>
            <p:cNvPr id="12" name="TextBox 11"/>
            <p:cNvSpPr txBox="1"/>
            <p:nvPr userDrawn="1"/>
          </p:nvSpPr>
          <p:spPr>
            <a:xfrm>
              <a:off x="1774113" y="104757"/>
              <a:ext cx="6084936" cy="554152"/>
            </a:xfrm>
            <a:prstGeom prst="rect">
              <a:avLst/>
            </a:prstGeom>
            <a:noFill/>
          </p:spPr>
          <p:txBody>
            <a:bodyPr wrap="none">
              <a:spAutoFit/>
            </a:bodyPr>
            <a:lstStyle/>
            <a:p>
              <a:pPr>
                <a:defRPr/>
              </a:pPr>
              <a:r>
                <a:rPr lang="en-GB" sz="3000" b="1" cap="small" dirty="0">
                  <a:solidFill>
                    <a:schemeClr val="bg1"/>
                  </a:solidFill>
                  <a:latin typeface="Corbel" pitchFamily="34" charset="0"/>
                </a:rPr>
                <a:t>Computer Organization and Design</a:t>
              </a:r>
              <a:endParaRPr lang="en-US" sz="3000" b="1" cap="small" dirty="0">
                <a:solidFill>
                  <a:schemeClr val="bg1"/>
                </a:solidFill>
                <a:latin typeface="Corbel" pitchFamily="34" charset="0"/>
              </a:endParaRPr>
            </a:p>
          </p:txBody>
        </p:sp>
        <p:sp>
          <p:nvSpPr>
            <p:cNvPr id="13" name="TextBox 16"/>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000">
                  <a:solidFill>
                    <a:schemeClr val="bg1"/>
                  </a:solidFill>
                </a:rPr>
                <a:t>The Hardware/Software Interface</a:t>
              </a:r>
              <a:endParaRPr lang="en-US" altLang="en-US" sz="2000">
                <a:solidFill>
                  <a:schemeClr val="bg1"/>
                </a:solidFill>
              </a:endParaRPr>
            </a:p>
          </p:txBody>
        </p:sp>
      </p:grpSp>
      <p:grpSp>
        <p:nvGrpSpPr>
          <p:cNvPr id="14" name="Group 29"/>
          <p:cNvGrpSpPr>
            <a:grpSpLocks/>
          </p:cNvGrpSpPr>
          <p:nvPr userDrawn="1"/>
        </p:nvGrpSpPr>
        <p:grpSpPr bwMode="auto">
          <a:xfrm>
            <a:off x="8004175" y="93663"/>
            <a:ext cx="935038" cy="935037"/>
            <a:chOff x="7956376" y="116632"/>
            <a:chExt cx="936104" cy="936104"/>
          </a:xfrm>
        </p:grpSpPr>
        <p:sp>
          <p:nvSpPr>
            <p:cNvPr id="15" name="32-Point Star 18"/>
            <p:cNvSpPr>
              <a:spLocks noChangeArrowheads="1"/>
            </p:cNvSpPr>
            <p:nvPr userDrawn="1"/>
          </p:nvSpPr>
          <p:spPr bwMode="auto">
            <a:xfrm>
              <a:off x="7956376" y="116632"/>
              <a:ext cx="936104" cy="936104"/>
            </a:xfrm>
            <a:prstGeom prst="star32">
              <a:avLst>
                <a:gd name="adj" fmla="val 37500"/>
              </a:avLst>
            </a:prstGeom>
            <a:solidFill>
              <a:srgbClr val="C00000"/>
            </a:solidFill>
            <a:ln w="9525">
              <a:solidFill>
                <a:schemeClr val="tx1"/>
              </a:solidFill>
              <a:round/>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6" name="TextBox 19"/>
            <p:cNvSpPr txBox="1">
              <a:spLocks noChangeArrowheads="1"/>
            </p:cNvSpPr>
            <p:nvPr userDrawn="1"/>
          </p:nvSpPr>
          <p:spPr bwMode="auto">
            <a:xfrm>
              <a:off x="8112128" y="262849"/>
              <a:ext cx="642081" cy="707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GB" altLang="en-US" sz="2000">
                  <a:solidFill>
                    <a:schemeClr val="bg1"/>
                  </a:solidFill>
                  <a:latin typeface="Arial Black" charset="0"/>
                </a:rPr>
                <a:t>5</a:t>
              </a:r>
              <a:r>
                <a:rPr lang="en-GB" altLang="en-US" sz="2000" baseline="30000">
                  <a:solidFill>
                    <a:schemeClr val="bg1"/>
                  </a:solidFill>
                  <a:latin typeface="Arial Black" charset="0"/>
                </a:rPr>
                <a:t>th</a:t>
              </a:r>
              <a:endParaRPr lang="en-GB" altLang="en-US" sz="2000">
                <a:solidFill>
                  <a:schemeClr val="bg1"/>
                </a:solidFill>
                <a:latin typeface="Arial Black" charset="0"/>
              </a:endParaRPr>
            </a:p>
            <a:p>
              <a:endParaRPr lang="en-US" altLang="en-US" sz="2000">
                <a:solidFill>
                  <a:schemeClr val="bg1"/>
                </a:solidFill>
                <a:latin typeface="Arial Black" charset="0"/>
              </a:endParaRPr>
            </a:p>
          </p:txBody>
        </p:sp>
        <p:sp>
          <p:nvSpPr>
            <p:cNvPr id="17" name="TextBox 20"/>
            <p:cNvSpPr txBox="1">
              <a:spLocks noChangeArrowheads="1"/>
            </p:cNvSpPr>
            <p:nvPr userDrawn="1"/>
          </p:nvSpPr>
          <p:spPr bwMode="auto">
            <a:xfrm>
              <a:off x="8064449" y="517139"/>
              <a:ext cx="732672" cy="308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GB" altLang="en-US" sz="1400">
                  <a:solidFill>
                    <a:schemeClr val="bg1"/>
                  </a:solidFill>
                </a:rPr>
                <a:t>Edition</a:t>
              </a:r>
              <a:endParaRPr lang="en-US" altLang="en-US" sz="1400">
                <a:solidFill>
                  <a:schemeClr val="bg1"/>
                </a:solidFill>
              </a:endParaRPr>
            </a:p>
          </p:txBody>
        </p:sp>
      </p:grpSp>
      <p:sp>
        <p:nvSpPr>
          <p:cNvPr id="295939" name="Rectangle 3"/>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295940" name="Rectangle 4"/>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1246084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C25631A7-60E7-7244-A4EA-450241D92792}" type="slidenum">
              <a:rPr lang="en-AU" altLang="en-US"/>
              <a:pPr>
                <a:defRPr/>
              </a:pPr>
              <a:t>‹#›</a:t>
            </a:fld>
            <a:endParaRPr lang="en-AU" altLang="en-US"/>
          </a:p>
        </p:txBody>
      </p:sp>
    </p:spTree>
    <p:extLst>
      <p:ext uri="{BB962C8B-B14F-4D97-AF65-F5344CB8AC3E}">
        <p14:creationId xmlns:p14="http://schemas.microsoft.com/office/powerpoint/2010/main" val="1157014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FDF79DDB-D410-EA4F-9473-602D1DBFA8F1}" type="slidenum">
              <a:rPr lang="en-AU" altLang="en-US"/>
              <a:pPr>
                <a:defRPr/>
              </a:pPr>
              <a:t>‹#›</a:t>
            </a:fld>
            <a:endParaRPr lang="en-AU" altLang="en-US"/>
          </a:p>
        </p:txBody>
      </p:sp>
    </p:spTree>
    <p:extLst>
      <p:ext uri="{BB962C8B-B14F-4D97-AF65-F5344CB8AC3E}">
        <p14:creationId xmlns:p14="http://schemas.microsoft.com/office/powerpoint/2010/main" val="479185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125538"/>
            <a:ext cx="4059237"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DC6F03C8-1942-634D-B348-82E6841B4DEC}" type="slidenum">
              <a:rPr lang="en-AU" altLang="en-US"/>
              <a:pPr>
                <a:defRPr/>
              </a:pPr>
              <a:t>‹#›</a:t>
            </a:fld>
            <a:endParaRPr lang="en-AU" altLang="en-US"/>
          </a:p>
        </p:txBody>
      </p:sp>
    </p:spTree>
    <p:extLst>
      <p:ext uri="{BB962C8B-B14F-4D97-AF65-F5344CB8AC3E}">
        <p14:creationId xmlns:p14="http://schemas.microsoft.com/office/powerpoint/2010/main" val="606904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4213" y="1125538"/>
            <a:ext cx="4059237"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180D1B24-8715-A740-AEB0-F063F9955747}" type="slidenum">
              <a:rPr lang="en-AU" altLang="en-US"/>
              <a:pPr>
                <a:defRPr/>
              </a:pPr>
              <a:t>‹#›</a:t>
            </a:fld>
            <a:endParaRPr lang="en-AU" altLang="en-US"/>
          </a:p>
        </p:txBody>
      </p:sp>
    </p:spTree>
    <p:extLst>
      <p:ext uri="{BB962C8B-B14F-4D97-AF65-F5344CB8AC3E}">
        <p14:creationId xmlns:p14="http://schemas.microsoft.com/office/powerpoint/2010/main" val="1845789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4213" y="1125538"/>
            <a:ext cx="8270875" cy="2479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4213" y="3757613"/>
            <a:ext cx="8270875" cy="2479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7B62E9CE-F100-E14B-87FF-B98D12F12EE8}" type="slidenum">
              <a:rPr lang="en-AU" altLang="en-US"/>
              <a:pPr>
                <a:defRPr/>
              </a:pPr>
              <a:t>‹#›</a:t>
            </a:fld>
            <a:endParaRPr lang="en-AU" altLang="en-US"/>
          </a:p>
        </p:txBody>
      </p:sp>
    </p:spTree>
    <p:extLst>
      <p:ext uri="{BB962C8B-B14F-4D97-AF65-F5344CB8AC3E}">
        <p14:creationId xmlns:p14="http://schemas.microsoft.com/office/powerpoint/2010/main" val="178123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A562C786-EE3F-FD40-B876-B6D46C614EF3}" type="slidenum">
              <a:rPr lang="en-AU" altLang="en-US"/>
              <a:pPr>
                <a:defRPr/>
              </a:pPr>
              <a:t>‹#›</a:t>
            </a:fld>
            <a:endParaRPr lang="en-AU" altLang="en-US"/>
          </a:p>
        </p:txBody>
      </p:sp>
    </p:spTree>
    <p:extLst>
      <p:ext uri="{BB962C8B-B14F-4D97-AF65-F5344CB8AC3E}">
        <p14:creationId xmlns:p14="http://schemas.microsoft.com/office/powerpoint/2010/main" val="204377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81B4205B-3BB3-3B46-A5FF-0224824519BC}" type="slidenum">
              <a:rPr lang="en-AU" altLang="en-US"/>
              <a:pPr>
                <a:defRPr/>
              </a:pPr>
              <a:t>‹#›</a:t>
            </a:fld>
            <a:endParaRPr lang="en-AU" altLang="en-US"/>
          </a:p>
        </p:txBody>
      </p:sp>
    </p:spTree>
    <p:extLst>
      <p:ext uri="{BB962C8B-B14F-4D97-AF65-F5344CB8AC3E}">
        <p14:creationId xmlns:p14="http://schemas.microsoft.com/office/powerpoint/2010/main" val="1152996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14A1F31F-8F9A-134B-84E6-DBABBAB1DE1D}" type="slidenum">
              <a:rPr lang="en-AU" altLang="en-US"/>
              <a:pPr>
                <a:defRPr/>
              </a:pPr>
              <a:t>‹#›</a:t>
            </a:fld>
            <a:endParaRPr lang="en-AU" altLang="en-US"/>
          </a:p>
        </p:txBody>
      </p:sp>
    </p:spTree>
    <p:extLst>
      <p:ext uri="{BB962C8B-B14F-4D97-AF65-F5344CB8AC3E}">
        <p14:creationId xmlns:p14="http://schemas.microsoft.com/office/powerpoint/2010/main" val="1674623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96ED4B8C-E97C-8E44-BC10-14DE6597711F}" type="slidenum">
              <a:rPr lang="en-AU" altLang="en-US"/>
              <a:pPr>
                <a:defRPr/>
              </a:pPr>
              <a:t>‹#›</a:t>
            </a:fld>
            <a:endParaRPr lang="en-AU" altLang="en-US"/>
          </a:p>
        </p:txBody>
      </p:sp>
    </p:spTree>
    <p:extLst>
      <p:ext uri="{BB962C8B-B14F-4D97-AF65-F5344CB8AC3E}">
        <p14:creationId xmlns:p14="http://schemas.microsoft.com/office/powerpoint/2010/main" val="479831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127112B6-527E-1B48-9BE7-F273D41ACD67}" type="slidenum">
              <a:rPr lang="en-AU" altLang="en-US"/>
              <a:pPr>
                <a:defRPr/>
              </a:pPr>
              <a:t>‹#›</a:t>
            </a:fld>
            <a:endParaRPr lang="en-AU" altLang="en-US"/>
          </a:p>
        </p:txBody>
      </p:sp>
    </p:spTree>
    <p:extLst>
      <p:ext uri="{BB962C8B-B14F-4D97-AF65-F5344CB8AC3E}">
        <p14:creationId xmlns:p14="http://schemas.microsoft.com/office/powerpoint/2010/main" val="727110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732493DD-6236-9D41-B0F1-FA2586741039}" type="slidenum">
              <a:rPr lang="en-AU" altLang="en-US"/>
              <a:pPr>
                <a:defRPr/>
              </a:pPr>
              <a:t>‹#›</a:t>
            </a:fld>
            <a:endParaRPr lang="en-AU" altLang="en-US"/>
          </a:p>
        </p:txBody>
      </p:sp>
    </p:spTree>
    <p:extLst>
      <p:ext uri="{BB962C8B-B14F-4D97-AF65-F5344CB8AC3E}">
        <p14:creationId xmlns:p14="http://schemas.microsoft.com/office/powerpoint/2010/main" val="137081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8E96F957-9832-0B4F-82F9-59C7E64F31A0}" type="slidenum">
              <a:rPr lang="en-AU" altLang="en-US"/>
              <a:pPr>
                <a:defRPr/>
              </a:pPr>
              <a:t>‹#›</a:t>
            </a:fld>
            <a:endParaRPr lang="en-AU" altLang="en-US"/>
          </a:p>
        </p:txBody>
      </p:sp>
    </p:spTree>
    <p:extLst>
      <p:ext uri="{BB962C8B-B14F-4D97-AF65-F5344CB8AC3E}">
        <p14:creationId xmlns:p14="http://schemas.microsoft.com/office/powerpoint/2010/main" val="1006063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23F35528-A3CE-094C-B344-DF874D0D00F7}" type="slidenum">
              <a:rPr lang="en-AU" altLang="en-US"/>
              <a:pPr>
                <a:defRPr/>
              </a:pPr>
              <a:t>‹#›</a:t>
            </a:fld>
            <a:endParaRPr lang="en-AU" altLang="en-US"/>
          </a:p>
        </p:txBody>
      </p:sp>
    </p:spTree>
    <p:extLst>
      <p:ext uri="{BB962C8B-B14F-4D97-AF65-F5344CB8AC3E}">
        <p14:creationId xmlns:p14="http://schemas.microsoft.com/office/powerpoint/2010/main" val="17634663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468313" y="260350"/>
            <a:ext cx="36512"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027" name="Rectangle 3"/>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spAutoFit/>
          </a:bodyPr>
          <a:lstStyle/>
          <a:p>
            <a:pPr lvl="0"/>
            <a:r>
              <a:rPr lang="en-AU" altLang="en-US"/>
              <a:t>Click to edit Master title style</a:t>
            </a:r>
          </a:p>
        </p:txBody>
      </p:sp>
      <p:sp>
        <p:nvSpPr>
          <p:cNvPr id="1028" name="Rectangle 4"/>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294917" name="Rectangle 5"/>
          <p:cNvSpPr>
            <a:spLocks noGrp="1" noChangeArrowheads="1"/>
          </p:cNvSpPr>
          <p:nvPr>
            <p:ph type="ftr" sz="quarter" idx="3"/>
          </p:nvPr>
        </p:nvSpPr>
        <p:spPr bwMode="auto">
          <a:xfrm>
            <a:off x="1692275" y="6381750"/>
            <a:ext cx="7272338" cy="358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smtClean="0"/>
            </a:lvl1pPr>
          </a:lstStyle>
          <a:p>
            <a:pPr>
              <a:defRPr/>
            </a:pPr>
            <a:r>
              <a:rPr lang="en-AU" altLang="en-US"/>
              <a:t>Chapter 1 — Computer Abstractions and Technology — </a:t>
            </a:r>
            <a:fld id="{DA85E8C0-DB33-BB4B-8FEA-DAB5A7CA0CAC}" type="slidenum">
              <a:rPr lang="en-AU" altLang="en-US"/>
              <a:pPr>
                <a:defRPr/>
              </a:pPr>
              <a:t>‹#›</a:t>
            </a:fld>
            <a:endParaRPr lang="en-AU" altLang="en-US"/>
          </a:p>
        </p:txBody>
      </p:sp>
      <p:sp>
        <p:nvSpPr>
          <p:cNvPr id="1030" name="Rectangle 7"/>
          <p:cNvSpPr>
            <a:spLocks noChangeArrowheads="1"/>
          </p:cNvSpPr>
          <p:nvPr/>
        </p:nvSpPr>
        <p:spPr bwMode="auto">
          <a:xfrm>
            <a:off x="250825" y="981075"/>
            <a:ext cx="8569325" cy="71438"/>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pic>
        <p:nvPicPr>
          <p:cNvPr id="1031" name="Picture 7" descr="MK Logo.jpg"/>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6270625"/>
            <a:ext cx="16192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5"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Lst>
  <p:hf sldNum="0"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2312" y="1582738"/>
            <a:ext cx="8026151" cy="1323439"/>
          </a:xfrm>
        </p:spPr>
        <p:txBody>
          <a:bodyPr/>
          <a:lstStyle/>
          <a:p>
            <a:pPr>
              <a:defRPr/>
            </a:pPr>
            <a:r>
              <a:rPr lang="en-US" smtClean="0"/>
              <a:t>simple ALU (Continued) (B.4</a:t>
            </a:r>
            <a:r>
              <a:rPr lang="en-US" dirty="0" smtClean="0"/>
              <a:t>)</a:t>
            </a:r>
            <a:endParaRPr lang="en-US" dirty="0"/>
          </a:p>
        </p:txBody>
      </p:sp>
      <p:sp>
        <p:nvSpPr>
          <p:cNvPr id="18434" name="Text Placeholder 6"/>
          <p:cNvSpPr>
            <a:spLocks noGrp="1"/>
          </p:cNvSpPr>
          <p:nvPr>
            <p:ph type="body" idx="1"/>
          </p:nvPr>
        </p:nvSpPr>
        <p:spPr>
          <a:xfrm>
            <a:off x="689015" y="3645024"/>
            <a:ext cx="7772400" cy="1500187"/>
          </a:xfrm>
        </p:spPr>
        <p:txBody>
          <a:bodyPr/>
          <a:lstStyle/>
          <a:p>
            <a:r>
              <a:rPr lang="en-US" altLang="en-US" sz="3600" dirty="0"/>
              <a:t>Instructor: Robert </a:t>
            </a:r>
            <a:r>
              <a:rPr lang="en-US" altLang="en-US" sz="3600" dirty="0" smtClean="0"/>
              <a:t>Utterback</a:t>
            </a:r>
          </a:p>
          <a:p>
            <a:r>
              <a:rPr lang="en-US" altLang="en-US" sz="3600" dirty="0" smtClean="0"/>
              <a:t>Lecture 7</a:t>
            </a:r>
            <a:endParaRPr lang="en-US" alt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dirty="0" smtClean="0"/>
              <a:t>Exercise: SLT Problem</a:t>
            </a:r>
            <a:endParaRPr lang="en-US" altLang="en-US" dirty="0"/>
          </a:p>
        </p:txBody>
      </p:sp>
      <p:sp>
        <p:nvSpPr>
          <p:cNvPr id="9219" name="Content Placeholder 2"/>
          <p:cNvSpPr>
            <a:spLocks noGrp="1"/>
          </p:cNvSpPr>
          <p:nvPr>
            <p:ph idx="1"/>
          </p:nvPr>
        </p:nvSpPr>
        <p:spPr/>
        <p:txBody>
          <a:bodyPr/>
          <a:lstStyle/>
          <a:p>
            <a:endParaRPr lang="en-US" altLang="en-US"/>
          </a:p>
        </p:txBody>
      </p:sp>
      <p:pic>
        <p:nvPicPr>
          <p:cNvPr id="92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125538"/>
            <a:ext cx="6208712" cy="548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8793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a:t>Final 32-bit ALU</a:t>
            </a:r>
          </a:p>
        </p:txBody>
      </p:sp>
      <p:sp>
        <p:nvSpPr>
          <p:cNvPr id="11267" name="Content Placeholder 2"/>
          <p:cNvSpPr>
            <a:spLocks noGrp="1"/>
          </p:cNvSpPr>
          <p:nvPr>
            <p:ph idx="1"/>
          </p:nvPr>
        </p:nvSpPr>
        <p:spPr/>
        <p:txBody>
          <a:bodyPr/>
          <a:lstStyle/>
          <a:p>
            <a:r>
              <a:rPr lang="en-US" altLang="en-US"/>
              <a:t>Bnegate</a:t>
            </a:r>
          </a:p>
          <a:p>
            <a:pPr lvl="1"/>
            <a:r>
              <a:rPr lang="en-US" altLang="en-US"/>
              <a:t>Every time we want the ALU to subtract, we set both CarryIn and Binvert to 1</a:t>
            </a:r>
          </a:p>
          <a:p>
            <a:pPr lvl="1"/>
            <a:r>
              <a:rPr lang="en-US" altLang="en-US"/>
              <a:t>Otherwise, both CarryIn and Binvert are set to 0</a:t>
            </a:r>
          </a:p>
          <a:p>
            <a:pPr lvl="2"/>
            <a:r>
              <a:rPr lang="en-US" altLang="en-US"/>
              <a:t>NOR operation: Binvert is 1, but CarryIn is Don’t Care</a:t>
            </a:r>
          </a:p>
          <a:p>
            <a:pPr lvl="1"/>
            <a:r>
              <a:rPr lang="en-US" altLang="en-US"/>
              <a:t>We can combine CarryIn and Binvert to a single line of Bnegate</a:t>
            </a:r>
          </a:p>
        </p:txBody>
      </p:sp>
    </p:spTree>
    <p:extLst>
      <p:ext uri="{BB962C8B-B14F-4D97-AF65-F5344CB8AC3E}">
        <p14:creationId xmlns:p14="http://schemas.microsoft.com/office/powerpoint/2010/main" val="18795399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a:t>Test of Zero</a:t>
            </a:r>
          </a:p>
        </p:txBody>
      </p:sp>
      <p:sp>
        <p:nvSpPr>
          <p:cNvPr id="12291" name="Content Placeholder 2"/>
          <p:cNvSpPr>
            <a:spLocks noGrp="1"/>
          </p:cNvSpPr>
          <p:nvPr>
            <p:ph idx="1"/>
          </p:nvPr>
        </p:nvSpPr>
        <p:spPr/>
        <p:txBody>
          <a:bodyPr/>
          <a:lstStyle/>
          <a:p>
            <a:r>
              <a:rPr lang="en-US" altLang="en-US"/>
              <a:t>We want to quickly test if two integers are equal</a:t>
            </a:r>
          </a:p>
          <a:p>
            <a:endParaRPr lang="en-US" altLang="en-US"/>
          </a:p>
          <a:p>
            <a:r>
              <a:rPr lang="en-US" altLang="en-US"/>
              <a:t>Design a single signal of Zero</a:t>
            </a:r>
          </a:p>
        </p:txBody>
      </p:sp>
      <p:pic>
        <p:nvPicPr>
          <p:cNvPr id="122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3716338"/>
            <a:ext cx="62944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575" y="2279650"/>
            <a:ext cx="18002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0404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a:t>Final 32-bit ALU</a:t>
            </a:r>
          </a:p>
        </p:txBody>
      </p:sp>
      <p:sp>
        <p:nvSpPr>
          <p:cNvPr id="13315" name="Content Placeholder 2"/>
          <p:cNvSpPr>
            <a:spLocks noGrp="1"/>
          </p:cNvSpPr>
          <p:nvPr>
            <p:ph idx="1"/>
          </p:nvPr>
        </p:nvSpPr>
        <p:spPr/>
        <p:txBody>
          <a:bodyPr/>
          <a:lstStyle/>
          <a:p>
            <a:endParaRPr lang="en-US" altLang="en-US"/>
          </a:p>
        </p:txBody>
      </p:sp>
      <p:pic>
        <p:nvPicPr>
          <p:cNvPr id="133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895350"/>
            <a:ext cx="6362700" cy="596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57817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a:t>ALU Control Signals</a:t>
            </a:r>
          </a:p>
        </p:txBody>
      </p:sp>
      <p:sp>
        <p:nvSpPr>
          <p:cNvPr id="14339" name="Content Placeholder 2"/>
          <p:cNvSpPr>
            <a:spLocks noGrp="1"/>
          </p:cNvSpPr>
          <p:nvPr>
            <p:ph idx="1"/>
          </p:nvPr>
        </p:nvSpPr>
        <p:spPr/>
        <p:txBody>
          <a:bodyPr/>
          <a:lstStyle/>
          <a:p>
            <a:endParaRPr lang="en-US" altLang="en-US"/>
          </a:p>
        </p:txBody>
      </p:sp>
      <p:pic>
        <p:nvPicPr>
          <p:cNvPr id="143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1844675"/>
            <a:ext cx="4454525" cy="220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43200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dirty="0" smtClean="0"/>
              <a:t>1-BIT ALU</a:t>
            </a:r>
            <a:endParaRPr lang="en-US" altLang="en-US" dirty="0"/>
          </a:p>
        </p:txBody>
      </p:sp>
      <p:sp>
        <p:nvSpPr>
          <p:cNvPr id="9219" name="Content Placeholder 2"/>
          <p:cNvSpPr>
            <a:spLocks noGrp="1"/>
          </p:cNvSpPr>
          <p:nvPr>
            <p:ph idx="1"/>
          </p:nvPr>
        </p:nvSpPr>
        <p:spPr/>
        <p:txBody>
          <a:bodyPr/>
          <a:lstStyle/>
          <a:p>
            <a:endParaRPr lang="en-US" altLang="en-US"/>
          </a:p>
        </p:txBody>
      </p:sp>
      <p:pic>
        <p:nvPicPr>
          <p:cNvPr id="92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125538"/>
            <a:ext cx="6208712" cy="548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1072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a:t>Symbol of ALU</a:t>
            </a:r>
          </a:p>
        </p:txBody>
      </p:sp>
      <p:sp>
        <p:nvSpPr>
          <p:cNvPr id="15363" name="Content Placeholder 2"/>
          <p:cNvSpPr>
            <a:spLocks noGrp="1"/>
          </p:cNvSpPr>
          <p:nvPr>
            <p:ph idx="1"/>
          </p:nvPr>
        </p:nvSpPr>
        <p:spPr/>
        <p:txBody>
          <a:bodyPr/>
          <a:lstStyle/>
          <a:p>
            <a:endParaRPr lang="en-US" altLang="en-US"/>
          </a:p>
        </p:txBody>
      </p:sp>
      <p:pic>
        <p:nvPicPr>
          <p:cNvPr id="153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1844675"/>
            <a:ext cx="240982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08169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a:t>Summary</a:t>
            </a:r>
          </a:p>
        </p:txBody>
      </p:sp>
      <p:sp>
        <p:nvSpPr>
          <p:cNvPr id="26627" name="Content Placeholder 2"/>
          <p:cNvSpPr>
            <a:spLocks noGrp="1"/>
          </p:cNvSpPr>
          <p:nvPr>
            <p:ph idx="1"/>
          </p:nvPr>
        </p:nvSpPr>
        <p:spPr/>
        <p:txBody>
          <a:bodyPr/>
          <a:lstStyle/>
          <a:p>
            <a:pPr>
              <a:lnSpc>
                <a:spcPct val="110000"/>
              </a:lnSpc>
              <a:buClr>
                <a:srgbClr val="800000"/>
              </a:buClr>
            </a:pPr>
            <a:r>
              <a:rPr lang="en-US" altLang="en-US" dirty="0"/>
              <a:t>1-bit ALU</a:t>
            </a:r>
          </a:p>
          <a:p>
            <a:pPr lvl="1">
              <a:lnSpc>
                <a:spcPct val="110000"/>
              </a:lnSpc>
              <a:buClr>
                <a:srgbClr val="800000"/>
              </a:buClr>
            </a:pPr>
            <a:r>
              <a:rPr lang="en-US" altLang="en-US" dirty="0"/>
              <a:t>Logic Functions</a:t>
            </a:r>
          </a:p>
          <a:p>
            <a:pPr lvl="1">
              <a:lnSpc>
                <a:spcPct val="110000"/>
              </a:lnSpc>
              <a:buClr>
                <a:srgbClr val="800000"/>
              </a:buClr>
            </a:pPr>
            <a:r>
              <a:rPr lang="en-US" altLang="en-US" dirty="0"/>
              <a:t>Arithmetic Functions</a:t>
            </a:r>
          </a:p>
          <a:p>
            <a:pPr>
              <a:lnSpc>
                <a:spcPct val="110000"/>
              </a:lnSpc>
              <a:buClr>
                <a:srgbClr val="800000"/>
              </a:buClr>
            </a:pPr>
            <a:r>
              <a:rPr lang="en-US" altLang="en-US" dirty="0"/>
              <a:t>32-bit ALU</a:t>
            </a:r>
          </a:p>
          <a:p>
            <a:pPr lvl="1">
              <a:lnSpc>
                <a:spcPct val="110000"/>
              </a:lnSpc>
              <a:buClr>
                <a:srgbClr val="800000"/>
              </a:buClr>
            </a:pPr>
            <a:r>
              <a:rPr lang="en-US" altLang="en-US" dirty="0"/>
              <a:t>Set on less than</a:t>
            </a:r>
          </a:p>
          <a:p>
            <a:pPr lvl="1">
              <a:lnSpc>
                <a:spcPct val="110000"/>
              </a:lnSpc>
              <a:buClr>
                <a:srgbClr val="800000"/>
              </a:buClr>
            </a:pPr>
            <a:r>
              <a:rPr lang="en-US" altLang="en-US" dirty="0"/>
              <a:t>Test of </a:t>
            </a:r>
            <a:r>
              <a:rPr lang="en-US" altLang="en-US" dirty="0" smtClean="0"/>
              <a:t>Zero</a:t>
            </a:r>
            <a:endParaRPr lang="en-US" altLang="en-US" dirty="0"/>
          </a:p>
        </p:txBody>
      </p:sp>
    </p:spTree>
    <p:extLst>
      <p:ext uri="{BB962C8B-B14F-4D97-AF65-F5344CB8AC3E}">
        <p14:creationId xmlns:p14="http://schemas.microsoft.com/office/powerpoint/2010/main" val="87637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Overall 1-bit ALU</a:t>
            </a:r>
          </a:p>
        </p:txBody>
      </p:sp>
      <p:pic>
        <p:nvPicPr>
          <p:cNvPr id="225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557338"/>
            <a:ext cx="4057650"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64086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a:t>32-bit ALU</a:t>
            </a:r>
          </a:p>
        </p:txBody>
      </p:sp>
      <p:pic>
        <p:nvPicPr>
          <p:cNvPr id="41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1125538"/>
            <a:ext cx="3633788" cy="556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60023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a:t>Subtraction</a:t>
            </a:r>
          </a:p>
        </p:txBody>
      </p:sp>
      <p:sp>
        <p:nvSpPr>
          <p:cNvPr id="5123" name="Content Placeholder 2"/>
          <p:cNvSpPr>
            <a:spLocks noGrp="1"/>
          </p:cNvSpPr>
          <p:nvPr>
            <p:ph idx="1"/>
          </p:nvPr>
        </p:nvSpPr>
        <p:spPr/>
        <p:txBody>
          <a:bodyPr/>
          <a:lstStyle/>
          <a:p>
            <a:r>
              <a:rPr lang="en-US" altLang="en-US"/>
              <a:t>Subtraction can be done by adding a and b’s negate and 1 </a:t>
            </a:r>
          </a:p>
        </p:txBody>
      </p:sp>
      <p:pic>
        <p:nvPicPr>
          <p:cNvPr id="51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2238" y="2205038"/>
            <a:ext cx="37814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2676525"/>
            <a:ext cx="5146675"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4347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a:t>NOR</a:t>
            </a:r>
          </a:p>
        </p:txBody>
      </p:sp>
      <p:sp>
        <p:nvSpPr>
          <p:cNvPr id="6147" name="Content Placeholder 2"/>
          <p:cNvSpPr>
            <a:spLocks noGrp="1"/>
          </p:cNvSpPr>
          <p:nvPr>
            <p:ph idx="1"/>
          </p:nvPr>
        </p:nvSpPr>
        <p:spPr/>
        <p:txBody>
          <a:bodyPr/>
          <a:lstStyle/>
          <a:p>
            <a:r>
              <a:rPr lang="en-US" altLang="en-US"/>
              <a:t>Ainvert =1, Binvert =1, Operation =00</a:t>
            </a: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3713" y="2060575"/>
            <a:ext cx="5210175"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50763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a:t>Set on less than</a:t>
            </a:r>
          </a:p>
        </p:txBody>
      </p:sp>
      <p:sp>
        <p:nvSpPr>
          <p:cNvPr id="7171" name="Content Placeholder 2"/>
          <p:cNvSpPr>
            <a:spLocks noGrp="1"/>
          </p:cNvSpPr>
          <p:nvPr>
            <p:ph idx="1"/>
          </p:nvPr>
        </p:nvSpPr>
        <p:spPr/>
        <p:txBody>
          <a:bodyPr/>
          <a:lstStyle/>
          <a:p>
            <a:r>
              <a:rPr lang="en-US" altLang="en-US"/>
              <a:t>Set on less than (slt)</a:t>
            </a:r>
          </a:p>
          <a:p>
            <a:pPr lvl="1"/>
            <a:r>
              <a:rPr lang="en-US" altLang="en-US"/>
              <a:t>For comparison of two integers a and b</a:t>
            </a:r>
          </a:p>
          <a:p>
            <a:pPr lvl="1"/>
            <a:r>
              <a:rPr lang="en-US" altLang="en-US"/>
              <a:t>Least significant bit</a:t>
            </a:r>
          </a:p>
          <a:p>
            <a:pPr lvl="2"/>
            <a:r>
              <a:rPr lang="en-US" altLang="en-US"/>
              <a:t>1 if a &lt; b</a:t>
            </a:r>
          </a:p>
          <a:p>
            <a:pPr lvl="2"/>
            <a:r>
              <a:rPr lang="en-US" altLang="en-US"/>
              <a:t>0 otherwise</a:t>
            </a:r>
          </a:p>
          <a:p>
            <a:pPr lvl="1"/>
            <a:r>
              <a:rPr lang="en-US" altLang="en-US"/>
              <a:t>Other bits</a:t>
            </a:r>
          </a:p>
          <a:p>
            <a:pPr lvl="2"/>
            <a:r>
              <a:rPr lang="en-US" altLang="en-US"/>
              <a:t>0</a:t>
            </a:r>
          </a:p>
          <a:p>
            <a:pPr lvl="1"/>
            <a:endParaRPr lang="en-US" altLang="en-US"/>
          </a:p>
        </p:txBody>
      </p:sp>
    </p:spTree>
    <p:extLst>
      <p:ext uri="{BB962C8B-B14F-4D97-AF65-F5344CB8AC3E}">
        <p14:creationId xmlns:p14="http://schemas.microsoft.com/office/powerpoint/2010/main" val="9390724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a:t>Set on less than</a:t>
            </a:r>
          </a:p>
        </p:txBody>
      </p:sp>
      <p:sp>
        <p:nvSpPr>
          <p:cNvPr id="8195" name="Content Placeholder 2"/>
          <p:cNvSpPr>
            <a:spLocks noGrp="1"/>
          </p:cNvSpPr>
          <p:nvPr>
            <p:ph idx="1"/>
          </p:nvPr>
        </p:nvSpPr>
        <p:spPr/>
        <p:txBody>
          <a:bodyPr/>
          <a:lstStyle/>
          <a:p>
            <a:endParaRPr lang="en-US" altLang="en-US"/>
          </a:p>
        </p:txBody>
      </p:sp>
      <p:pic>
        <p:nvPicPr>
          <p:cNvPr id="819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268413"/>
            <a:ext cx="41529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954213"/>
            <a:ext cx="5803900"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36310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a:t>Handling Overflow</a:t>
            </a:r>
          </a:p>
        </p:txBody>
      </p:sp>
      <p:sp>
        <p:nvSpPr>
          <p:cNvPr id="9219" name="Content Placeholder 2"/>
          <p:cNvSpPr>
            <a:spLocks noGrp="1"/>
          </p:cNvSpPr>
          <p:nvPr>
            <p:ph idx="1"/>
          </p:nvPr>
        </p:nvSpPr>
        <p:spPr/>
        <p:txBody>
          <a:bodyPr/>
          <a:lstStyle/>
          <a:p>
            <a:endParaRPr lang="en-US" altLang="en-US"/>
          </a:p>
        </p:txBody>
      </p:sp>
      <p:pic>
        <p:nvPicPr>
          <p:cNvPr id="92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125538"/>
            <a:ext cx="6208712" cy="548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24100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a:t>32-bit ALU</a:t>
            </a:r>
          </a:p>
        </p:txBody>
      </p:sp>
      <p:sp>
        <p:nvSpPr>
          <p:cNvPr id="10243" name="Content Placeholder 2"/>
          <p:cNvSpPr>
            <a:spLocks noGrp="1"/>
          </p:cNvSpPr>
          <p:nvPr>
            <p:ph idx="1"/>
          </p:nvPr>
        </p:nvSpPr>
        <p:spPr>
          <a:xfrm>
            <a:off x="684213" y="1125538"/>
            <a:ext cx="3816350" cy="5111750"/>
          </a:xfrm>
        </p:spPr>
        <p:txBody>
          <a:bodyPr/>
          <a:lstStyle/>
          <a:p>
            <a:r>
              <a:rPr lang="en-US" altLang="en-US"/>
              <a:t>Bit 0-30: normal 1-bit ALU</a:t>
            </a:r>
          </a:p>
          <a:p>
            <a:r>
              <a:rPr lang="en-US" altLang="en-US"/>
              <a:t>Bit 31: 1-bit ALU with overflow detection</a:t>
            </a:r>
          </a:p>
        </p:txBody>
      </p:sp>
      <p:pic>
        <p:nvPicPr>
          <p:cNvPr id="102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0"/>
            <a:ext cx="4443412" cy="682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0346100"/>
      </p:ext>
    </p:extLst>
  </p:cSld>
  <p:clrMapOvr>
    <a:masterClrMapping/>
  </p:clrMapOvr>
  <p:timing>
    <p:tnLst>
      <p:par>
        <p:cTn id="1" dur="indefinite" restart="never" nodeType="tmRoot"/>
      </p:par>
    </p:tnLst>
  </p:timing>
</p:sld>
</file>

<file path=ppt/theme/theme1.xml><?xml version="1.0" encoding="utf-8"?>
<a:theme xmlns:a="http://schemas.openxmlformats.org/drawingml/2006/main" name="2_Blends">
  <a:themeElements>
    <a:clrScheme name="2_Blends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2_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2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2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2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2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2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2_Blends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13811</TotalTime>
  <Words>940</Words>
  <Application>Microsoft Macintosh PowerPoint</Application>
  <PresentationFormat>On-screen Show (4:3)</PresentationFormat>
  <Paragraphs>113</Paragraphs>
  <Slides>17</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 Black</vt:lpstr>
      <vt:lpstr>Corbel</vt:lpstr>
      <vt:lpstr>Mangal</vt:lpstr>
      <vt:lpstr>Times New Roman</vt:lpstr>
      <vt:lpstr>Wingdings</vt:lpstr>
      <vt:lpstr>Arial</vt:lpstr>
      <vt:lpstr>2_Blends</vt:lpstr>
      <vt:lpstr>simple ALU (Continued) (B.4)</vt:lpstr>
      <vt:lpstr>Overall 1-bit ALU</vt:lpstr>
      <vt:lpstr>32-bit ALU</vt:lpstr>
      <vt:lpstr>Subtraction</vt:lpstr>
      <vt:lpstr>NOR</vt:lpstr>
      <vt:lpstr>Set on less than</vt:lpstr>
      <vt:lpstr>Set on less than</vt:lpstr>
      <vt:lpstr>Handling Overflow</vt:lpstr>
      <vt:lpstr>32-bit ALU</vt:lpstr>
      <vt:lpstr>Exercise: SLT Problem</vt:lpstr>
      <vt:lpstr>Final 32-bit ALU</vt:lpstr>
      <vt:lpstr>Test of Zero</vt:lpstr>
      <vt:lpstr>Final 32-bit ALU</vt:lpstr>
      <vt:lpstr>ALU Control Signals</vt:lpstr>
      <vt:lpstr>1-BIT ALU</vt:lpstr>
      <vt:lpstr>Symbol of ALU</vt:lpstr>
      <vt:lpstr>Summary</vt:lpstr>
    </vt:vector>
  </TitlesOfParts>
  <Company>Ashenden Designs Pty Ltd</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Rosetta Demostrator Project MASC, Adelaide University and Ashenden Designs</dc:title>
  <dc:creator>Peter J. Ashenden</dc:creator>
  <cp:lastModifiedBy>Utterback, Robert</cp:lastModifiedBy>
  <cp:revision>392</cp:revision>
  <dcterms:created xsi:type="dcterms:W3CDTF">2001-07-25T06:45:25Z</dcterms:created>
  <dcterms:modified xsi:type="dcterms:W3CDTF">2017-09-04T20:25:30Z</dcterms:modified>
</cp:coreProperties>
</file>